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767B426-8243-48BA-817A-C31CF96B2FBF}">
  <a:tblStyle styleId="{2767B426-8243-48BA-817A-C31CF96B2FBF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104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686103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22380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827305"/>
            <a:ext cx="8520600" cy="228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149027"/>
            <a:ext cx="8520600" cy="880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229027"/>
            <a:ext cx="8520600" cy="2181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80527"/>
            <a:ext cx="3999900" cy="3795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80527"/>
            <a:ext cx="3999900" cy="3795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00166"/>
            <a:ext cx="6367800" cy="4545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38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114527"/>
            <a:ext cx="4045200" cy="1372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804527"/>
            <a:ext cx="3837000" cy="4105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700638"/>
            <a:ext cx="5998800" cy="67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arxiv.org/abs/1301.37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699" y="933150"/>
            <a:ext cx="8700000" cy="2280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2200" b="1">
                <a:latin typeface="Times New Roman"/>
                <a:ea typeface="Times New Roman"/>
                <a:cs typeface="Times New Roman"/>
                <a:sym typeface="Times New Roman"/>
              </a:rPr>
              <a:t>Автоматическое обнаружение и исправление ошибок использования паронимов в текстах на русском языке с помощью алгоритмов, основанных на искусственных нейронных сетях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48500" y="3302452"/>
            <a:ext cx="8520600" cy="88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 dirty="0">
                <a:latin typeface="Times New Roman"/>
                <a:ea typeface="Times New Roman"/>
                <a:cs typeface="Times New Roman"/>
                <a:sym typeface="Times New Roman"/>
              </a:rPr>
              <a:t>Арина </a:t>
            </a:r>
            <a:r>
              <a:rPr lang="ru" sz="1800" dirty="0" smtClean="0">
                <a:latin typeface="Times New Roman"/>
                <a:ea typeface="Times New Roman"/>
                <a:cs typeface="Times New Roman"/>
                <a:sym typeface="Times New Roman"/>
              </a:rPr>
              <a:t>Лукаш</a:t>
            </a:r>
            <a:endParaRPr lang="ru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ru" sz="1800" dirty="0">
                <a:latin typeface="Times New Roman"/>
                <a:ea typeface="Times New Roman"/>
                <a:cs typeface="Times New Roman"/>
                <a:sym typeface="Times New Roman"/>
              </a:rPr>
              <a:t>4 курс, кафедра ФиПЛ ГИ НГУ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Алгоритм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30777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Текст с паронимом поступает на вход программе.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встретившегося паронима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ru" sz="1600" i="1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ищется его лемматизированный контекст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Если 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ru" sz="1600" i="1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6858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</a:t>
            </a:r>
            <a:r>
              <a:rPr lang="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глагол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или его формы, то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</a:t>
            </a:r>
          </a:p>
          <a:p>
            <a:pPr marL="9906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существительное: _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различать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[* в темноте; голос *];</a:t>
            </a:r>
          </a:p>
          <a:p>
            <a:pPr marL="9906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наречие: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_темнеть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[рано *; * поздно].</a:t>
            </a:r>
          </a:p>
          <a:p>
            <a:pPr marL="6858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2) </a:t>
            </a:r>
            <a:r>
              <a:rPr lang="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причастие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то w </a:t>
            </a:r>
            <a:r>
              <a:rPr lang="ru" sz="1600" dirty="0">
                <a:solidFill>
                  <a:srgbClr val="777777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</a:p>
          <a:p>
            <a:pPr marL="9906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существительное: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_сломленный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[* горем; болезнью *];</a:t>
            </a:r>
          </a:p>
          <a:p>
            <a:pPr marL="9906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наречие:</a:t>
            </a:r>
            <a:r>
              <a:rPr lang="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_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осветивший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[ясно *; подробно *].</a:t>
            </a:r>
          </a:p>
          <a:p>
            <a:pPr marL="6858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3) </a:t>
            </a:r>
            <a:r>
              <a:rPr lang="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существительное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то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dirty="0">
                <a:solidFill>
                  <a:srgbClr val="777777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</a:p>
          <a:p>
            <a:pPr marL="9906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прилагательное или причастие: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_гордость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[оскорблённая *; скрытная *];</a:t>
            </a:r>
          </a:p>
          <a:p>
            <a:pPr marL="9906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существительное: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_информация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[проверка *; * для потребителей];</a:t>
            </a:r>
          </a:p>
          <a:p>
            <a:pPr marL="9906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глагол (или его формы):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_адресат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[* выбыл; уточнить *]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6858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 </a:t>
            </a:r>
            <a:r>
              <a:rPr lang="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прилагательное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то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dirty="0">
                <a:solidFill>
                  <a:srgbClr val="777777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lang="ru" sz="1600" dirty="0">
                <a:solidFill>
                  <a:srgbClr val="77777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существительное: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_добротный 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[* мебель; материя *];</a:t>
            </a:r>
          </a:p>
          <a:p>
            <a:pPr marL="6858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5) </a:t>
            </a:r>
            <a:r>
              <a:rPr lang="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наречие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то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dirty="0">
                <a:solidFill>
                  <a:srgbClr val="777777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</a:p>
          <a:p>
            <a:pPr marL="9906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глагол (или его формы):</a:t>
            </a:r>
            <a:r>
              <a:rPr lang="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_нестерпимо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[* болеть; кричать *];</a:t>
            </a:r>
          </a:p>
          <a:p>
            <a:pPr marL="9906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существительное: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_досадно</a:t>
            </a:r>
            <a:r>
              <a:rPr lang="ru" sz="16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[* от мысли; * от ощущения].</a:t>
            </a:r>
          </a:p>
          <a:p>
            <a:pPr lvl="0">
              <a:spcBef>
                <a:spcPts val="0"/>
              </a:spcBef>
              <a:buNone/>
            </a:pP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9285"/>
              <a:buFont typeface="Arial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Алгоритм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 startAt="3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ru" sz="1200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1600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вычисляется значение семантической близости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</a:t>
            </a:r>
            <a:r>
              <a:rPr lang="ru" sz="1200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1600" i="1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cos(p</a:t>
            </a:r>
            <a:r>
              <a:rPr lang="ru" sz="1200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,w)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word2vec: максимизация косинусной близости между векторами слов, встречающихся в похожих контекстах, и минимизация иначе.</a:t>
            </a: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					  ,</a:t>
            </a: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 startAt="3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Находится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</a:t>
            </a:r>
            <a:r>
              <a:rPr lang="ru" sz="1400" i="1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cos(p</a:t>
            </a:r>
            <a:r>
              <a:rPr lang="ru" sz="1400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,w)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где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ru" sz="1600" i="1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пароним-пара, 2 ≤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≤ 4,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контекстное слово для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ru" sz="1600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57200" marR="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 startAt="3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Значения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</a:t>
            </a:r>
            <a:r>
              <a:rPr lang="ru" sz="1600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</a:t>
            </a:r>
            <a:r>
              <a:rPr lang="ru" sz="1400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сравниваются, если 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хотя бы одно положительно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если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</a:t>
            </a:r>
            <a:r>
              <a:rPr lang="ru" sz="1600" i="1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&lt; 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</a:t>
            </a:r>
            <a:r>
              <a:rPr lang="ru" sz="1400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но не ниже порога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(0,05), то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ru" sz="1600" i="1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помечается как ошибка, в совете выходного отчёта предлагается замена на пару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ru" sz="1600" i="1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иначе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ru" sz="1600" i="1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считается верным в данном контексте. </a:t>
            </a:r>
          </a:p>
          <a:p>
            <a:pPr lvl="0">
              <a:spcBef>
                <a:spcPts val="0"/>
              </a:spcBef>
              <a:buNone/>
            </a:pPr>
            <a:endParaRPr sz="1600"/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6100" y="2163225"/>
            <a:ext cx="2837149" cy="84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1294000" y="2896550"/>
            <a:ext cx="7238100" cy="41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где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вектор паронима,           – вектор контекстного слова, −1 &lt;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 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 1.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38925" y="2956708"/>
            <a:ext cx="445800" cy="295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24425" y="2975249"/>
            <a:ext cx="445798" cy="25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Пример из</a:t>
            </a:r>
            <a:r>
              <a:rPr lang="ru"/>
              <a:t> 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тестового</a:t>
            </a:r>
            <a:r>
              <a:rPr lang="ru"/>
              <a:t> 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отчёта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550" y="1807950"/>
            <a:ext cx="1708950" cy="260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4299" y="1725550"/>
            <a:ext cx="1761849" cy="2895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63700" y="1381575"/>
            <a:ext cx="2386899" cy="129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0" name="Shape 130"/>
          <p:cNvCxnSpPr/>
          <p:nvPr/>
        </p:nvCxnSpPr>
        <p:spPr>
          <a:xfrm flipH="1">
            <a:off x="3069200" y="2484025"/>
            <a:ext cx="1437600" cy="828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Тестирование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174702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Этапы: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проверка моделей на всех наборах паронимов с неравномерными словарными контекстами (для слова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высотный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словаре 9 контекстов, а для </a:t>
            </a:r>
            <a:r>
              <a:rPr lang="ru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высокий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36);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выбор 20 лучших моделей по F-мере:</a:t>
            </a:r>
          </a:p>
          <a:p>
            <a:pPr marL="91440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верификация 20 моделей на равномерных контекстах;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фиксирование 4 лучших моделей каждого корпуса;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 лучших (F-мера не менее 90%) и худших (не выше 60%) наборов.</a:t>
            </a: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Оценки: 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точность, полнота, F-мера, точность подсказки, число срабатываний и отсутствующих в модели слов.</a:t>
            </a: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9450" y="2307450"/>
            <a:ext cx="1109724" cy="56872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1949175" y="2389525"/>
            <a:ext cx="3804600" cy="31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где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точность,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полнота.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Результаты (1)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Продолжительность</a:t>
            </a: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обучения</a:t>
            </a:r>
            <a:r>
              <a:rPr lang="ru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около 756 часов (31 день).</a:t>
            </a:r>
          </a:p>
          <a:p>
            <a:pPr marL="457200" lvl="0" indent="-33020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Wiki- и Press-модели «выучили» больше всего слов, но оказались менее точными.</a:t>
            </a:r>
          </a:p>
          <a:p>
            <a:pPr marL="457200" lvl="0" indent="-33020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CBOW подходит для небольших корпусов и обучается быстрее.</a:t>
            </a: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Skip-Gram показал лучшие метрики в данной задаче.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3180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20 лучших моделей, протестированных на всех словарных контекстах (по корпусам)</a:t>
            </a:r>
          </a:p>
        </p:txBody>
      </p:sp>
      <p:graphicFrame>
        <p:nvGraphicFramePr>
          <p:cNvPr id="150" name="Shape 150"/>
          <p:cNvGraphicFramePr/>
          <p:nvPr/>
        </p:nvGraphicFramePr>
        <p:xfrm>
          <a:off x="1108787" y="1416425"/>
          <a:ext cx="7045525" cy="4023030"/>
        </p:xfrm>
        <a:graphic>
          <a:graphicData uri="http://schemas.openxmlformats.org/drawingml/2006/table">
            <a:tbl>
              <a:tblPr>
                <a:noFill/>
                <a:tableStyleId>{2767B426-8243-48BA-817A-C31CF96B2FBF}</a:tableStyleId>
              </a:tblPr>
              <a:tblGrid>
                <a:gridCol w="919950"/>
                <a:gridCol w="1780075"/>
                <a:gridCol w="725500"/>
                <a:gridCol w="1737325"/>
                <a:gridCol w="1882675"/>
              </a:tblGrid>
              <a:tr h="3404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корпус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модель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F-мера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модель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точность подсказки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0">
                <a:tc rowSpan="5"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Press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80,47%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s1000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96,67%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w5,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80,14%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96,65%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79,87%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96,62%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CBOW, HS, w1,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79,8%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96,62%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CBOW, HS, w1,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79,69%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w5,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96,6%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0">
                <a:tc rowSpan="5"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83,41%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98,1%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98,02%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w5,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82,94%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w5,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97,99%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82,77%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s1000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97,98%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w5,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82,71%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97,98%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3180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20 лучших моделей, протестированных на всех словарных контекстах (по корпусам)</a:t>
            </a:r>
          </a:p>
        </p:txBody>
      </p:sp>
      <p:graphicFrame>
        <p:nvGraphicFramePr>
          <p:cNvPr id="156" name="Shape 156"/>
          <p:cNvGraphicFramePr/>
          <p:nvPr/>
        </p:nvGraphicFramePr>
        <p:xfrm>
          <a:off x="1117612" y="1410300"/>
          <a:ext cx="7045525" cy="4030730"/>
        </p:xfrm>
        <a:graphic>
          <a:graphicData uri="http://schemas.openxmlformats.org/drawingml/2006/table">
            <a:tbl>
              <a:tblPr>
                <a:noFill/>
                <a:tableStyleId>{2767B426-8243-48BA-817A-C31CF96B2FBF}</a:tableStyleId>
              </a:tblPr>
              <a:tblGrid>
                <a:gridCol w="919950"/>
                <a:gridCol w="1780075"/>
                <a:gridCol w="725500"/>
                <a:gridCol w="1737325"/>
                <a:gridCol w="1882675"/>
              </a:tblGrid>
              <a:tr h="3589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корпус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модель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F-мера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модель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точность подсказки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0">
                <a:tc rowSpan="5"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Wiki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CBOW, HS, w1,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78,44%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94,68%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CBOW, HS, w1,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94,66%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CBOW, HS, w1,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78,31%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CBOW, HS, w1,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94,56%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w5,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78,16%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CBOW, HS, w1,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94,55%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CBOW, HS, w1,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78,13%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CBOW, HS, w2,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94,55%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0">
                <a:tc rowSpan="5"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Common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w5,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97,84%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83,03%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w2,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97,82%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w5,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82,83%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97,81%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w5,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82,73%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97,79%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w10, s1000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82,61%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SG, NS, w5, s1000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97,77%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256347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5 лучших моделей, протестированных на всех словарных контекстах (общие)</a:t>
            </a:r>
          </a:p>
        </p:txBody>
      </p:sp>
      <p:graphicFrame>
        <p:nvGraphicFramePr>
          <p:cNvPr id="162" name="Shape 162"/>
          <p:cNvGraphicFramePr/>
          <p:nvPr/>
        </p:nvGraphicFramePr>
        <p:xfrm>
          <a:off x="1490525" y="1598800"/>
          <a:ext cx="6429200" cy="2358972"/>
        </p:xfrm>
        <a:graphic>
          <a:graphicData uri="http://schemas.openxmlformats.org/drawingml/2006/table">
            <a:tbl>
              <a:tblPr>
                <a:noFill/>
                <a:tableStyleId>{2767B426-8243-48BA-817A-C31CF96B2FBF}</a:tableStyleId>
              </a:tblPr>
              <a:tblGrid>
                <a:gridCol w="2079425"/>
                <a:gridCol w="668150"/>
                <a:gridCol w="1782900"/>
                <a:gridCol w="1898725"/>
              </a:tblGrid>
              <a:tr h="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модель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F-мера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модель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точность подсказки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Lib, SG, NS, w10,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83,41%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Lib, SG, NS, w10,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98,1%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Common, SG, NS, w10,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Lib, SG, NS, w10,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98,02%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Lib, SG, NS, w10,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Lib, SG, NS, w5, s300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97,99%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Common, SG, NS, w10,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83,03%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Lib, SG, NS, w10, s1000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97,98%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Lib, SG, NS, w5, s100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82,94%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Lib, SG, NS, w10, s500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97,98%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282797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4 лучших разнокорпусных модели, протестированных на распределённых словарных контекстах, с лучшими и худшими наборами (по корпусам)</a:t>
            </a:r>
          </a:p>
        </p:txBody>
      </p:sp>
      <p:graphicFrame>
        <p:nvGraphicFramePr>
          <p:cNvPr id="168" name="Shape 168"/>
          <p:cNvGraphicFramePr/>
          <p:nvPr/>
        </p:nvGraphicFramePr>
        <p:xfrm>
          <a:off x="1316575" y="1925100"/>
          <a:ext cx="6737750" cy="2358972"/>
        </p:xfrm>
        <a:graphic>
          <a:graphicData uri="http://schemas.openxmlformats.org/drawingml/2006/table">
            <a:tbl>
              <a:tblPr>
                <a:noFill/>
                <a:tableStyleId>{2767B426-8243-48BA-817A-C31CF96B2FBF}</a:tableStyleId>
              </a:tblPr>
              <a:tblGrid>
                <a:gridCol w="886000"/>
                <a:gridCol w="2327125"/>
                <a:gridCol w="693375"/>
                <a:gridCol w="998650"/>
                <a:gridCol w="837075"/>
                <a:gridCol w="995525"/>
              </a:tblGrid>
              <a:tr h="0"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корпус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лучшая модель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F-мера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наборы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всего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худших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лучших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Press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w2v.press.w10.sg.neg.100.min3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0,81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748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2,94%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9,49%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w2v.lib.w10.sg.neg.300.min3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0,84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748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4,28%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33,02%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Wiki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w2v.wiki.w10.sg.neg.100.min3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0,78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748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3,74%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18,18%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Common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w2v.common.w5.sg.neg.300.min3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0,83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748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3,74%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30,75%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Результаты (2)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11700" y="1236427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Проверка неточных &lt;ИНФ&gt; требует синтаксического анализа (ср. </a:t>
            </a:r>
            <a:r>
              <a:rPr lang="ru" sz="1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душа холодеет</a:t>
            </a:r>
            <a:r>
              <a:rPr lang="ru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но </a:t>
            </a:r>
            <a:r>
              <a:rPr lang="ru" sz="1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холодит душу</a:t>
            </a:r>
            <a:r>
              <a:rPr lang="ru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 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Важно исключать случаи, когда значения неполных паронимов синонимичны.</a:t>
            </a: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100" y="2324850"/>
            <a:ext cx="4158324" cy="2815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3199" y="2224050"/>
            <a:ext cx="3792350" cy="3179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Введение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293848"/>
            <a:ext cx="84663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 автоматической коррекции паронимических ошибок рассматривалась при создании компьютерного словаря паронимов, но остаётся недостаточно исследованной.</a:t>
            </a: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Существующие методы: применение статистики о встречаемости слов в сочетаниях или бинарного классификатора.</a:t>
            </a: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Признаки внешнего сходства, рассматриваемые в предыдущих работах, малоинформативны для улучшения критерия паронимии, поскольку требуется привлечение семантики.</a:t>
            </a: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данном исследовании предлагается алгоритм, исправляющий паронимические ошибки, проверяя частеречный и семантический контекст паронима с помощью инструмента word2vec.</a:t>
            </a: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11700" y="37982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Характеристика</a:t>
            </a: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 лучших и худших наборов паронимов в 4 лучших разнокорпусных моделях</a:t>
            </a:r>
          </a:p>
        </p:txBody>
      </p:sp>
      <p:graphicFrame>
        <p:nvGraphicFramePr>
          <p:cNvPr id="182" name="Shape 182"/>
          <p:cNvGraphicFramePr/>
          <p:nvPr/>
        </p:nvGraphicFramePr>
        <p:xfrm>
          <a:off x="981400" y="1471834"/>
          <a:ext cx="7371025" cy="3779220"/>
        </p:xfrm>
        <a:graphic>
          <a:graphicData uri="http://schemas.openxmlformats.org/drawingml/2006/table">
            <a:tbl>
              <a:tblPr>
                <a:noFill/>
                <a:tableStyleId>{2767B426-8243-48BA-817A-C31CF96B2FBF}</a:tableStyleId>
              </a:tblPr>
              <a:tblGrid>
                <a:gridCol w="1597950"/>
                <a:gridCol w="618825"/>
                <a:gridCol w="673650"/>
                <a:gridCol w="587475"/>
                <a:gridCol w="845600"/>
                <a:gridCol w="775875"/>
                <a:gridCol w="665825"/>
                <a:gridCol w="665825"/>
                <a:gridCol w="940000"/>
              </a:tblGrid>
              <a:tr h="351525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корпус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Press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Wiki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Common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Press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Wiki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Common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5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критерий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худшие наборы (ко всем)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лучшие наборы (ко всем)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525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&lt;ПРИЛ&gt;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4,2%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39,3%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20,2%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34,8%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5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&lt;СУЩ&gt;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17,2%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5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&lt;ИНФ&gt;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22,2%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&lt;ПРИЛ-ПРИЧ&gt;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45,5%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&lt;Н&gt;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15,8%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5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</a:t>
                      </a: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4,6%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32,2%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</a:t>
                      </a: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</a:t>
                      </a: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Shape 187"/>
          <p:cNvGraphicFramePr/>
          <p:nvPr/>
        </p:nvGraphicFramePr>
        <p:xfrm>
          <a:off x="725350" y="425320"/>
          <a:ext cx="7715425" cy="4967780"/>
        </p:xfrm>
        <a:graphic>
          <a:graphicData uri="http://schemas.openxmlformats.org/drawingml/2006/table">
            <a:tbl>
              <a:tblPr>
                <a:noFill/>
                <a:tableStyleId>{2767B426-8243-48BA-817A-C31CF96B2FBF}</a:tableStyleId>
              </a:tblPr>
              <a:tblGrid>
                <a:gridCol w="1603300"/>
                <a:gridCol w="717050"/>
                <a:gridCol w="705150"/>
                <a:gridCol w="794850"/>
                <a:gridCol w="812175"/>
                <a:gridCol w="705150"/>
                <a:gridCol w="696925"/>
                <a:gridCol w="696925"/>
                <a:gridCol w="983900"/>
              </a:tblGrid>
              <a:tr h="35790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корпус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Press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Wiki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Common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Press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Wiki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Common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критерий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худшие наборы (ко всем)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лучшие наборы (ко всем)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9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&lt;семантика&gt;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&lt;синтаксис&gt;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</a:t>
                      </a: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полные&gt;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32,8%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</a:t>
                      </a: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неполные&gt;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</a:t>
                      </a: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частичные&gt;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53,3%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46,7%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</a:t>
                      </a: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суф&gt;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4,1%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</a:t>
                      </a: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преф&gt;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9,8%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29,5%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21,3%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31,2%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</a:t>
                      </a: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корн&gt;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4,9%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14,6%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26,9%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31,7%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&lt;суф-корн&gt;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12,9%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48,4%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25,8%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45,2%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&lt;суф-преф&gt;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&lt;флект&gt;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25%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Заключение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Технология word2vec результативна в задаче коррекции паронимических ошибок.</a:t>
            </a:r>
          </a:p>
          <a:p>
            <a:pPr marL="457200" lvl="0" indent="-330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Тестирование продемонстрировало хорошие показатели точности подсказки и F-меры.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Работа продолжается для валидации лучших моделей на реальных тестах.</a:t>
            </a:r>
          </a:p>
          <a:p>
            <a:pPr marL="457200" lvl="0" indent="-330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Планируется вычисление порога каждого набора, включение синтаксической предобработки и спецификация проверки неполных паронимов.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Перечень наборов будет дополнен новыми паронимами и сгенерированными частями их словообразовательных гнёзд.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Программа станет одним из модулей системы проверки орфографии текстов на русском языке, а метод послужит основой для обнаружения омофонов и совершенствования исправления орфографических опечаток.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311700" y="415097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Литература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82400" y="906600"/>
            <a:ext cx="8807700" cy="473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115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3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Большакова Е. И., Большаков И. А., Котляров А. П.</a:t>
            </a:r>
            <a:r>
              <a:rPr lang="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Расширенный эксперимент по автоматическому обнаружению и исправлению русских малапропизмов // Компьютерная лингвистика и интеллектуальные технологии: Труды Международной конференции «Диалог 2006» / Под ред. Н. И. Лауфер, А. С. Нариньяни, В. П. Селегея – М.: Изд-во РГГУ, 2006, с. 78–83.</a:t>
            </a:r>
          </a:p>
          <a:p>
            <a:pPr marL="457200" lvl="0" indent="-31115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3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Гусев В. Д., Саломатина Н. В. </a:t>
            </a:r>
            <a:r>
              <a:rPr lang="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Электронный словарь паронимов: версия 2 // Научно-техническая информация. Сер. 2. – 2001. – № 7. – С. 26–33.</a:t>
            </a:r>
          </a:p>
          <a:p>
            <a:pPr marL="457200" lvl="0" indent="-31115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3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Большакова Е. И., Большаков И. А. </a:t>
            </a:r>
            <a:r>
              <a:rPr lang="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Аффиксальный критерий паронимии для построения компьютерного словаря паронимов русского языка // Научно-техническая информация. Серия 2: Информационные процессы и системы. – 2015. – № 11. – С. 28–35.</a:t>
            </a:r>
          </a:p>
          <a:p>
            <a:pPr marL="457200" lvl="0" indent="-31115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3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Большакова Е. И., Большаков И. А. </a:t>
            </a:r>
            <a:r>
              <a:rPr lang="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Автоматическое обнаружение и автоматизированное исправление русских малапропизмов // Научно-техническая информация. Сер. 2. – 2007. – № 5. – С. 27–40.</a:t>
            </a:r>
          </a:p>
          <a:p>
            <a:pPr marL="457200" lvl="0" indent="-31115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3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Броварь И. В. </a:t>
            </a:r>
            <a:r>
              <a:rPr lang="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Методы построения компьютерного словаря морфемных паронимов: дипломная работа. – М.: МГУ им. М.В. Ломоносова, ВМК. – 51 с.</a:t>
            </a:r>
          </a:p>
          <a:p>
            <a:pPr marL="457200" lvl="0" indent="-31115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3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Mikolov T., Chen K., Corrado G., Dean J.</a:t>
            </a:r>
            <a:r>
              <a:rPr lang="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(2013a). Efficient estimation of word representations in vector space, arXiv preprint, available at </a:t>
            </a:r>
            <a:r>
              <a:rPr lang="ru" sz="1300" u="sng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http://arxiv.org/abs/1301.3781</a:t>
            </a:r>
            <a:r>
              <a:rPr lang="ru" sz="13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3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Kutuzov, A., Andreev, I. </a:t>
            </a:r>
            <a:r>
              <a:rPr lang="ru" sz="13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Texts in, meaning out: neural language models in semantic similarity task for Russian, in: Computational Linguistics and Intellectual Technologies. Papers from the Annual International Conference “Dialogue” (2015) Issue 14(21). M.: Russian State University for the Humanitie, 2015. pp. 143–154.</a:t>
            </a:r>
          </a:p>
          <a:p>
            <a:pPr marL="457200" lvl="0" indent="-31115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3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Веб-сервис проверки правописания «Орфограммка»: </a:t>
            </a:r>
            <a:r>
              <a:rPr lang="ru" sz="1300" u="sng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https://orfogrammka.ru</a:t>
            </a:r>
            <a:r>
              <a:rPr lang="ru" sz="1300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ru" sz="13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algn="just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endParaRPr sz="13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None/>
            </a:pPr>
            <a:endParaRPr sz="13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Определения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95536" y="1273324"/>
            <a:ext cx="8364756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Паронимы 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слова одинаковой частеречной принадлежности, одного или омонимичного корня, но с различиями в приставках префиксах, суффиксах или флексиях, а также в самих значениях выражаемых понятий: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одеть – надеть, гуманный – гуманистический – гуманитарный, информативность – информированность – информатизация – информация.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Словари: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Вишнякова О.  В. Словарь паронимов русского языка. – 1984.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Бельчиков Ю. А., Панюшева М. С. Словарь паронимов современного русского языка. – 1994.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Красных В. И. Толковый словарь паронимов русского языка. – 2007.</a:t>
            </a: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Паронимические ошибки 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неправомерные замены слов-паронимов: </a:t>
            </a:r>
            <a:r>
              <a:rPr lang="ru" sz="16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практическая 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обувь 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(вместо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практичная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доставить </a:t>
            </a:r>
            <a:r>
              <a:rPr lang="ru" sz="16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адресанту 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(вместо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адресату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ru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Классификация данных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035327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748 наборов паронимов.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По части речи: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существительные: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гуманизм – гуманность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прилагательные: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динамический – динамичный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глаголы и их формы: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вбежать – взбежать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причастия с омонимичной частью речи прилагательного: с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ломанный – сломленный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наречия: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тягостно – тяжко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По количеству паронимов в наборе: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пары: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огородить – оградить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тройки: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поза – позиция – позёрство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четвёрки: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цветистый – цветной – цветовой – цветочный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По критерию различения паронимов: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только семантика: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съёмный – съёмочный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синтаксис, не исключающий семантику: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леденеть (от мороза) – (мороз) леденить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9285"/>
              <a:buFont typeface="Arial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Классификация данных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По разновидности лексических паронимов: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полные: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земляной – земной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неполные: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ироничный – иронический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частичные: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дождевой – дождливый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По морфемному составу: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суффиксальные: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автобиографический – автобиографичный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префиксальные: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вбить – взбить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корневые: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темь – тень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флективные: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черви – червы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суффиксально-префиксальные: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груз – нагрузка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различиями в корне и суффиксе: </a:t>
            </a:r>
            <a:r>
              <a:rPr lang="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длинный – долгий – длительный, рыбак – рыболов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Основные признаки классификации, %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0199" y="1530125"/>
            <a:ext cx="4247073" cy="304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125" y="1530125"/>
            <a:ext cx="4139150" cy="304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Корпусы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разножанровых корпуса: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 (русская Википедия: около 120 млн слов).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 (архив прессы: 450 млн слов).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Lib (художественная и научная литература: 1 млрд слов).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Common (объединённый корпус: 1,5 млрд слов).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Разметка</a:t>
            </a: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частичная лемматизация;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удаление знаков препинания, чисел, латинских символов, стоп-слов;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расшифровка общеупотребительных сокращений;</a:t>
            </a: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предобработка вводных слов;</a:t>
            </a:r>
          </a:p>
          <a:p>
            <a:pPr marL="457200" lvl="0" indent="-330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стемминг неизвестных слов и слов с опечатками.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Модели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Гиперпараметры word2vec: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arenR"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алгоритмы: Continuous Bag-of-words (CBOW) и Skip-Gram;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arenR"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размерность векторов слов;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arenR"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размер окна;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arenR"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минимальная частота слова, включённого в обучение;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arenR"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число </a:t>
            </a:r>
            <a:r>
              <a:rPr lang="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итераций</a:t>
            </a:r>
            <a:r>
              <a:rPr lang="en-US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ru" sz="16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114 </a:t>
            </a: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моделей: по 32 для Press, Lib, Wiki и 18 для Common.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Обучение с gensim для Python.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04072"/>
            <a:ext cx="8520600" cy="6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word2vec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9666" y="841276"/>
            <a:ext cx="6015151" cy="406994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354250" y="5110325"/>
            <a:ext cx="8559000" cy="19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  <a:spcAft>
                <a:spcPts val="1600"/>
              </a:spcAft>
            </a:pPr>
            <a:r>
              <a:rPr lang="ru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Mikolov T., Chen K., Corrado G., Dean J. (2013a). Efficient estimation of word representations in vector space. </a:t>
            </a:r>
            <a:r>
              <a:rPr lang="ru" sz="1200" u="sng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http://arxiv.org/abs/1301.3781</a:t>
            </a:r>
            <a:endParaRPr lang="ru" sz="1200" u="sng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2298</Words>
  <Application>Microsoft Office PowerPoint</Application>
  <PresentationFormat>Экран (16:10)</PresentationFormat>
  <Paragraphs>444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simple-light-2</vt:lpstr>
      <vt:lpstr>Автоматическое обнаружение и исправление ошибок использования паронимов в текстах на русском языке с помощью алгоритмов, основанных на искусственных нейронных сетях</vt:lpstr>
      <vt:lpstr>Введение</vt:lpstr>
      <vt:lpstr>Определения</vt:lpstr>
      <vt:lpstr>Классификация данных</vt:lpstr>
      <vt:lpstr>Классификация данных </vt:lpstr>
      <vt:lpstr>Основные признаки классификации, %</vt:lpstr>
      <vt:lpstr>Корпусы</vt:lpstr>
      <vt:lpstr>Модели</vt:lpstr>
      <vt:lpstr>word2vec</vt:lpstr>
      <vt:lpstr>Алгоритм</vt:lpstr>
      <vt:lpstr>Алгоритм </vt:lpstr>
      <vt:lpstr>Пример из тестового отчёта</vt:lpstr>
      <vt:lpstr>Тестирование</vt:lpstr>
      <vt:lpstr>Результаты (1)</vt:lpstr>
      <vt:lpstr>20 лучших моделей, протестированных на всех словарных контекстах (по корпусам)</vt:lpstr>
      <vt:lpstr>20 лучших моделей, протестированных на всех словарных контекстах (по корпусам)</vt:lpstr>
      <vt:lpstr>5 лучших моделей, протестированных на всех словарных контекстах (общие)</vt:lpstr>
      <vt:lpstr>4 лучших разнокорпусных модели, протестированных на распределённых словарных контекстах, с лучшими и худшими наборами (по корпусам)</vt:lpstr>
      <vt:lpstr>Результаты (2)</vt:lpstr>
      <vt:lpstr>Характеристика лучших и худших наборов паронимов в 4 лучших разнокорпусных моделях</vt:lpstr>
      <vt:lpstr>Презентация PowerPoint</vt:lpstr>
      <vt:lpstr>Заключение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Автоматическое обнаружение и исправление ошибок использования паронимов в текстах на русском языке с помощью алгоритмов, основанных на искусственных нейронных сетях</dc:title>
  <cp:lastModifiedBy>Hermanas</cp:lastModifiedBy>
  <cp:revision>4</cp:revision>
  <dcterms:modified xsi:type="dcterms:W3CDTF">2017-04-05T09:40:15Z</dcterms:modified>
</cp:coreProperties>
</file>