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5715000" type="screen16x1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2767B426-8243-48BA-817A-C31CF96B2FBF}">
  <a:tblStyle styleId="{2767B426-8243-48BA-817A-C31CF96B2FBF}" styleName="Table_0"/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2514" y="-1044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686103" y="685800"/>
            <a:ext cx="54864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6223801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Shape 1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Shape 1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Shape 1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Shape 1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5" name="Shape 1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Shape 1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827305"/>
            <a:ext cx="8520600" cy="2280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3149027"/>
            <a:ext cx="8520600" cy="8807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7" y="5181351"/>
            <a:ext cx="548700" cy="43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229027"/>
            <a:ext cx="8520600" cy="2181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502472"/>
            <a:ext cx="8520600" cy="1445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5181351"/>
            <a:ext cx="548700" cy="43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7" y="5181351"/>
            <a:ext cx="548700" cy="43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389833"/>
            <a:ext cx="8520600" cy="9354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7" y="5181351"/>
            <a:ext cx="548700" cy="43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94472"/>
            <a:ext cx="8520600" cy="6363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280527"/>
            <a:ext cx="8520600" cy="37959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5181351"/>
            <a:ext cx="548700" cy="43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94472"/>
            <a:ext cx="8520600" cy="6363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280527"/>
            <a:ext cx="3999900" cy="37959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280527"/>
            <a:ext cx="3999900" cy="37959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5181351"/>
            <a:ext cx="548700" cy="43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94472"/>
            <a:ext cx="8520600" cy="6363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7" y="5181351"/>
            <a:ext cx="548700" cy="43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617333"/>
            <a:ext cx="2808000" cy="839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544000"/>
            <a:ext cx="2808000" cy="3532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7" y="5181351"/>
            <a:ext cx="548700" cy="43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500166"/>
            <a:ext cx="6367800" cy="45453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5181351"/>
            <a:ext cx="548700" cy="43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38"/>
            <a:ext cx="4572000" cy="5715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370194"/>
            <a:ext cx="4045200" cy="16470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3114527"/>
            <a:ext cx="4045200" cy="13721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804527"/>
            <a:ext cx="3837000" cy="4105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7" y="5181351"/>
            <a:ext cx="548700" cy="43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  <a:endParaRPr lang="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700638"/>
            <a:ext cx="5998800" cy="6723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7" y="5181351"/>
            <a:ext cx="548700" cy="43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  <a:endParaRPr lang="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94472"/>
            <a:ext cx="8520600" cy="636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280527"/>
            <a:ext cx="8520600" cy="3795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5181351"/>
            <a:ext cx="548700" cy="43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ru" sz="1000">
                <a:solidFill>
                  <a:schemeClr val="dk2"/>
                </a:solidFill>
              </a:rPr>
              <a:t>‹#›</a:t>
            </a:fld>
            <a:endParaRPr lang="ru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arxiv.org/abs/1301.378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311699" y="933150"/>
            <a:ext cx="8700000" cy="22806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ru" sz="2200" b="1">
                <a:latin typeface="Times New Roman"/>
                <a:ea typeface="Times New Roman"/>
                <a:cs typeface="Times New Roman"/>
                <a:sym typeface="Times New Roman"/>
              </a:rPr>
              <a:t>Автоматическое обнаружение и исправление ошибок использования паронимов в текстах на русском языке с помощью алгоритмов, основанных на искусственных нейронных сетях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348500" y="3302452"/>
            <a:ext cx="8520600" cy="880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1800" dirty="0">
                <a:latin typeface="Times New Roman"/>
                <a:ea typeface="Times New Roman"/>
                <a:cs typeface="Times New Roman"/>
                <a:sym typeface="Times New Roman"/>
              </a:rPr>
              <a:t>Арина </a:t>
            </a:r>
            <a:r>
              <a:rPr lang="ru" sz="1800" dirty="0" smtClean="0">
                <a:latin typeface="Times New Roman"/>
                <a:ea typeface="Times New Roman"/>
                <a:cs typeface="Times New Roman"/>
                <a:sym typeface="Times New Roman"/>
              </a:rPr>
              <a:t>Лукаш</a:t>
            </a:r>
            <a:endParaRPr lang="ru" sz="18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>
              <a:spcBef>
                <a:spcPts val="0"/>
              </a:spcBef>
              <a:buNone/>
            </a:pPr>
            <a:r>
              <a:rPr lang="ru" sz="1800" dirty="0">
                <a:latin typeface="Times New Roman"/>
                <a:ea typeface="Times New Roman"/>
                <a:cs typeface="Times New Roman"/>
                <a:sym typeface="Times New Roman"/>
              </a:rPr>
              <a:t>4 курс, кафедра ФиПЛ ГИ НГУ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title"/>
          </p:nvPr>
        </p:nvSpPr>
        <p:spPr>
          <a:xfrm>
            <a:off x="311700" y="494472"/>
            <a:ext cx="8520600" cy="636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Times New Roman"/>
                <a:ea typeface="Times New Roman"/>
                <a:cs typeface="Times New Roman"/>
                <a:sym typeface="Times New Roman"/>
              </a:rPr>
              <a:t>Алгоритм</a:t>
            </a:r>
          </a:p>
        </p:txBody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311700" y="1130777"/>
            <a:ext cx="8520600" cy="3795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30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AutoNum type="arabicPeriod"/>
            </a:pP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Текст с паронимом поступает на вход программе.</a:t>
            </a:r>
          </a:p>
          <a:p>
            <a:pPr marL="457200" lvl="0" indent="-330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AutoNum type="arabicPeriod"/>
            </a:pP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Для встретившегося паронима </a:t>
            </a:r>
            <a:r>
              <a:rPr lang="ru" sz="16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</a:t>
            </a:r>
            <a:r>
              <a:rPr lang="ru" sz="1600" i="1" baseline="-25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ищется его лемматизированный контекст </a:t>
            </a:r>
            <a:r>
              <a:rPr lang="ru" sz="16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</a:t>
            </a: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</a:p>
          <a:p>
            <a:pPr lvl="0" indent="457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Если  </a:t>
            </a:r>
            <a:r>
              <a:rPr lang="ru" sz="16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</a:t>
            </a:r>
            <a:r>
              <a:rPr lang="ru" sz="1600" i="1" baseline="-25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</a:p>
          <a:p>
            <a:pPr marL="685800" lvl="0" indent="-2286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1) </a:t>
            </a:r>
            <a:r>
              <a:rPr lang="ru" sz="16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глагол</a:t>
            </a: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или его формы, то </a:t>
            </a:r>
            <a:r>
              <a:rPr lang="ru" sz="16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</a:t>
            </a: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=</a:t>
            </a:r>
          </a:p>
          <a:p>
            <a:pPr marL="990600" lvl="0" indent="-1778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· существительное: _</a:t>
            </a:r>
            <a:r>
              <a:rPr lang="ru" sz="16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различать</a:t>
            </a: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[* в темноте; голос *];</a:t>
            </a:r>
          </a:p>
          <a:p>
            <a:pPr marL="990600" lvl="0" indent="-1778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· наречие:</a:t>
            </a:r>
            <a:r>
              <a:rPr lang="ru" sz="16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_темнеть</a:t>
            </a: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[рано *; * поздно].</a:t>
            </a:r>
          </a:p>
          <a:p>
            <a:pPr marL="685800" lvl="0" indent="-2286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2) </a:t>
            </a:r>
            <a:r>
              <a:rPr lang="ru" sz="16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причастие</a:t>
            </a: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то w </a:t>
            </a:r>
            <a:r>
              <a:rPr lang="ru" sz="1600" dirty="0">
                <a:solidFill>
                  <a:srgbClr val="777777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=</a:t>
            </a:r>
          </a:p>
          <a:p>
            <a:pPr marL="990600" lvl="0" indent="-1778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· существительное: </a:t>
            </a:r>
            <a:r>
              <a:rPr lang="ru" sz="16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_сломленный</a:t>
            </a: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[* горем; болезнью *];</a:t>
            </a:r>
          </a:p>
          <a:p>
            <a:pPr marL="990600" lvl="0" indent="-1778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· наречие:</a:t>
            </a:r>
            <a:r>
              <a:rPr lang="ru" sz="16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_</a:t>
            </a:r>
            <a:r>
              <a:rPr lang="ru" sz="16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осветивший</a:t>
            </a: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[ясно *; подробно *].</a:t>
            </a:r>
          </a:p>
          <a:p>
            <a:pPr marL="685800" lvl="0" indent="-2286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3) </a:t>
            </a:r>
            <a:r>
              <a:rPr lang="ru" sz="16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существительное</a:t>
            </a: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то </a:t>
            </a:r>
            <a:r>
              <a:rPr lang="ru" sz="16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</a:t>
            </a: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" sz="1600" dirty="0">
                <a:solidFill>
                  <a:srgbClr val="777777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=</a:t>
            </a:r>
          </a:p>
          <a:p>
            <a:pPr marL="990600" lvl="0" indent="-1778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· прилагательное или причастие: </a:t>
            </a:r>
            <a:r>
              <a:rPr lang="ru" sz="16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_гордость</a:t>
            </a: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[оскорблённая *; скрытная *];</a:t>
            </a:r>
          </a:p>
          <a:p>
            <a:pPr marL="990600" lvl="0" indent="-1778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· существительное: </a:t>
            </a:r>
            <a:r>
              <a:rPr lang="ru" sz="16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_информация</a:t>
            </a: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[проверка *; * для потребителей];</a:t>
            </a:r>
          </a:p>
          <a:p>
            <a:pPr marL="990600" lvl="0" indent="-1778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· глагол (или его формы): </a:t>
            </a:r>
            <a:r>
              <a:rPr lang="ru" sz="16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_адресат</a:t>
            </a: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[* выбыл; уточнить *]</a:t>
            </a:r>
            <a:r>
              <a:rPr lang="ru" sz="16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</a:p>
          <a:p>
            <a:pPr marL="685800" lvl="0" indent="-2286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4) </a:t>
            </a:r>
            <a:r>
              <a:rPr lang="ru" sz="16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прилагательное</a:t>
            </a: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то </a:t>
            </a:r>
            <a:r>
              <a:rPr lang="ru" sz="16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</a:t>
            </a: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" sz="1600" dirty="0">
                <a:solidFill>
                  <a:srgbClr val="777777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=</a:t>
            </a:r>
            <a:r>
              <a:rPr lang="ru" sz="1600" dirty="0">
                <a:solidFill>
                  <a:srgbClr val="77777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существительное: </a:t>
            </a:r>
            <a:r>
              <a:rPr lang="ru" sz="16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_добротный </a:t>
            </a: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[* мебель; материя *];</a:t>
            </a:r>
          </a:p>
          <a:p>
            <a:pPr marL="685800" lvl="0" indent="-2286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 dirty="0">
                <a:solidFill>
                  <a:schemeClr val="dk1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5) </a:t>
            </a:r>
            <a:r>
              <a:rPr lang="ru" sz="16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наречие</a:t>
            </a: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то </a:t>
            </a:r>
            <a:r>
              <a:rPr lang="ru" sz="16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</a:t>
            </a: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" sz="1600" dirty="0">
                <a:solidFill>
                  <a:srgbClr val="777777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=</a:t>
            </a:r>
          </a:p>
          <a:p>
            <a:pPr marL="990600" lvl="0" indent="-1778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· глагол (или его формы):</a:t>
            </a:r>
            <a:r>
              <a:rPr lang="ru" sz="16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" sz="16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_нестерпимо</a:t>
            </a: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[* болеть; кричать *];</a:t>
            </a:r>
          </a:p>
          <a:p>
            <a:pPr marL="990600" lvl="0" indent="-1778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· существительное: </a:t>
            </a:r>
            <a:r>
              <a:rPr lang="ru" sz="16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_досадно</a:t>
            </a:r>
            <a:r>
              <a:rPr lang="ru" sz="16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[* от мысли; * от ощущения].</a:t>
            </a:r>
          </a:p>
          <a:p>
            <a:pPr lvl="0">
              <a:spcBef>
                <a:spcPts val="0"/>
              </a:spcBef>
              <a:buNone/>
            </a:pPr>
            <a:endParaRPr sz="16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title"/>
          </p:nvPr>
        </p:nvSpPr>
        <p:spPr>
          <a:xfrm>
            <a:off x="311700" y="494472"/>
            <a:ext cx="8520600" cy="636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marR="0" lvl="0" indent="-69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39285"/>
              <a:buFont typeface="Arial"/>
              <a:buNone/>
            </a:pPr>
            <a:r>
              <a:rPr lang="ru">
                <a:latin typeface="Times New Roman"/>
                <a:ea typeface="Times New Roman"/>
                <a:cs typeface="Times New Roman"/>
                <a:sym typeface="Times New Roman"/>
              </a:rPr>
              <a:t>Алгоритм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311700" y="1280527"/>
            <a:ext cx="8520600" cy="3795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30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AutoNum type="arabicPeriod" startAt="3"/>
            </a:pPr>
            <a:r>
              <a:rPr lang="ru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Для</a:t>
            </a:r>
            <a:r>
              <a:rPr lang="ru" sz="1600" i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" sz="16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</a:t>
            </a:r>
            <a:r>
              <a:rPr lang="ru" sz="1200" i="1" baseline="-2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lang="ru" sz="1600" i="1" baseline="-2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 </a:t>
            </a:r>
            <a:r>
              <a:rPr lang="ru" sz="1600" i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</a:t>
            </a:r>
            <a:r>
              <a:rPr lang="ru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вычисляется значение семантической близости </a:t>
            </a:r>
            <a:r>
              <a:rPr lang="ru" sz="1600" i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sim</a:t>
            </a:r>
            <a:r>
              <a:rPr lang="ru" sz="1200" i="1" baseline="-2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lang="ru" sz="1600" i="1" baseline="-25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" sz="1600" i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= cos(p</a:t>
            </a:r>
            <a:r>
              <a:rPr lang="ru" sz="1200" i="1" baseline="-2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lang="ru" sz="1600" i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,w)</a:t>
            </a:r>
            <a:r>
              <a:rPr lang="ru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</a:p>
          <a:p>
            <a:pPr marL="45720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word2vec: максимизация косинусной близости между векторами слов, встречающихся в похожих контекстах, и минимизация иначе.</a:t>
            </a:r>
          </a:p>
          <a:p>
            <a:pPr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											  ,</a:t>
            </a:r>
          </a:p>
          <a:p>
            <a:pPr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marR="0" lvl="0" indent="-330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AutoNum type="arabicPeriod" startAt="3"/>
            </a:pPr>
            <a:r>
              <a:rPr lang="ru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Находится </a:t>
            </a:r>
            <a:r>
              <a:rPr lang="ru" sz="1600" i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sim</a:t>
            </a:r>
            <a:r>
              <a:rPr lang="ru" sz="1400" i="1" baseline="-25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</a:t>
            </a:r>
            <a:r>
              <a:rPr lang="ru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= </a:t>
            </a:r>
            <a:r>
              <a:rPr lang="ru" sz="1600" i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cos(p</a:t>
            </a:r>
            <a:r>
              <a:rPr lang="ru" sz="1400" i="1" baseline="-2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</a:t>
            </a:r>
            <a:r>
              <a:rPr lang="ru" sz="1600" i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,w)</a:t>
            </a:r>
            <a:r>
              <a:rPr lang="ru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где </a:t>
            </a:r>
            <a:r>
              <a:rPr lang="ru" sz="1600" i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</a:t>
            </a:r>
            <a:r>
              <a:rPr lang="ru" sz="1600" i="1" baseline="-25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</a:t>
            </a:r>
            <a:r>
              <a:rPr lang="ru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пароним-пара, 2 ≤ </a:t>
            </a:r>
            <a:r>
              <a:rPr lang="ru" sz="1600" i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</a:t>
            </a:r>
            <a:r>
              <a:rPr lang="ru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≤ 4, </a:t>
            </a:r>
            <a:r>
              <a:rPr lang="ru" sz="1600" i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</a:t>
            </a:r>
            <a:r>
              <a:rPr lang="ru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контекстное слово для </a:t>
            </a:r>
            <a:r>
              <a:rPr lang="ru" sz="16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</a:t>
            </a:r>
            <a:r>
              <a:rPr lang="ru" sz="1600" i="1" baseline="-2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lang="ru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</a:p>
          <a:p>
            <a:pPr marL="457200" marR="0" lvl="0" indent="-330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AutoNum type="arabicPeriod" startAt="3"/>
            </a:pPr>
            <a:r>
              <a:rPr lang="ru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Значения </a:t>
            </a:r>
            <a:r>
              <a:rPr lang="ru" sz="16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sim</a:t>
            </a:r>
            <a:r>
              <a:rPr lang="ru" sz="1600" i="1" baseline="-2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lang="ru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и </a:t>
            </a: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" sz="16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sim</a:t>
            </a:r>
            <a:r>
              <a:rPr lang="ru" sz="1400" i="1" baseline="-2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</a:t>
            </a:r>
            <a:r>
              <a:rPr lang="ru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сравниваются, если </a:t>
            </a: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хотя бы одно положительно</a:t>
            </a:r>
            <a:r>
              <a:rPr lang="ru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</a:p>
          <a:p>
            <a:pPr marL="45720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1) если </a:t>
            </a:r>
            <a:r>
              <a:rPr lang="ru" sz="1600" i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sim</a:t>
            </a:r>
            <a:r>
              <a:rPr lang="ru" sz="1600" i="1" baseline="-25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lang="ru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&lt;  </a:t>
            </a:r>
            <a:r>
              <a:rPr lang="ru" sz="1600" i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sim</a:t>
            </a:r>
            <a:r>
              <a:rPr lang="ru" sz="1400" i="1" baseline="-2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</a:t>
            </a:r>
            <a:r>
              <a:rPr lang="ru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но не ниже порога </a:t>
            </a:r>
            <a:r>
              <a:rPr lang="ru" sz="1600" i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 </a:t>
            </a:r>
            <a:r>
              <a:rPr lang="ru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(0,05), то </a:t>
            </a:r>
            <a:r>
              <a:rPr lang="ru" sz="1600" i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</a:t>
            </a:r>
            <a:r>
              <a:rPr lang="ru" sz="1600" i="1" baseline="-25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 </a:t>
            </a:r>
            <a:r>
              <a:rPr lang="ru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помечается как ошибка, в совете выходного отчёта предлагается замена на пару </a:t>
            </a:r>
            <a:r>
              <a:rPr lang="ru" sz="1600" i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</a:t>
            </a:r>
            <a:r>
              <a:rPr lang="ru" sz="1600" i="1" baseline="-25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</a:t>
            </a:r>
            <a:r>
              <a:rPr lang="ru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;</a:t>
            </a:r>
          </a:p>
          <a:p>
            <a:pPr lvl="0" indent="457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2) иначе </a:t>
            </a:r>
            <a:r>
              <a:rPr lang="ru" sz="1600" i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</a:t>
            </a:r>
            <a:r>
              <a:rPr lang="ru" sz="1600" i="1" baseline="-250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lang="ru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считается верным в данном контексте. </a:t>
            </a:r>
          </a:p>
          <a:p>
            <a:pPr lvl="0">
              <a:spcBef>
                <a:spcPts val="0"/>
              </a:spcBef>
              <a:buNone/>
            </a:pPr>
            <a:endParaRPr sz="1600"/>
          </a:p>
        </p:txBody>
      </p:sp>
      <p:pic>
        <p:nvPicPr>
          <p:cNvPr id="118" name="Shape 1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36100" y="2163225"/>
            <a:ext cx="2837149" cy="849975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Shape 119"/>
          <p:cNvSpPr txBox="1"/>
          <p:nvPr/>
        </p:nvSpPr>
        <p:spPr>
          <a:xfrm>
            <a:off x="1294000" y="2896550"/>
            <a:ext cx="7238100" cy="415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68750"/>
              <a:buFont typeface="Arial"/>
              <a:buNone/>
            </a:pP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где </a:t>
            </a:r>
            <a:r>
              <a:rPr lang="ru" sz="16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</a:t>
            </a: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вектор паронима,           – вектор контекстного слова, −1 &lt; </a:t>
            </a:r>
            <a:r>
              <a:rPr lang="ru" sz="16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cos </a:t>
            </a: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&lt; 1.</a:t>
            </a:r>
          </a:p>
        </p:txBody>
      </p:sp>
      <p:pic>
        <p:nvPicPr>
          <p:cNvPr id="120" name="Shape 1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738925" y="2956708"/>
            <a:ext cx="445800" cy="295179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Shape 12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924425" y="2975249"/>
            <a:ext cx="445798" cy="258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311700" y="494472"/>
            <a:ext cx="8520600" cy="636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Times New Roman"/>
                <a:ea typeface="Times New Roman"/>
                <a:cs typeface="Times New Roman"/>
                <a:sym typeface="Times New Roman"/>
              </a:rPr>
              <a:t>Пример из</a:t>
            </a:r>
            <a:r>
              <a:rPr lang="ru"/>
              <a:t> </a:t>
            </a:r>
            <a:r>
              <a:rPr lang="ru">
                <a:latin typeface="Times New Roman"/>
                <a:ea typeface="Times New Roman"/>
                <a:cs typeface="Times New Roman"/>
                <a:sym typeface="Times New Roman"/>
              </a:rPr>
              <a:t>тестового</a:t>
            </a:r>
            <a:r>
              <a:rPr lang="ru"/>
              <a:t> </a:t>
            </a:r>
            <a:r>
              <a:rPr lang="ru">
                <a:latin typeface="Times New Roman"/>
                <a:ea typeface="Times New Roman"/>
                <a:cs typeface="Times New Roman"/>
                <a:sym typeface="Times New Roman"/>
              </a:rPr>
              <a:t>отчёта</a:t>
            </a:r>
          </a:p>
        </p:txBody>
      </p:sp>
      <p:pic>
        <p:nvPicPr>
          <p:cNvPr id="127" name="Shape 1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2550" y="1807950"/>
            <a:ext cx="1708950" cy="2609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Shape 12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474299" y="1725550"/>
            <a:ext cx="1761849" cy="289568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Shape 12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463700" y="1381575"/>
            <a:ext cx="2386899" cy="12964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0" name="Shape 130"/>
          <p:cNvCxnSpPr/>
          <p:nvPr/>
        </p:nvCxnSpPr>
        <p:spPr>
          <a:xfrm flipH="1">
            <a:off x="3069200" y="2484025"/>
            <a:ext cx="1437600" cy="828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title"/>
          </p:nvPr>
        </p:nvSpPr>
        <p:spPr>
          <a:xfrm>
            <a:off x="311700" y="494472"/>
            <a:ext cx="8520600" cy="636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Times New Roman"/>
                <a:ea typeface="Times New Roman"/>
                <a:cs typeface="Times New Roman"/>
                <a:sym typeface="Times New Roman"/>
              </a:rPr>
              <a:t>Тестирование</a:t>
            </a:r>
          </a:p>
        </p:txBody>
      </p:sp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311700" y="1174702"/>
            <a:ext cx="8520600" cy="3795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Этапы:</a:t>
            </a:r>
          </a:p>
          <a:p>
            <a:pPr marL="457200" lvl="0" indent="-330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AutoNum type="arabicParenR"/>
            </a:pPr>
            <a:r>
              <a:rPr lang="ru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проверка моделей на всех наборах паронимов с неравномерными словарными контекстами (для слова </a:t>
            </a:r>
            <a:r>
              <a:rPr lang="ru" sz="1600" i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высотный</a:t>
            </a:r>
            <a:r>
              <a:rPr lang="ru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в словаре 9 контекстов, а для </a:t>
            </a:r>
            <a:r>
              <a:rPr lang="ru" sz="1600" i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высокий</a:t>
            </a:r>
            <a:r>
              <a:rPr lang="ru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36);</a:t>
            </a:r>
          </a:p>
          <a:p>
            <a:pPr marL="457200" lvl="0" indent="-330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AutoNum type="arabicParenR"/>
            </a:pPr>
            <a:r>
              <a:rPr lang="ru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выбор 20 лучших моделей по F-мере:</a:t>
            </a:r>
          </a:p>
          <a:p>
            <a:pPr marL="914400" lvl="0" indent="457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914400" lvl="0" indent="457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457200" lvl="0" indent="-330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AutoNum type="arabicParenR"/>
            </a:pPr>
            <a:r>
              <a:rPr lang="ru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верификация 20 моделей на равномерных контекстах;</a:t>
            </a:r>
          </a:p>
          <a:p>
            <a:pPr marL="457200" lvl="0" indent="-330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AutoNum type="arabicParenR"/>
            </a:pPr>
            <a:r>
              <a:rPr lang="ru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фиксирование 4 лучших моделей каждого корпуса;</a:t>
            </a:r>
          </a:p>
          <a:p>
            <a:pPr marL="457200" lvl="0" indent="-330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AutoNum type="arabicParenR"/>
            </a:pPr>
            <a:r>
              <a:rPr lang="ru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определение лучших (F-мера не менее 90%) и худших (не выше 60%) наборов.</a:t>
            </a:r>
          </a:p>
          <a:p>
            <a:pPr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Оценки: </a:t>
            </a: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точность, полнота, F-мера, точность подсказки, число срабатываний и отсутствующих в модели слов.</a:t>
            </a:r>
          </a:p>
          <a:p>
            <a:pPr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>
              <a:spcBef>
                <a:spcPts val="0"/>
              </a:spcBef>
              <a:buNone/>
            </a:pPr>
            <a:endParaRPr sz="16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37" name="Shape 1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9450" y="2307450"/>
            <a:ext cx="1109724" cy="568724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Shape 138"/>
          <p:cNvSpPr txBox="1"/>
          <p:nvPr/>
        </p:nvSpPr>
        <p:spPr>
          <a:xfrm>
            <a:off x="1949175" y="2389525"/>
            <a:ext cx="3804600" cy="318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lvl="0" indent="-69850" algn="just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68750"/>
              <a:buFont typeface="Arial"/>
              <a:buNone/>
            </a:pP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где </a:t>
            </a:r>
            <a:r>
              <a:rPr lang="ru" sz="16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</a:t>
            </a: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точность, </a:t>
            </a:r>
            <a:r>
              <a:rPr lang="ru" sz="16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</a:t>
            </a: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полнота.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>
            <a:spLocks noGrp="1"/>
          </p:cNvSpPr>
          <p:nvPr>
            <p:ph type="title"/>
          </p:nvPr>
        </p:nvSpPr>
        <p:spPr>
          <a:xfrm>
            <a:off x="311700" y="494472"/>
            <a:ext cx="8520600" cy="636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Times New Roman"/>
                <a:ea typeface="Times New Roman"/>
                <a:cs typeface="Times New Roman"/>
                <a:sym typeface="Times New Roman"/>
              </a:rPr>
              <a:t>Результаты (1)</a:t>
            </a:r>
          </a:p>
        </p:txBody>
      </p:sp>
      <p:sp>
        <p:nvSpPr>
          <p:cNvPr id="144" name="Shape 144"/>
          <p:cNvSpPr txBox="1">
            <a:spLocks noGrp="1"/>
          </p:cNvSpPr>
          <p:nvPr>
            <p:ph type="body" idx="1"/>
          </p:nvPr>
        </p:nvSpPr>
        <p:spPr>
          <a:xfrm>
            <a:off x="311700" y="1280527"/>
            <a:ext cx="8520600" cy="3795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3020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AutoNum type="arabicPeriod"/>
            </a:pPr>
            <a:r>
              <a:rPr lang="ru" sz="16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Продолжительность</a:t>
            </a:r>
            <a:r>
              <a:rPr lang="en-US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6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обучения</a:t>
            </a:r>
            <a:r>
              <a:rPr lang="ru" sz="16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около 756 часов (31 день).</a:t>
            </a:r>
          </a:p>
          <a:p>
            <a:pPr marL="457200" lvl="0" indent="-33020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AutoNum type="arabicPeriod"/>
            </a:pP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Wiki- и Press-модели «выучили» больше всего слов, но оказались менее точными.</a:t>
            </a:r>
          </a:p>
          <a:p>
            <a:pPr marL="457200" lvl="0" indent="-33020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AutoNum type="arabicPeriod"/>
            </a:pP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CBOW подходит для небольших корпусов и обучается быстрее.</a:t>
            </a:r>
          </a:p>
          <a:p>
            <a:pPr marL="457200" lvl="0" indent="-3302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AutoNum type="arabicPeriod"/>
            </a:pP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Skip-Gram показал лучшие метрики в данной задаче.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xfrm>
            <a:off x="311700" y="318072"/>
            <a:ext cx="8520600" cy="636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600">
                <a:latin typeface="Times New Roman"/>
                <a:ea typeface="Times New Roman"/>
                <a:cs typeface="Times New Roman"/>
                <a:sym typeface="Times New Roman"/>
              </a:rPr>
              <a:t>20 лучших моделей, протестированных на всех словарных контекстах (по корпусам)</a:t>
            </a:r>
          </a:p>
        </p:txBody>
      </p:sp>
      <p:graphicFrame>
        <p:nvGraphicFramePr>
          <p:cNvPr id="150" name="Shape 150"/>
          <p:cNvGraphicFramePr/>
          <p:nvPr/>
        </p:nvGraphicFramePr>
        <p:xfrm>
          <a:off x="1108787" y="1416425"/>
          <a:ext cx="7045525" cy="4023030"/>
        </p:xfrm>
        <a:graphic>
          <a:graphicData uri="http://schemas.openxmlformats.org/drawingml/2006/table">
            <a:tbl>
              <a:tblPr>
                <a:noFill/>
                <a:tableStyleId>{2767B426-8243-48BA-817A-C31CF96B2FBF}</a:tableStyleId>
              </a:tblPr>
              <a:tblGrid>
                <a:gridCol w="919950"/>
                <a:gridCol w="1780075"/>
                <a:gridCol w="725500"/>
                <a:gridCol w="1737325"/>
                <a:gridCol w="1882675"/>
              </a:tblGrid>
              <a:tr h="340400"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корпус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модель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F-мера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модель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точность подсказки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400">
                <a:tc rowSpan="5"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Press</a:t>
                      </a:r>
                    </a:p>
                  </a:txBody>
                  <a:tcPr marL="68575" marR="68575" marT="91425" marB="914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SG, NS, w10, s100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80,47%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SG, NS, w10, s1000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96,67%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4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SG, NS, w5, s100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80,14%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SG, NS, w10, s100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96,65%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4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SG, NS, w10, s300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79,87%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SG, NS, w10, s300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96,62%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4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CBOW, HS, w1, s500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79,8%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SG, NS, w10, s500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96,62%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4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CBOW, HS, w1, s300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79,69%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SG, NS, w5, s100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96,6%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400">
                <a:tc rowSpan="5"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Lib</a:t>
                      </a:r>
                    </a:p>
                  </a:txBody>
                  <a:tcPr marL="68575" marR="68575" marT="91425" marB="914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SG, NS, w10, s100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83,41%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SG, NS, w10, s300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98,1%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4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SG, NS, w10, s300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83,3%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SG, NS, w10, s100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98,02%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4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SG, NS, w5, s100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82,94%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SG, NS, w5, s300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97,99%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4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SG, NS, w10, s500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82,77%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SG, NS, w10, s1000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97,98%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4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SG, NS, w5, s300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82,71%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SG, NS, w10, s500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97,98%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>
            <a:spLocks noGrp="1"/>
          </p:cNvSpPr>
          <p:nvPr>
            <p:ph type="title"/>
          </p:nvPr>
        </p:nvSpPr>
        <p:spPr>
          <a:xfrm>
            <a:off x="311700" y="318072"/>
            <a:ext cx="8520600" cy="636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600">
                <a:latin typeface="Times New Roman"/>
                <a:ea typeface="Times New Roman"/>
                <a:cs typeface="Times New Roman"/>
                <a:sym typeface="Times New Roman"/>
              </a:rPr>
              <a:t>20 лучших моделей, протестированных на всех словарных контекстах (по корпусам)</a:t>
            </a:r>
          </a:p>
        </p:txBody>
      </p:sp>
      <p:graphicFrame>
        <p:nvGraphicFramePr>
          <p:cNvPr id="156" name="Shape 156"/>
          <p:cNvGraphicFramePr/>
          <p:nvPr/>
        </p:nvGraphicFramePr>
        <p:xfrm>
          <a:off x="1117612" y="1410300"/>
          <a:ext cx="7045525" cy="4030730"/>
        </p:xfrm>
        <a:graphic>
          <a:graphicData uri="http://schemas.openxmlformats.org/drawingml/2006/table">
            <a:tbl>
              <a:tblPr>
                <a:noFill/>
                <a:tableStyleId>{2767B426-8243-48BA-817A-C31CF96B2FBF}</a:tableStyleId>
              </a:tblPr>
              <a:tblGrid>
                <a:gridCol w="919950"/>
                <a:gridCol w="1780075"/>
                <a:gridCol w="725500"/>
                <a:gridCol w="1737325"/>
                <a:gridCol w="1882675"/>
              </a:tblGrid>
              <a:tr h="358975"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корпус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модель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F-мера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модель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точность подсказки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500">
                <a:tc rowSpan="5"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Wiki</a:t>
                      </a:r>
                    </a:p>
                  </a:txBody>
                  <a:tcPr marL="68575" marR="68575" marT="91425" marB="914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CBOW, HS, w1, s300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78,44%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SG, NS, w10, s100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94,68%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5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SG, NS, w10, s100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78,4%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CBOW, HS, w1, s300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94,66%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5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CBOW, HS, w1, s500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78,31%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CBOW, HS, w1, s100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94,56%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5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SG, NS, w5, s100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78,16%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CBOW, HS, w1, s500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94,55%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5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CBOW, HS, w1, s100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78,13%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CBOW, HS, w2, s500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94,55%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500">
                <a:tc rowSpan="5"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Common</a:t>
                      </a:r>
                    </a:p>
                  </a:txBody>
                  <a:tcPr marL="68575" marR="68575" marT="91425" marB="914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SG, NS, w10, s300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83,4%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SG, NS, w5, s500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97,84%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5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SG, NS, w10, s500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83,03%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SG, NS, w2, s300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97,82%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5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SG, NS, w5, s300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82,83%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SG, NS, w10, s500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97,81%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5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SG, NS, w5, s500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82,73%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SG, NS, w10, s300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97,79%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5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SG, NS, w10, s1000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82,61%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SG, NS, w5, s1000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97,77%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>
            <a:spLocks noGrp="1"/>
          </p:cNvSpPr>
          <p:nvPr>
            <p:ph type="title"/>
          </p:nvPr>
        </p:nvSpPr>
        <p:spPr>
          <a:xfrm>
            <a:off x="311700" y="256347"/>
            <a:ext cx="8520600" cy="636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600">
                <a:latin typeface="Times New Roman"/>
                <a:ea typeface="Times New Roman"/>
                <a:cs typeface="Times New Roman"/>
                <a:sym typeface="Times New Roman"/>
              </a:rPr>
              <a:t>5 лучших моделей, протестированных на всех словарных контекстах (общие)</a:t>
            </a:r>
          </a:p>
        </p:txBody>
      </p:sp>
      <p:graphicFrame>
        <p:nvGraphicFramePr>
          <p:cNvPr id="162" name="Shape 162"/>
          <p:cNvGraphicFramePr/>
          <p:nvPr/>
        </p:nvGraphicFramePr>
        <p:xfrm>
          <a:off x="1490525" y="1598800"/>
          <a:ext cx="6429200" cy="2358972"/>
        </p:xfrm>
        <a:graphic>
          <a:graphicData uri="http://schemas.openxmlformats.org/drawingml/2006/table">
            <a:tbl>
              <a:tblPr>
                <a:noFill/>
                <a:tableStyleId>{2767B426-8243-48BA-817A-C31CF96B2FBF}</a:tableStyleId>
              </a:tblPr>
              <a:tblGrid>
                <a:gridCol w="2079425"/>
                <a:gridCol w="668150"/>
                <a:gridCol w="1782900"/>
                <a:gridCol w="1898725"/>
              </a:tblGrid>
              <a:tr h="0"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модель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F-мера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модель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точность подсказки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Lib, SG, NS, w10, s100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83,41%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Lib, SG, NS, w10, s300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98,1%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Common, SG, NS, w10, s300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83,4%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Lib, SG, NS, w10, s500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98,02%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Lib, SG, NS, w10, s300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83,3%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Lib, SG, NS, w5, s300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97,99%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Common, SG, NS, w10, s500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83,03%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Lib, SG, NS, w10, s1000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97,98%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Lib, SG, NS, w5, s100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82,94%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Lib, SG, NS, w10, s500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97,98%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>
            <a:spLocks noGrp="1"/>
          </p:cNvSpPr>
          <p:nvPr>
            <p:ph type="title"/>
          </p:nvPr>
        </p:nvSpPr>
        <p:spPr>
          <a:xfrm>
            <a:off x="311700" y="282797"/>
            <a:ext cx="8520600" cy="636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600">
                <a:latin typeface="Times New Roman"/>
                <a:ea typeface="Times New Roman"/>
                <a:cs typeface="Times New Roman"/>
                <a:sym typeface="Times New Roman"/>
              </a:rPr>
              <a:t>4 лучших разнокорпусных модели, протестированных на распределённых словарных контекстах, с лучшими и худшими наборами (по корпусам)</a:t>
            </a:r>
          </a:p>
        </p:txBody>
      </p:sp>
      <p:graphicFrame>
        <p:nvGraphicFramePr>
          <p:cNvPr id="168" name="Shape 168"/>
          <p:cNvGraphicFramePr/>
          <p:nvPr/>
        </p:nvGraphicFramePr>
        <p:xfrm>
          <a:off x="1316575" y="1925100"/>
          <a:ext cx="6737750" cy="2358972"/>
        </p:xfrm>
        <a:graphic>
          <a:graphicData uri="http://schemas.openxmlformats.org/drawingml/2006/table">
            <a:tbl>
              <a:tblPr>
                <a:noFill/>
                <a:tableStyleId>{2767B426-8243-48BA-817A-C31CF96B2FBF}</a:tableStyleId>
              </a:tblPr>
              <a:tblGrid>
                <a:gridCol w="886000"/>
                <a:gridCol w="2327125"/>
                <a:gridCol w="693375"/>
                <a:gridCol w="998650"/>
                <a:gridCol w="837075"/>
                <a:gridCol w="995525"/>
              </a:tblGrid>
              <a:tr h="0">
                <a:tc rowSpan="2"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корпус</a:t>
                      </a:r>
                    </a:p>
                  </a:txBody>
                  <a:tcPr marL="68575" marR="68575" marT="91425" marB="914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лучшая модель</a:t>
                      </a:r>
                    </a:p>
                  </a:txBody>
                  <a:tcPr marL="68575" marR="68575" marT="91425" marB="914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F-мера</a:t>
                      </a:r>
                    </a:p>
                  </a:txBody>
                  <a:tcPr marL="68575" marR="68575" marT="91425" marB="914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наборы</a:t>
                      </a:r>
                    </a:p>
                  </a:txBody>
                  <a:tcPr marL="68575" marR="68575" marT="91425" marB="914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всего</a:t>
                      </a:r>
                    </a:p>
                  </a:txBody>
                  <a:tcPr marL="68575" marR="68575" marT="91425" marB="914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худших</a:t>
                      </a:r>
                    </a:p>
                  </a:txBody>
                  <a:tcPr marL="68575" marR="68575" marT="91425" marB="914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лучших</a:t>
                      </a:r>
                    </a:p>
                  </a:txBody>
                  <a:tcPr marL="68575" marR="68575" marT="91425" marB="91425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Press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w2v.press.w10.sg.neg.100.min3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0,81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748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2,94%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9,49%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Lib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w2v.lib.w10.sg.neg.300.min3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0,84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748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4,28%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33,02%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Wiki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w2v.wiki.w10.sg.neg.100.min3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0,78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748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3,74%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18,18%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Common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w2v.common.w5.sg.neg.300.min3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0,83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748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3,74%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30,75%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>
            <a:spLocks noGrp="1"/>
          </p:cNvSpPr>
          <p:nvPr>
            <p:ph type="title"/>
          </p:nvPr>
        </p:nvSpPr>
        <p:spPr>
          <a:xfrm>
            <a:off x="311700" y="494472"/>
            <a:ext cx="8520600" cy="636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Times New Roman"/>
                <a:ea typeface="Times New Roman"/>
                <a:cs typeface="Times New Roman"/>
                <a:sym typeface="Times New Roman"/>
              </a:rPr>
              <a:t>Результаты (2)</a:t>
            </a:r>
          </a:p>
        </p:txBody>
      </p:sp>
      <p:sp>
        <p:nvSpPr>
          <p:cNvPr id="174" name="Shape 174"/>
          <p:cNvSpPr txBox="1">
            <a:spLocks noGrp="1"/>
          </p:cNvSpPr>
          <p:nvPr>
            <p:ph type="body" idx="1"/>
          </p:nvPr>
        </p:nvSpPr>
        <p:spPr>
          <a:xfrm>
            <a:off x="311700" y="1236427"/>
            <a:ext cx="8520600" cy="3795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175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AutoNum type="arabicPeriod"/>
            </a:pPr>
            <a:r>
              <a:rPr lang="ru" sz="1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Проверка неточных &lt;ИНФ&gt; требует синтаксического анализа (ср. </a:t>
            </a:r>
            <a:r>
              <a:rPr lang="ru" sz="14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душа холодеет</a:t>
            </a:r>
            <a:r>
              <a:rPr lang="ru" sz="1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но </a:t>
            </a:r>
            <a:r>
              <a:rPr lang="ru" sz="14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холодит душу</a:t>
            </a:r>
            <a:r>
              <a:rPr lang="ru" sz="1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). </a:t>
            </a:r>
          </a:p>
          <a:p>
            <a:pPr marL="457200" lvl="0" indent="-3175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AutoNum type="arabicPeriod"/>
            </a:pPr>
            <a:r>
              <a:rPr lang="ru" sz="1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Важно исключать случаи, когда значения неполных паронимов синонимичны.</a:t>
            </a:r>
          </a:p>
        </p:txBody>
      </p:sp>
      <p:pic>
        <p:nvPicPr>
          <p:cNvPr id="175" name="Shape 17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0100" y="2324850"/>
            <a:ext cx="4158324" cy="28153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76" name="Shape 17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683199" y="2224050"/>
            <a:ext cx="3792350" cy="31798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311700" y="494472"/>
            <a:ext cx="8520600" cy="636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>
                <a:latin typeface="Times New Roman"/>
                <a:ea typeface="Times New Roman"/>
                <a:cs typeface="Times New Roman"/>
                <a:sym typeface="Times New Roman"/>
              </a:rPr>
              <a:t>Введение</a:t>
            </a:r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311700" y="1293848"/>
            <a:ext cx="8466300" cy="3795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302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AutoNum type="arabicPeriod"/>
            </a:pP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Тема автоматической коррекции паронимических ошибок рассматривалась при создании компьютерного словаря паронимов, но остаётся недостаточно исследованной.</a:t>
            </a:r>
          </a:p>
          <a:p>
            <a:pPr marL="457200" lvl="0" indent="-3302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AutoNum type="arabicPeriod"/>
            </a:pP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Существующие методы: применение статистики о встречаемости слов в сочетаниях или бинарного классификатора.</a:t>
            </a:r>
          </a:p>
          <a:p>
            <a:pPr marL="457200" lvl="0" indent="-3302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AutoNum type="arabicPeriod"/>
            </a:pP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Признаки внешнего сходства, рассматриваемые в предыдущих работах, малоинформативны для улучшения критерия паронимии, поскольку требуется привлечение семантики.</a:t>
            </a:r>
          </a:p>
          <a:p>
            <a:pPr marL="457200" lvl="0" indent="-3302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AutoNum type="arabicPeriod"/>
            </a:pP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 данном исследовании предлагается алгоритм, исправляющий паронимические ошибки, проверяя частеречный и семантический контекст паронима с помощью инструмента word2vec.</a:t>
            </a:r>
          </a:p>
          <a:p>
            <a:pPr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 txBox="1">
            <a:spLocks noGrp="1"/>
          </p:cNvSpPr>
          <p:nvPr>
            <p:ph type="title"/>
          </p:nvPr>
        </p:nvSpPr>
        <p:spPr>
          <a:xfrm>
            <a:off x="311700" y="379822"/>
            <a:ext cx="8520600" cy="636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600">
                <a:latin typeface="Times New Roman"/>
                <a:ea typeface="Times New Roman"/>
                <a:cs typeface="Times New Roman"/>
                <a:sym typeface="Times New Roman"/>
              </a:rPr>
              <a:t>Характеристика</a:t>
            </a:r>
            <a:r>
              <a:rPr lang="ru" sz="2400">
                <a:latin typeface="Times New Roman"/>
                <a:ea typeface="Times New Roman"/>
                <a:cs typeface="Times New Roman"/>
                <a:sym typeface="Times New Roman"/>
              </a:rPr>
              <a:t> лучших и худших наборов паронимов в 4 лучших разнокорпусных моделях</a:t>
            </a:r>
          </a:p>
        </p:txBody>
      </p:sp>
      <p:graphicFrame>
        <p:nvGraphicFramePr>
          <p:cNvPr id="182" name="Shape 182"/>
          <p:cNvGraphicFramePr/>
          <p:nvPr/>
        </p:nvGraphicFramePr>
        <p:xfrm>
          <a:off x="981400" y="1471834"/>
          <a:ext cx="7371025" cy="3779220"/>
        </p:xfrm>
        <a:graphic>
          <a:graphicData uri="http://schemas.openxmlformats.org/drawingml/2006/table">
            <a:tbl>
              <a:tblPr>
                <a:noFill/>
                <a:tableStyleId>{2767B426-8243-48BA-817A-C31CF96B2FBF}</a:tableStyleId>
              </a:tblPr>
              <a:tblGrid>
                <a:gridCol w="1597950"/>
                <a:gridCol w="618825"/>
                <a:gridCol w="673650"/>
                <a:gridCol w="587475"/>
                <a:gridCol w="845600"/>
                <a:gridCol w="775875"/>
                <a:gridCol w="665825"/>
                <a:gridCol w="665825"/>
                <a:gridCol w="940000"/>
              </a:tblGrid>
              <a:tr h="351525"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корпус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Press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Lib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Wiki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Common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Press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Lib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Wiki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Common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525"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критерий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худшие наборы (ко всем)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лучшие наборы (ко всем)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1525"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&lt;ПРИЛ&gt;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2,2%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4,2%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3,1%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39,3%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20,2%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34,8%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525"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&lt;СУЩ&gt;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5,1%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5,1%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1,9%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3,8%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7%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22,3%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17,2%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22,3%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525"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&lt;ИНФ&gt;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22,2%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13,1%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11,1%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&lt;ПРИЛ-ПРИЧ&gt;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45,5%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22,7%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50%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&lt;Н&gt;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5,3%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15,8%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21%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525"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 i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&lt;</a:t>
                      </a: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2&gt;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3,1%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4,6%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10,1%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32,2%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18,4%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30,7%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 i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&lt;</a:t>
                      </a: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3&gt;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45%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15%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30%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 i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&lt;</a:t>
                      </a: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4&gt;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60%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40%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7" name="Shape 187"/>
          <p:cNvGraphicFramePr/>
          <p:nvPr/>
        </p:nvGraphicFramePr>
        <p:xfrm>
          <a:off x="725350" y="425320"/>
          <a:ext cx="7715425" cy="4967780"/>
        </p:xfrm>
        <a:graphic>
          <a:graphicData uri="http://schemas.openxmlformats.org/drawingml/2006/table">
            <a:tbl>
              <a:tblPr>
                <a:noFill/>
                <a:tableStyleId>{2767B426-8243-48BA-817A-C31CF96B2FBF}</a:tableStyleId>
              </a:tblPr>
              <a:tblGrid>
                <a:gridCol w="1603300"/>
                <a:gridCol w="717050"/>
                <a:gridCol w="705150"/>
                <a:gridCol w="794850"/>
                <a:gridCol w="812175"/>
                <a:gridCol w="705150"/>
                <a:gridCol w="696925"/>
                <a:gridCol w="696925"/>
                <a:gridCol w="983900"/>
              </a:tblGrid>
              <a:tr h="357900"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корпус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Press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Lib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Wiki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Common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Press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Lib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Wiki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Common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900"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критерий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худшие наборы (ко всем)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lvl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лучшие наборы (ко всем)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7900"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&lt;семантика&gt;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2,8%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3,7%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3,6%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3,3%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10,1%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34,7%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19,4%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32,3%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&lt;синтаксис&gt;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4,4%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13,3%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6,7%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11,1%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6,7%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6,7%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900"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 i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&lt;</a:t>
                      </a: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полные&gt;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3,1%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3,9%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3,6%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3,9%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10%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34,4%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19,3%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32,8%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900"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 i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&lt;</a:t>
                      </a: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неполные&gt;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2,5%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6,7%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3,3%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8,3%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23,3%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11,7%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18,3%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 i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&lt;</a:t>
                      </a: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частичные&gt;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53,3%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26,7%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46,7%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900"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 i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&lt;</a:t>
                      </a: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суф&gt;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3,5%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5,1%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4,1%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33%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17%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30,4%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 i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&lt;</a:t>
                      </a: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преф&gt;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1,6%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3,3%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9,8%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29,5%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21,3%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31,2%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 i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&lt;</a:t>
                      </a: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корн&gt;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2,4%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4,9%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2,4%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14,6%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31,7%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26,9%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31,7%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&lt;суф-корн&gt;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3,2%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12,9%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48,4%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25,8%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45,2%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&lt;суф-преф&gt;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20%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200"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 b="1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&lt;флект&gt;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r>
                        <a:rPr lang="ru" sz="12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25%</a:t>
                      </a: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rtl="0">
                        <a:lnSpc>
                          <a:spcPct val="100000"/>
                        </a:lnSpc>
                        <a:spcBef>
                          <a:spcPts val="0"/>
                        </a:spcBef>
                        <a:buNone/>
                      </a:pPr>
                      <a:endParaRPr sz="120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91425" marB="914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 txBox="1">
            <a:spLocks noGrp="1"/>
          </p:cNvSpPr>
          <p:nvPr>
            <p:ph type="title"/>
          </p:nvPr>
        </p:nvSpPr>
        <p:spPr>
          <a:xfrm>
            <a:off x="311700" y="494472"/>
            <a:ext cx="8520600" cy="636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Times New Roman"/>
                <a:ea typeface="Times New Roman"/>
                <a:cs typeface="Times New Roman"/>
                <a:sym typeface="Times New Roman"/>
              </a:rPr>
              <a:t>Заключение</a:t>
            </a:r>
          </a:p>
        </p:txBody>
      </p:sp>
      <p:sp>
        <p:nvSpPr>
          <p:cNvPr id="193" name="Shape 193"/>
          <p:cNvSpPr txBox="1">
            <a:spLocks noGrp="1"/>
          </p:cNvSpPr>
          <p:nvPr>
            <p:ph type="body" idx="1"/>
          </p:nvPr>
        </p:nvSpPr>
        <p:spPr>
          <a:xfrm>
            <a:off x="311700" y="1280527"/>
            <a:ext cx="8520600" cy="3795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30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AutoNum type="arabicPeriod"/>
            </a:pP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Технология word2vec результативна в задаче коррекции паронимических ошибок.</a:t>
            </a:r>
          </a:p>
          <a:p>
            <a:pPr marL="457200" lvl="0" indent="-330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AutoNum type="arabicPeriod"/>
            </a:pP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Тестирование продемонстрировало хорошие показатели точности подсказки и F-меры.</a:t>
            </a:r>
          </a:p>
          <a:p>
            <a:pPr marL="457200" lvl="0" indent="-330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AutoNum type="arabicPeriod"/>
            </a:pP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Работа продолжается для валидации лучших моделей на реальных тестах.</a:t>
            </a:r>
          </a:p>
          <a:p>
            <a:pPr marL="457200" lvl="0" indent="-330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AutoNum type="arabicPeriod"/>
            </a:pP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Планируется вычисление порога каждого набора, включение синтаксической предобработки и спецификация проверки неполных паронимов.</a:t>
            </a:r>
          </a:p>
          <a:p>
            <a:pPr marL="457200" lvl="0" indent="-330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AutoNum type="arabicPeriod"/>
            </a:pP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Перечень наборов будет дополнен новыми паронимами и сгенерированными частями их словообразовательных гнёзд.</a:t>
            </a:r>
          </a:p>
          <a:p>
            <a:pPr marL="457200" lvl="0" indent="-330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AutoNum type="arabicPeriod"/>
            </a:pP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Программа станет одним из модулей системы проверки орфографии текстов на русском языке, а метод послужит основой для обнаружения омофонов и совершенствования исправления орфографических опечаток.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 txBox="1">
            <a:spLocks noGrp="1"/>
          </p:cNvSpPr>
          <p:nvPr>
            <p:ph type="title"/>
          </p:nvPr>
        </p:nvSpPr>
        <p:spPr>
          <a:xfrm>
            <a:off x="311700" y="415097"/>
            <a:ext cx="8520600" cy="636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Times New Roman"/>
                <a:ea typeface="Times New Roman"/>
                <a:cs typeface="Times New Roman"/>
                <a:sym typeface="Times New Roman"/>
              </a:rPr>
              <a:t>Литература</a:t>
            </a:r>
          </a:p>
        </p:txBody>
      </p:sp>
      <p:sp>
        <p:nvSpPr>
          <p:cNvPr id="199" name="Shape 199"/>
          <p:cNvSpPr txBox="1">
            <a:spLocks noGrp="1"/>
          </p:cNvSpPr>
          <p:nvPr>
            <p:ph type="body" idx="1"/>
          </p:nvPr>
        </p:nvSpPr>
        <p:spPr>
          <a:xfrm>
            <a:off x="82400" y="906600"/>
            <a:ext cx="8807700" cy="4734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1115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AutoNum type="arabicPeriod"/>
            </a:pPr>
            <a:r>
              <a:rPr lang="ru" sz="13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Большакова Е. И., Большаков И. А., Котляров А. П.</a:t>
            </a:r>
            <a:r>
              <a:rPr lang="ru" sz="1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Расширенный эксперимент по автоматическому обнаружению и исправлению русских малапропизмов // Компьютерная лингвистика и интеллектуальные технологии: Труды Международной конференции «Диалог 2006» / Под ред. Н. И. Лауфер, А. С. Нариньяни, В. П. Селегея – М.: Изд-во РГГУ, 2006, с. 78–83.</a:t>
            </a:r>
          </a:p>
          <a:p>
            <a:pPr marL="457200" lvl="0" indent="-31115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AutoNum type="arabicPeriod"/>
            </a:pPr>
            <a:r>
              <a:rPr lang="ru" sz="13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Гусев В. Д., Саломатина Н. В. </a:t>
            </a:r>
            <a:r>
              <a:rPr lang="ru" sz="1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Электронный словарь паронимов: версия 2 // Научно-техническая информация. Сер. 2. – 2001. – № 7. – С. 26–33.</a:t>
            </a:r>
          </a:p>
          <a:p>
            <a:pPr marL="457200" lvl="0" indent="-31115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AutoNum type="arabicPeriod"/>
            </a:pPr>
            <a:r>
              <a:rPr lang="ru" sz="13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Большакова Е. И., Большаков И. А. </a:t>
            </a:r>
            <a:r>
              <a:rPr lang="ru" sz="1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Аффиксальный критерий паронимии для построения компьютерного словаря паронимов русского языка // Научно-техническая информация. Серия 2: Информационные процессы и системы. – 2015. – № 11. – С. 28–35.</a:t>
            </a:r>
          </a:p>
          <a:p>
            <a:pPr marL="457200" lvl="0" indent="-31115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AutoNum type="arabicPeriod"/>
            </a:pPr>
            <a:r>
              <a:rPr lang="ru" sz="13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Большакова Е. И., Большаков И. А. </a:t>
            </a:r>
            <a:r>
              <a:rPr lang="ru" sz="1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Автоматическое обнаружение и автоматизированное исправление русских малапропизмов // Научно-техническая информация. Сер. 2. – 2007. – № 5. – С. 27–40.</a:t>
            </a:r>
          </a:p>
          <a:p>
            <a:pPr marL="457200" lvl="0" indent="-31115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AutoNum type="arabicPeriod"/>
            </a:pPr>
            <a:r>
              <a:rPr lang="ru" sz="13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Броварь И. В. </a:t>
            </a:r>
            <a:r>
              <a:rPr lang="ru" sz="1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Методы построения компьютерного словаря морфемных паронимов: дипломная работа. – М.: МГУ им. М.В. Ломоносова, ВМК. – 51 с.</a:t>
            </a:r>
          </a:p>
          <a:p>
            <a:pPr marL="457200" lvl="0" indent="-31115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AutoNum type="arabicPeriod"/>
            </a:pPr>
            <a:r>
              <a:rPr lang="ru" sz="13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Mikolov T., Chen K., Corrado G., Dean J.</a:t>
            </a:r>
            <a:r>
              <a:rPr lang="ru" sz="13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(2013a). Efficient estimation of word representations in vector space, arXiv preprint, available at </a:t>
            </a:r>
            <a:r>
              <a:rPr lang="ru" sz="1300" u="sng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http://arxiv.org/abs/1301.3781</a:t>
            </a:r>
            <a:r>
              <a:rPr lang="ru" sz="13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</a:p>
          <a:p>
            <a:pPr marL="457200" lvl="0" indent="-311150" algn="just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AutoNum type="arabicPeriod"/>
            </a:pPr>
            <a:r>
              <a:rPr lang="ru" sz="13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Kutuzov, A., Andreev, I. </a:t>
            </a:r>
            <a:r>
              <a:rPr lang="ru" sz="13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Texts in, meaning out: neural language models in semantic similarity task for Russian, in: Computational Linguistics and Intellectual Technologies. Papers from the Annual International Conference “Dialogue” (2015) Issue 14(21). M.: Russian State University for the Humanitie, 2015. pp. 143–154.</a:t>
            </a:r>
          </a:p>
          <a:p>
            <a:pPr marL="457200" lvl="0" indent="-31115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AutoNum type="arabicPeriod"/>
            </a:pPr>
            <a:r>
              <a:rPr lang="ru" sz="13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Веб-сервис проверки правописания «Орфограммка»: </a:t>
            </a:r>
            <a:r>
              <a:rPr lang="ru" sz="1300" u="sng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https://orfogrammka.ru</a:t>
            </a:r>
            <a:r>
              <a:rPr lang="ru" sz="1300" u="sng" dirty="0">
                <a:solidFill>
                  <a:srgbClr val="00B0F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ru" sz="13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lvl="0" algn="just">
              <a:spcBef>
                <a:spcPts val="0"/>
              </a:spcBef>
              <a:buClr>
                <a:schemeClr val="dk1"/>
              </a:buClr>
              <a:buSzPct val="84615"/>
              <a:buFont typeface="Arial"/>
              <a:buNone/>
            </a:pPr>
            <a:endParaRPr sz="13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algn="just">
              <a:spcBef>
                <a:spcPts val="0"/>
              </a:spcBef>
              <a:buNone/>
            </a:pPr>
            <a:endParaRPr sz="13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311700" y="494472"/>
            <a:ext cx="8520600" cy="636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>
                <a:latin typeface="Times New Roman"/>
                <a:ea typeface="Times New Roman"/>
                <a:cs typeface="Times New Roman"/>
                <a:sym typeface="Times New Roman"/>
              </a:rPr>
              <a:t>Определения</a:t>
            </a:r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395536" y="1273324"/>
            <a:ext cx="8364756" cy="3795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just" rtl="0">
              <a:spcBef>
                <a:spcPts val="0"/>
              </a:spcBef>
              <a:buNone/>
            </a:pPr>
            <a:r>
              <a:rPr lang="ru" sz="16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Паронимы </a:t>
            </a: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слова одинаковой частеречной принадлежности, одного или омонимичного корня, но с различиями в приставках префиксах, суффиксах или флексиях, а также в самих значениях выражаемых понятий: </a:t>
            </a:r>
            <a:r>
              <a:rPr lang="ru" sz="16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одеть – надеть, гуманный – гуманистический – гуманитарный, информативность – информированность – информатизация – информация. 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Словари:</a:t>
            </a:r>
          </a:p>
          <a:p>
            <a:pPr marL="457200" lvl="0" indent="-330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AutoNum type="arabicPeriod"/>
            </a:pP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Вишнякова О.  В. Словарь паронимов русского языка. – 1984.</a:t>
            </a:r>
          </a:p>
          <a:p>
            <a:pPr marL="457200" lvl="0" indent="-330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AutoNum type="arabicPeriod"/>
            </a:pP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Бельчиков Ю. А., Панюшева М. С. Словарь паронимов современного русского языка. – 1994.</a:t>
            </a:r>
          </a:p>
          <a:p>
            <a:pPr marL="457200" lvl="0" indent="-330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AutoNum type="arabicPeriod"/>
            </a:pP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Красных В. И. Толковый словарь паронимов русского языка. – 2007.</a:t>
            </a:r>
          </a:p>
          <a:p>
            <a:pPr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8750"/>
              <a:buFont typeface="Arial"/>
              <a:buNone/>
            </a:pPr>
            <a:r>
              <a:rPr lang="ru" sz="16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Паронимические ошибки </a:t>
            </a: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– неправомерные замены слов-паронимов: </a:t>
            </a:r>
            <a:r>
              <a:rPr lang="ru" sz="16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практическая </a:t>
            </a:r>
            <a:r>
              <a:rPr lang="ru" sz="16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обувь </a:t>
            </a: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(вместо</a:t>
            </a:r>
            <a:r>
              <a:rPr lang="ru" sz="16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" sz="16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практичная</a:t>
            </a: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r>
              <a:rPr lang="ru" sz="16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доставить </a:t>
            </a:r>
            <a:r>
              <a:rPr lang="ru" sz="16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адресанту </a:t>
            </a: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(вместо</a:t>
            </a:r>
            <a:r>
              <a:rPr lang="ru" sz="16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" sz="16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адресату</a:t>
            </a: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r>
              <a:rPr lang="ru" sz="16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</a:p>
          <a:p>
            <a:pPr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311700" y="494472"/>
            <a:ext cx="8520600" cy="636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Times New Roman"/>
                <a:ea typeface="Times New Roman"/>
                <a:cs typeface="Times New Roman"/>
                <a:sym typeface="Times New Roman"/>
              </a:rPr>
              <a:t>Классификация данных</a:t>
            </a:r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311700" y="1035327"/>
            <a:ext cx="8520600" cy="3795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748 наборов паронимов.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8750"/>
              <a:buFont typeface="Arial"/>
              <a:buNone/>
            </a:pP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 По части речи:</a:t>
            </a:r>
          </a:p>
          <a:p>
            <a: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AutoNum type="arabicParenR"/>
            </a:pP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существительные: </a:t>
            </a:r>
            <a:r>
              <a:rPr lang="ru" sz="16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гуманизм – гуманность</a:t>
            </a: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;</a:t>
            </a:r>
          </a:p>
          <a:p>
            <a: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AutoNum type="arabicParenR"/>
            </a:pP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прилагательные: </a:t>
            </a:r>
            <a:r>
              <a:rPr lang="ru" sz="16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динамический – динамичный</a:t>
            </a: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;</a:t>
            </a:r>
          </a:p>
          <a:p>
            <a: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AutoNum type="arabicParenR"/>
            </a:pP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глаголы и их формы: </a:t>
            </a:r>
            <a:r>
              <a:rPr lang="ru" sz="16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вбежать – взбежать</a:t>
            </a: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;</a:t>
            </a:r>
          </a:p>
          <a:p>
            <a: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AutoNum type="arabicParenR"/>
            </a:pP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причастия с омонимичной частью речи прилагательного: с</a:t>
            </a:r>
            <a:r>
              <a:rPr lang="ru" sz="16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ломанный – сломленный</a:t>
            </a: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;</a:t>
            </a:r>
          </a:p>
          <a:p>
            <a:pPr marL="457200" lvl="0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AutoNum type="arabicParenR"/>
            </a:pP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наречия: </a:t>
            </a:r>
            <a:r>
              <a:rPr lang="ru" sz="16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тягостно – тяжко</a:t>
            </a: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8750"/>
              <a:buFont typeface="Arial"/>
              <a:buNone/>
            </a:pP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По количеству паронимов в наборе:</a:t>
            </a:r>
          </a:p>
          <a:p>
            <a: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AutoNum type="arabicParenR"/>
            </a:pP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пары: </a:t>
            </a:r>
            <a:r>
              <a:rPr lang="ru" sz="16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огородить – оградить</a:t>
            </a: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;</a:t>
            </a:r>
          </a:p>
          <a:p>
            <a: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AutoNum type="arabicParenR"/>
            </a:pP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тройки: </a:t>
            </a:r>
            <a:r>
              <a:rPr lang="ru" sz="16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поза – позиция – позёрство</a:t>
            </a: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;</a:t>
            </a:r>
          </a:p>
          <a:p>
            <a:pPr marL="457200" lvl="0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AutoNum type="arabicParenR"/>
            </a:pP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четвёрки: </a:t>
            </a:r>
            <a:r>
              <a:rPr lang="ru" sz="16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цветистый – цветной – цветовой – цветочный</a:t>
            </a: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8750"/>
              <a:buFont typeface="Arial"/>
              <a:buNone/>
            </a:pP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 По критерию различения паронимов:</a:t>
            </a:r>
          </a:p>
          <a:p>
            <a: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AutoNum type="arabicParenR"/>
            </a:pP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только семантика: </a:t>
            </a:r>
            <a:r>
              <a:rPr lang="ru" sz="16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съёмный – съёмочный</a:t>
            </a: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;</a:t>
            </a:r>
          </a:p>
          <a:p>
            <a:pPr marL="457200" lvl="0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AutoNum type="arabicParenR"/>
            </a:pP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синтаксис, не исключающий семантику: </a:t>
            </a:r>
            <a:r>
              <a:rPr lang="ru" sz="16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леденеть (от мороза) – (мороз) леденить</a:t>
            </a: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</a:p>
          <a:p>
            <a:pPr lvl="0">
              <a:spcBef>
                <a:spcPts val="0"/>
              </a:spcBef>
              <a:buNone/>
            </a:pP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311700" y="494472"/>
            <a:ext cx="8520600" cy="636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marR="0" lvl="0" indent="-69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39285"/>
              <a:buFont typeface="Arial"/>
              <a:buNone/>
            </a:pPr>
            <a:r>
              <a:rPr lang="ru">
                <a:latin typeface="Times New Roman"/>
                <a:ea typeface="Times New Roman"/>
                <a:cs typeface="Times New Roman"/>
                <a:sym typeface="Times New Roman"/>
              </a:rPr>
              <a:t>Классификация данных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311700" y="1280527"/>
            <a:ext cx="8520600" cy="3795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8750"/>
              <a:buFont typeface="Arial"/>
              <a:buNone/>
            </a:pP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4. По разновидности лексических паронимов:</a:t>
            </a:r>
          </a:p>
          <a:p>
            <a:pPr marL="457200" lvl="0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AutoNum type="arabicParenR"/>
            </a:pP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полные:</a:t>
            </a:r>
            <a:r>
              <a:rPr lang="ru" sz="16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земляной – земной</a:t>
            </a: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;</a:t>
            </a:r>
          </a:p>
          <a:p>
            <a:pPr marL="457200" lvl="0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AutoNum type="arabicParenR"/>
            </a:pP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неполные: </a:t>
            </a:r>
            <a:r>
              <a:rPr lang="ru" sz="16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ироничный – иронический</a:t>
            </a: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;</a:t>
            </a:r>
          </a:p>
          <a:p>
            <a:pPr marL="457200" lvl="0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AutoNum type="arabicParenR"/>
            </a:pP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частичные: </a:t>
            </a:r>
            <a:r>
              <a:rPr lang="ru" sz="16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дождевой – дождливый</a:t>
            </a: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8750"/>
              <a:buFont typeface="Arial"/>
              <a:buNone/>
            </a:pP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5. По морфемному составу:</a:t>
            </a:r>
          </a:p>
          <a:p>
            <a:pPr marL="457200" lvl="0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AutoNum type="arabicParenR"/>
            </a:pP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суффиксальные: </a:t>
            </a:r>
            <a:r>
              <a:rPr lang="ru" sz="16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автобиографический – автобиографичный</a:t>
            </a: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;</a:t>
            </a:r>
          </a:p>
          <a:p>
            <a:pPr marL="457200" lvl="0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AutoNum type="arabicParenR"/>
            </a:pP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префиксальные: </a:t>
            </a:r>
            <a:r>
              <a:rPr lang="ru" sz="16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вбить – взбить</a:t>
            </a: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;</a:t>
            </a:r>
          </a:p>
          <a:p>
            <a:pPr marL="457200" lvl="0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AutoNum type="arabicParenR"/>
            </a:pP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корневые: </a:t>
            </a:r>
            <a:r>
              <a:rPr lang="ru" sz="16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темь – тень</a:t>
            </a: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;</a:t>
            </a:r>
          </a:p>
          <a:p>
            <a:pPr marL="457200" lvl="0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AutoNum type="arabicParenR"/>
            </a:pP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флективные: </a:t>
            </a:r>
            <a:r>
              <a:rPr lang="ru" sz="16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черви – червы</a:t>
            </a: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;</a:t>
            </a:r>
          </a:p>
          <a:p>
            <a:pPr marL="457200" lvl="0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AutoNum type="arabicParenR"/>
            </a:pP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суффиксально-префиксальные: </a:t>
            </a:r>
            <a:r>
              <a:rPr lang="ru" sz="16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груз – нагрузка</a:t>
            </a: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;</a:t>
            </a:r>
          </a:p>
          <a:p>
            <a:pPr marL="457200" lvl="0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AutoNum type="arabicParenR"/>
            </a:pP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 различиями в корне и суффиксе: </a:t>
            </a:r>
            <a:r>
              <a:rPr lang="ru" sz="1600" i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длинный – долгий – длительный, рыбак – рыболов</a:t>
            </a:r>
            <a:r>
              <a:rPr lang="ru" sz="16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>
            <a:off x="311700" y="494472"/>
            <a:ext cx="8520600" cy="636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>
                <a:latin typeface="Times New Roman"/>
                <a:ea typeface="Times New Roman"/>
                <a:cs typeface="Times New Roman"/>
                <a:sym typeface="Times New Roman"/>
              </a:rPr>
              <a:t>Основные признаки классификации, %</a:t>
            </a:r>
          </a:p>
        </p:txBody>
      </p:sp>
      <p:pic>
        <p:nvPicPr>
          <p:cNvPr id="85" name="Shape 8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20199" y="1530125"/>
            <a:ext cx="4247073" cy="3044099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Shape 8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14125" y="1530125"/>
            <a:ext cx="4139150" cy="3044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title"/>
          </p:nvPr>
        </p:nvSpPr>
        <p:spPr>
          <a:xfrm>
            <a:off x="311700" y="494472"/>
            <a:ext cx="8520600" cy="636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Times New Roman"/>
                <a:ea typeface="Times New Roman"/>
                <a:cs typeface="Times New Roman"/>
                <a:sym typeface="Times New Roman"/>
              </a:rPr>
              <a:t>Корпусы</a:t>
            </a:r>
          </a:p>
        </p:txBody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311700" y="1280527"/>
            <a:ext cx="8520600" cy="3795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 разножанровых корпуса:</a:t>
            </a:r>
          </a:p>
          <a:p>
            <a: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AutoNum type="arabicPeriod"/>
            </a:pPr>
            <a:r>
              <a:rPr lang="ru" sz="1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Wiki (русская Википедия: около 120 млн слов).</a:t>
            </a:r>
          </a:p>
          <a:p>
            <a: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AutoNum type="arabicPeriod"/>
            </a:pPr>
            <a:r>
              <a:rPr lang="ru" sz="1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Press (архив прессы: 450 млн слов).</a:t>
            </a:r>
          </a:p>
          <a:p>
            <a: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AutoNum type="arabicPeriod"/>
            </a:pPr>
            <a:r>
              <a:rPr lang="ru" sz="1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Lib (художественная и научная литература: 1 млрд слов).</a:t>
            </a:r>
          </a:p>
          <a:p>
            <a:pPr marL="457200" lvl="0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AutoNum type="arabicPeriod"/>
            </a:pPr>
            <a:r>
              <a:rPr lang="ru" sz="1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Common (объединённый корпус: 1,5 млрд слов).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600" dirty="0" smtClean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Разметка</a:t>
            </a: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</a:p>
          <a:p>
            <a:pPr marL="457200" lvl="0" indent="-330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AutoNum type="arabicParenR"/>
            </a:pP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частичная лемматизация;</a:t>
            </a:r>
          </a:p>
          <a:p>
            <a:pPr marL="457200" lvl="0" indent="-330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AutoNum type="arabicParenR"/>
            </a:pP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удаление знаков препинания, чисел, латинских символов, стоп-слов;</a:t>
            </a:r>
          </a:p>
          <a:p>
            <a:pPr marL="457200" lvl="0" indent="-330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AutoNum type="arabicParenR"/>
            </a:pP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расшифровка общеупотребительных сокращений;</a:t>
            </a:r>
          </a:p>
          <a:p>
            <a:pPr marL="457200" lvl="0" indent="-3302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AutoNum type="arabicParenR"/>
            </a:pP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предобработка вводных слов;</a:t>
            </a:r>
          </a:p>
          <a:p>
            <a:pPr marL="457200" lvl="0" indent="-3302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AutoNum type="arabicParenR"/>
            </a:pPr>
            <a:r>
              <a:rPr lang="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стемминг неизвестных слов и слов с опечатками.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311700" y="494472"/>
            <a:ext cx="8520600" cy="636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Times New Roman"/>
                <a:ea typeface="Times New Roman"/>
                <a:cs typeface="Times New Roman"/>
                <a:sym typeface="Times New Roman"/>
              </a:rPr>
              <a:t>Модели</a:t>
            </a:r>
          </a:p>
        </p:txBody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311700" y="1280527"/>
            <a:ext cx="8520600" cy="3795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Гиперпараметры word2vec:</a:t>
            </a:r>
          </a:p>
          <a:p>
            <a: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AutoNum type="arabicParenR"/>
            </a:pPr>
            <a:r>
              <a:rPr lang="ru" sz="1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алгоритмы: Continuous Bag-of-words (CBOW) и Skip-Gram;</a:t>
            </a:r>
          </a:p>
          <a:p>
            <a: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AutoNum type="arabicParenR"/>
            </a:pPr>
            <a:r>
              <a:rPr lang="ru" sz="1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размерность векторов слов;</a:t>
            </a:r>
          </a:p>
          <a:p>
            <a: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AutoNum type="arabicParenR"/>
            </a:pPr>
            <a:r>
              <a:rPr lang="ru" sz="1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размер окна;</a:t>
            </a:r>
          </a:p>
          <a:p>
            <a: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AutoNum type="arabicParenR"/>
            </a:pPr>
            <a:r>
              <a:rPr lang="ru" sz="1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минимальная частота слова, включённого в обучение;</a:t>
            </a:r>
          </a:p>
          <a:p>
            <a:pPr marL="457200" lvl="0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AutoNum type="arabicParenR"/>
            </a:pPr>
            <a:r>
              <a:rPr lang="ru" sz="1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число </a:t>
            </a:r>
            <a:r>
              <a:rPr lang="ru" sz="1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итераций</a:t>
            </a:r>
            <a:r>
              <a:rPr lang="en-US" sz="1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lang="ru" sz="1600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600" dirty="0" smtClean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114 </a:t>
            </a:r>
            <a:r>
              <a:rPr lang="ru" sz="1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моделей: по 32 для Press, Lib, Wiki и 18 для Common.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Обучение с gensim для Python.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>
            <a:spLocks noGrp="1"/>
          </p:cNvSpPr>
          <p:nvPr>
            <p:ph type="title"/>
          </p:nvPr>
        </p:nvSpPr>
        <p:spPr>
          <a:xfrm>
            <a:off x="311700" y="404072"/>
            <a:ext cx="8520600" cy="636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latin typeface="Times New Roman"/>
                <a:ea typeface="Times New Roman"/>
                <a:cs typeface="Times New Roman"/>
                <a:sym typeface="Times New Roman"/>
              </a:rPr>
              <a:t>word2vec</a:t>
            </a:r>
          </a:p>
        </p:txBody>
      </p:sp>
      <p:pic>
        <p:nvPicPr>
          <p:cNvPr id="104" name="Shape 10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59666" y="841276"/>
            <a:ext cx="6015151" cy="4069949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Shape 105"/>
          <p:cNvSpPr txBox="1"/>
          <p:nvPr/>
        </p:nvSpPr>
        <p:spPr>
          <a:xfrm>
            <a:off x="354250" y="5110325"/>
            <a:ext cx="8559000" cy="194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just">
              <a:lnSpc>
                <a:spcPct val="115000"/>
              </a:lnSpc>
              <a:spcAft>
                <a:spcPts val="1600"/>
              </a:spcAft>
            </a:pPr>
            <a:r>
              <a:rPr lang="ru" sz="1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Mikolov T., Chen K., Corrado G., Dean J. (2013a). Efficient estimation of word representations in vector space. </a:t>
            </a:r>
            <a:r>
              <a:rPr lang="ru" sz="1200" u="sng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http://arxiv.org/abs/1301.3781</a:t>
            </a:r>
            <a:endParaRPr lang="ru" sz="1200" u="sng" dirty="0">
              <a:solidFill>
                <a:schemeClr val="tx1"/>
              </a:solidFill>
              <a:latin typeface="Times New Roman"/>
              <a:ea typeface="Times New Roman"/>
              <a:cs typeface="Times New Roman"/>
              <a:sym typeface="Times New Roman"/>
              <a:hlinkClick r:id="rId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2298</Words>
  <Application>Microsoft Office PowerPoint</Application>
  <PresentationFormat>Экран (16:10)</PresentationFormat>
  <Paragraphs>444</Paragraphs>
  <Slides>23</Slides>
  <Notes>23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simple-light-2</vt:lpstr>
      <vt:lpstr>Автоматическое обнаружение и исправление ошибок использования паронимов в текстах на русском языке с помощью алгоритмов, основанных на искусственных нейронных сетях</vt:lpstr>
      <vt:lpstr>Введение</vt:lpstr>
      <vt:lpstr>Определения</vt:lpstr>
      <vt:lpstr>Классификация данных</vt:lpstr>
      <vt:lpstr>Классификация данных </vt:lpstr>
      <vt:lpstr>Основные признаки классификации, %</vt:lpstr>
      <vt:lpstr>Корпусы</vt:lpstr>
      <vt:lpstr>Модели</vt:lpstr>
      <vt:lpstr>word2vec</vt:lpstr>
      <vt:lpstr>Алгоритм</vt:lpstr>
      <vt:lpstr>Алгоритм </vt:lpstr>
      <vt:lpstr>Пример из тестового отчёта</vt:lpstr>
      <vt:lpstr>Тестирование</vt:lpstr>
      <vt:lpstr>Результаты (1)</vt:lpstr>
      <vt:lpstr>20 лучших моделей, протестированных на всех словарных контекстах (по корпусам)</vt:lpstr>
      <vt:lpstr>20 лучших моделей, протестированных на всех словарных контекстах (по корпусам)</vt:lpstr>
      <vt:lpstr>5 лучших моделей, протестированных на всех словарных контекстах (общие)</vt:lpstr>
      <vt:lpstr>4 лучших разнокорпусных модели, протестированных на распределённых словарных контекстах, с лучшими и худшими наборами (по корпусам)</vt:lpstr>
      <vt:lpstr>Результаты (2)</vt:lpstr>
      <vt:lpstr>Характеристика лучших и худших наборов паронимов в 4 лучших разнокорпусных моделях</vt:lpstr>
      <vt:lpstr>Презентация PowerPoint</vt:lpstr>
      <vt:lpstr>Заключение</vt:lpstr>
      <vt:lpstr>Литература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Автоматическое обнаружение и исправление ошибок использования паронимов в текстах на русском языке с помощью алгоритмов, основанных на искусственных нейронных сетях</dc:title>
  <cp:lastModifiedBy>Hermanas</cp:lastModifiedBy>
  <cp:revision>4</cp:revision>
  <dcterms:modified xsi:type="dcterms:W3CDTF">2017-04-05T09:40:15Z</dcterms:modified>
</cp:coreProperties>
</file>