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57" r:id="rId3"/>
    <p:sldId id="259" r:id="rId4"/>
    <p:sldId id="260" r:id="rId5"/>
    <p:sldId id="265" r:id="rId6"/>
    <p:sldId id="261" r:id="rId7"/>
    <p:sldId id="263" r:id="rId8"/>
    <p:sldId id="268" r:id="rId9"/>
    <p:sldId id="267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860" autoAdjust="0"/>
    <p:restoredTop sz="94660"/>
  </p:normalViewPr>
  <p:slideViewPr>
    <p:cSldViewPr>
      <p:cViewPr varScale="1">
        <p:scale>
          <a:sx n="109" d="100"/>
          <a:sy n="109" d="100"/>
        </p:scale>
        <p:origin x="-19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Caffe(gemm)</a:t>
            </a:r>
            <a:r>
              <a:rPr lang="en-US" baseline="0"/>
              <a:t> </a:t>
            </a:r>
            <a:r>
              <a:rPr lang="en-US"/>
              <a:t>vs Xnor</a:t>
            </a:r>
            <a:r>
              <a:rPr lang="en-US" baseline="0"/>
              <a:t> (lower is better)</a:t>
            </a:r>
            <a:endParaRPr lang="ru-RU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Caffe(gemm)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AlexNet/conv2</c:v>
                </c:pt>
                <c:pt idx="1">
                  <c:v>AlexNet/conv3</c:v>
                </c:pt>
                <c:pt idx="2">
                  <c:v>AlexNet/conv4</c:v>
                </c:pt>
                <c:pt idx="3">
                  <c:v>AlexNet/conv5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477.7</c:v>
                </c:pt>
                <c:pt idx="1">
                  <c:v>162.5</c:v>
                </c:pt>
                <c:pt idx="2">
                  <c:v>243.6</c:v>
                </c:pt>
                <c:pt idx="3">
                  <c:v>164.6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Xnor</c:v>
                </c:pt>
              </c:strCache>
            </c:strRef>
          </c:tx>
          <c:dLbls>
            <c:dLbl>
              <c:idx val="0"/>
              <c:layout>
                <c:manualLayout>
                  <c:x val="3.1098041525217349E-2"/>
                  <c:y val="-4.7732146736386524E-2"/>
                </c:manualLayout>
              </c:layout>
              <c:tx>
                <c:rich>
                  <a:bodyPr/>
                  <a:lstStyle/>
                  <a:p>
                    <a:r>
                      <a:rPr lang="en-US" sz="2400"/>
                      <a:t>11.1x</a:t>
                    </a:r>
                  </a:p>
                </c:rich>
              </c:tx>
              <c:dLblPos val="outEnd"/>
              <c:showVal val="1"/>
            </c:dLbl>
            <c:dLbl>
              <c:idx val="1"/>
              <c:layout>
                <c:manualLayout>
                  <c:x val="2.7854485060255882E-2"/>
                  <c:y val="-8.2735721009736626E-2"/>
                </c:manualLayout>
              </c:layout>
              <c:tx>
                <c:rich>
                  <a:bodyPr/>
                  <a:lstStyle/>
                  <a:p>
                    <a:r>
                      <a:rPr lang="en-US" sz="2400"/>
                      <a:t>11.9x</a:t>
                    </a:r>
                  </a:p>
                </c:rich>
              </c:tx>
              <c:dLblPos val="outEnd"/>
              <c:showVal val="1"/>
            </c:dLbl>
            <c:dLbl>
              <c:idx val="2"/>
              <c:layout>
                <c:manualLayout>
                  <c:x val="3.6735792497618422E-2"/>
                  <c:y val="-7.1772862132271423E-2"/>
                </c:manualLayout>
              </c:layout>
              <c:tx>
                <c:rich>
                  <a:bodyPr/>
                  <a:lstStyle/>
                  <a:p>
                    <a:r>
                      <a:rPr lang="en-US" sz="2400"/>
                      <a:t>11.4x</a:t>
                    </a:r>
                  </a:p>
                </c:rich>
              </c:tx>
              <c:dLblPos val="outEnd"/>
              <c:showVal val="1"/>
            </c:dLbl>
            <c:dLbl>
              <c:idx val="3"/>
              <c:layout>
                <c:manualLayout>
                  <c:x val="3.3492236032656941E-2"/>
                  <c:y val="-8.3084754502669958E-2"/>
                </c:manualLayout>
              </c:layout>
              <c:tx>
                <c:rich>
                  <a:bodyPr/>
                  <a:lstStyle/>
                  <a:p>
                    <a:r>
                      <a:rPr lang="en-US" sz="2400"/>
                      <a:t>12.1x</a:t>
                    </a:r>
                  </a:p>
                </c:rich>
              </c:tx>
              <c:dLblPos val="outEnd"/>
              <c:showVal val="1"/>
            </c:dLbl>
            <c:dLbl>
              <c:idx val="4"/>
              <c:layout>
                <c:manualLayout>
                  <c:x val="1.0683760683760708E-2"/>
                  <c:y val="-7.452350082927574E-17"/>
                </c:manualLayout>
              </c:layout>
              <c:tx>
                <c:rich>
                  <a:bodyPr/>
                  <a:lstStyle/>
                  <a:p>
                    <a:r>
                      <a:rPr lang="en-US" sz="2400"/>
                      <a:t>3.5x</a:t>
                    </a:r>
                  </a:p>
                </c:rich>
              </c:tx>
              <c:dLblPos val="outEnd"/>
              <c:showVal val="1"/>
            </c:dLbl>
            <c:txPr>
              <a:bodyPr/>
              <a:lstStyle/>
              <a:p>
                <a:pPr>
                  <a:defRPr sz="2400"/>
                </a:pPr>
                <a:endParaRPr lang="en-US"/>
              </a:p>
            </c:txPr>
            <c:dLblPos val="outEnd"/>
            <c:showVal val="1"/>
          </c:dLbls>
          <c:cat>
            <c:strRef>
              <c:f>Лист1!$A$2:$A$5</c:f>
              <c:strCache>
                <c:ptCount val="4"/>
                <c:pt idx="0">
                  <c:v>AlexNet/conv2</c:v>
                </c:pt>
                <c:pt idx="1">
                  <c:v>AlexNet/conv3</c:v>
                </c:pt>
                <c:pt idx="2">
                  <c:v>AlexNet/conv4</c:v>
                </c:pt>
                <c:pt idx="3">
                  <c:v>AlexNet/conv5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42.7</c:v>
                </c:pt>
                <c:pt idx="1">
                  <c:v>13.6</c:v>
                </c:pt>
                <c:pt idx="2">
                  <c:v>21.4</c:v>
                </c:pt>
                <c:pt idx="3">
                  <c:v>13.5</c:v>
                </c:pt>
              </c:numCache>
            </c:numRef>
          </c:val>
        </c:ser>
        <c:axId val="56003584"/>
        <c:axId val="65537536"/>
      </c:barChart>
      <c:catAx>
        <c:axId val="56003584"/>
        <c:scaling>
          <c:orientation val="minMax"/>
        </c:scaling>
        <c:axPos val="b"/>
        <c:title>
          <c:tx>
            <c:rich>
              <a:bodyPr/>
              <a:lstStyle/>
              <a:p>
                <a:pPr algn="r">
                  <a:defRPr/>
                </a:pPr>
                <a:r>
                  <a:rPr lang="en-US" sz="1100" b="1" i="0" baseline="0"/>
                  <a:t>CPU: Cortex-A53 (raspberry pi 3), 1 OpenMP thread.</a:t>
                </a:r>
              </a:p>
            </c:rich>
          </c:tx>
          <c:layout/>
        </c:title>
        <c:tickLblPos val="nextTo"/>
        <c:crossAx val="65537536"/>
        <c:crosses val="autoZero"/>
        <c:auto val="1"/>
        <c:lblAlgn val="ctr"/>
        <c:lblOffset val="100"/>
      </c:catAx>
      <c:valAx>
        <c:axId val="65537536"/>
        <c:scaling>
          <c:orientation val="minMax"/>
        </c:scaling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time(ms)</a:t>
                </a:r>
                <a:endParaRPr lang="ru-RU"/>
              </a:p>
            </c:rich>
          </c:tx>
          <c:layout/>
        </c:title>
        <c:numFmt formatCode="General" sourceLinked="1"/>
        <c:tickLblPos val="nextTo"/>
        <c:crossAx val="56003584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Caffe(gemm)</a:t>
            </a:r>
            <a:r>
              <a:rPr lang="en-US" baseline="0"/>
              <a:t> vs Xnor (convergence)</a:t>
            </a:r>
            <a:endParaRPr lang="ru-RU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Caffe(gemm)</c:v>
                </c:pt>
              </c:strCache>
            </c:strRef>
          </c:tx>
          <c:marker>
            <c:symbol val="none"/>
          </c:marker>
          <c:cat>
            <c:numRef>
              <c:f>Лист1!$A$2:$A$22</c:f>
              <c:numCache>
                <c:formatCode>General</c:formatCode>
                <c:ptCount val="2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</c:numCache>
            </c:numRef>
          </c:cat>
          <c:val>
            <c:numRef>
              <c:f>Лист1!$B$2:$B$22</c:f>
              <c:numCache>
                <c:formatCode>General</c:formatCode>
                <c:ptCount val="21"/>
                <c:pt idx="0">
                  <c:v>0.1032000000000001</c:v>
                </c:pt>
                <c:pt idx="1">
                  <c:v>0.93370000000000064</c:v>
                </c:pt>
                <c:pt idx="2">
                  <c:v>0.95140000000000002</c:v>
                </c:pt>
                <c:pt idx="3">
                  <c:v>0.95900000000000063</c:v>
                </c:pt>
                <c:pt idx="4">
                  <c:v>0.96130000000000004</c:v>
                </c:pt>
                <c:pt idx="5">
                  <c:v>0.95830000000000004</c:v>
                </c:pt>
                <c:pt idx="6">
                  <c:v>0.95590000000000064</c:v>
                </c:pt>
                <c:pt idx="7">
                  <c:v>0.96870000000000089</c:v>
                </c:pt>
                <c:pt idx="8">
                  <c:v>0.96970000000000089</c:v>
                </c:pt>
                <c:pt idx="9">
                  <c:v>0.96960000000000091</c:v>
                </c:pt>
                <c:pt idx="10">
                  <c:v>0.97310000000000063</c:v>
                </c:pt>
                <c:pt idx="11">
                  <c:v>0.97300000000000064</c:v>
                </c:pt>
                <c:pt idx="12">
                  <c:v>0.97400000000000064</c:v>
                </c:pt>
                <c:pt idx="13">
                  <c:v>0.97319999999999995</c:v>
                </c:pt>
                <c:pt idx="14">
                  <c:v>0.97300000000000064</c:v>
                </c:pt>
                <c:pt idx="15">
                  <c:v>0.97340000000000004</c:v>
                </c:pt>
                <c:pt idx="16">
                  <c:v>0.97430000000000005</c:v>
                </c:pt>
                <c:pt idx="17">
                  <c:v>0.97350000000000003</c:v>
                </c:pt>
                <c:pt idx="18">
                  <c:v>0.97340000000000004</c:v>
                </c:pt>
                <c:pt idx="19">
                  <c:v>0.97390000000000065</c:v>
                </c:pt>
                <c:pt idx="20">
                  <c:v>0.97380000000000078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Xnor</c:v>
                </c:pt>
              </c:strCache>
            </c:strRef>
          </c:tx>
          <c:marker>
            <c:symbol val="none"/>
          </c:marker>
          <c:cat>
            <c:numRef>
              <c:f>Лист1!$A$2:$A$22</c:f>
              <c:numCache>
                <c:formatCode>General</c:formatCode>
                <c:ptCount val="2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</c:numCache>
            </c:numRef>
          </c:cat>
          <c:val>
            <c:numRef>
              <c:f>Лист1!$C$2:$C$22</c:f>
              <c:numCache>
                <c:formatCode>General</c:formatCode>
                <c:ptCount val="21"/>
                <c:pt idx="0">
                  <c:v>0.11860000000000002</c:v>
                </c:pt>
                <c:pt idx="1">
                  <c:v>0.82900000000000063</c:v>
                </c:pt>
                <c:pt idx="2">
                  <c:v>0.87980000000000103</c:v>
                </c:pt>
                <c:pt idx="3">
                  <c:v>0.90720000000000001</c:v>
                </c:pt>
                <c:pt idx="4">
                  <c:v>0.91839999999999999</c:v>
                </c:pt>
                <c:pt idx="5">
                  <c:v>0.92410000000000003</c:v>
                </c:pt>
                <c:pt idx="6">
                  <c:v>0.92559999999999998</c:v>
                </c:pt>
                <c:pt idx="7">
                  <c:v>0.93470000000000064</c:v>
                </c:pt>
                <c:pt idx="8">
                  <c:v>0.9335</c:v>
                </c:pt>
                <c:pt idx="9">
                  <c:v>0.93640000000000001</c:v>
                </c:pt>
                <c:pt idx="10">
                  <c:v>0.93770000000000064</c:v>
                </c:pt>
                <c:pt idx="11">
                  <c:v>0.93920000000000003</c:v>
                </c:pt>
                <c:pt idx="12">
                  <c:v>0.94730000000000003</c:v>
                </c:pt>
                <c:pt idx="13">
                  <c:v>0.94510000000000005</c:v>
                </c:pt>
                <c:pt idx="14">
                  <c:v>0.94660000000000077</c:v>
                </c:pt>
                <c:pt idx="15">
                  <c:v>0.95080000000000064</c:v>
                </c:pt>
                <c:pt idx="16">
                  <c:v>0.94760000000000078</c:v>
                </c:pt>
                <c:pt idx="17">
                  <c:v>0.95300000000000062</c:v>
                </c:pt>
                <c:pt idx="18">
                  <c:v>0.95350000000000001</c:v>
                </c:pt>
                <c:pt idx="19">
                  <c:v>0.95280000000000065</c:v>
                </c:pt>
                <c:pt idx="20">
                  <c:v>0.95290000000000064</c:v>
                </c:pt>
              </c:numCache>
            </c:numRef>
          </c:val>
        </c:ser>
        <c:marker val="1"/>
        <c:axId val="217300992"/>
        <c:axId val="217302912"/>
      </c:lineChart>
      <c:catAx>
        <c:axId val="21730099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Mnist</a:t>
                </a:r>
                <a:r>
                  <a:rPr lang="en-US" baseline="0"/>
                  <a:t> dataset</a:t>
                </a:r>
                <a:endParaRPr lang="ru-RU"/>
              </a:p>
            </c:rich>
          </c:tx>
          <c:layout/>
        </c:title>
        <c:numFmt formatCode="General" sourceLinked="1"/>
        <c:tickLblPos val="nextTo"/>
        <c:crossAx val="217302912"/>
        <c:crosses val="autoZero"/>
        <c:auto val="1"/>
        <c:lblAlgn val="ctr"/>
        <c:lblOffset val="100"/>
      </c:catAx>
      <c:valAx>
        <c:axId val="217302912"/>
        <c:scaling>
          <c:orientation val="minMax"/>
        </c:scaling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Accuracy</a:t>
                </a:r>
                <a:r>
                  <a:rPr lang="en-US" baseline="0"/>
                  <a:t> (%)</a:t>
                </a:r>
              </a:p>
            </c:rich>
          </c:tx>
          <c:layout/>
        </c:title>
        <c:numFmt formatCode="General" sourceLinked="1"/>
        <c:tickLblPos val="nextTo"/>
        <c:crossAx val="217300992"/>
        <c:crosses val="autoZero"/>
        <c:crossBetween val="between"/>
      </c:valAx>
    </c:plotArea>
    <c:legend>
      <c:legendPos val="r"/>
      <c:layout/>
    </c:legend>
    <c:plotVisOnly val="1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0.86607</cdr:x>
      <cdr:y>0.17857</cdr:y>
    </cdr:from>
    <cdr:to>
      <cdr:x>0.98036</cdr:x>
      <cdr:y>0.40714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929486" y="71438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0.84821</cdr:x>
      <cdr:y>0.19643</cdr:y>
    </cdr:from>
    <cdr:to>
      <cdr:x>0.9625</cdr:x>
      <cdr:y>0.30357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786610" y="785818"/>
          <a:ext cx="914400" cy="4286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n-US" sz="2400" b="1" dirty="0" smtClean="0"/>
            <a:t>~ 2%</a:t>
          </a:r>
          <a:endParaRPr lang="en-US" sz="2400" b="1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D922659-21AA-4339-A3A2-E5C0A728F56C}" type="datetimeFigureOut">
              <a:rPr lang="en-US" smtClean="0"/>
              <a:pPr/>
              <a:t>4/12/2017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8D4F24C-B642-4FA4-BA12-BEFADE3BAF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2659-21AA-4339-A3A2-E5C0A728F56C}" type="datetimeFigureOut">
              <a:rPr lang="en-US" smtClean="0"/>
              <a:pPr/>
              <a:t>4/12/2017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F24C-B642-4FA4-BA12-BEFADE3BAF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2659-21AA-4339-A3A2-E5C0A728F56C}" type="datetimeFigureOut">
              <a:rPr lang="en-US" smtClean="0"/>
              <a:pPr/>
              <a:t>4/12/2017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F24C-B642-4FA4-BA12-BEFADE3BAF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2659-21AA-4339-A3A2-E5C0A728F56C}" type="datetimeFigureOut">
              <a:rPr lang="en-US" smtClean="0"/>
              <a:pPr/>
              <a:t>4/12/2017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F24C-B642-4FA4-BA12-BEFADE3BAF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2659-21AA-4339-A3A2-E5C0A728F56C}" type="datetimeFigureOut">
              <a:rPr lang="en-US" smtClean="0"/>
              <a:pPr/>
              <a:t>4/12/2017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F24C-B642-4FA4-BA12-BEFADE3BAF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2659-21AA-4339-A3A2-E5C0A728F56C}" type="datetimeFigureOut">
              <a:rPr lang="en-US" smtClean="0"/>
              <a:pPr/>
              <a:t>4/12/2017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F24C-B642-4FA4-BA12-BEFADE3BAF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D922659-21AA-4339-A3A2-E5C0A728F56C}" type="datetimeFigureOut">
              <a:rPr lang="en-US" smtClean="0"/>
              <a:pPr/>
              <a:t>4/12/2017</a:t>
            </a:fld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8D4F24C-B642-4FA4-BA12-BEFADE3BAF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D922659-21AA-4339-A3A2-E5C0A728F56C}" type="datetimeFigureOut">
              <a:rPr lang="en-US" smtClean="0"/>
              <a:pPr/>
              <a:t>4/12/2017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8D4F24C-B642-4FA4-BA12-BEFADE3BAF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2659-21AA-4339-A3A2-E5C0A728F56C}" type="datetimeFigureOut">
              <a:rPr lang="en-US" smtClean="0"/>
              <a:pPr/>
              <a:t>4/12/2017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F24C-B642-4FA4-BA12-BEFADE3BAF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2659-21AA-4339-A3A2-E5C0A728F56C}" type="datetimeFigureOut">
              <a:rPr lang="en-US" smtClean="0"/>
              <a:pPr/>
              <a:t>4/12/2017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F24C-B642-4FA4-BA12-BEFADE3BAF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2659-21AA-4339-A3A2-E5C0A728F56C}" type="datetimeFigureOut">
              <a:rPr lang="en-US" smtClean="0"/>
              <a:pPr/>
              <a:t>4/12/2017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F24C-B642-4FA4-BA12-BEFADE3BAF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D922659-21AA-4339-A3A2-E5C0A728F56C}" type="datetimeFigureOut">
              <a:rPr lang="en-US" smtClean="0"/>
              <a:pPr/>
              <a:t>4/12/2017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8D4F24C-B642-4FA4-BA12-BEFADE3BAF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1643050"/>
            <a:ext cx="7772400" cy="1470025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Оптимизация</a:t>
            </a:r>
            <a:r>
              <a:rPr lang="en-US" sz="3200" dirty="0" smtClean="0"/>
              <a:t> </a:t>
            </a:r>
            <a:r>
              <a:rPr lang="en-US" sz="3200" dirty="0" err="1" smtClean="0"/>
              <a:t>алгоритма</a:t>
            </a:r>
            <a:r>
              <a:rPr lang="en-US" sz="3200" dirty="0" smtClean="0"/>
              <a:t> </a:t>
            </a:r>
            <a:r>
              <a:rPr lang="en-US" sz="3200" dirty="0" err="1" smtClean="0"/>
              <a:t>бинарной</a:t>
            </a:r>
            <a:r>
              <a:rPr lang="en-US" sz="3200" dirty="0" smtClean="0"/>
              <a:t> </a:t>
            </a:r>
            <a:r>
              <a:rPr lang="en-US" sz="3200" dirty="0" err="1" smtClean="0"/>
              <a:t>свертки</a:t>
            </a:r>
            <a:r>
              <a:rPr lang="en-US" sz="3200" dirty="0" smtClean="0"/>
              <a:t> </a:t>
            </a:r>
            <a:r>
              <a:rPr lang="en-US" sz="3200" dirty="0" err="1" smtClean="0"/>
              <a:t>для</a:t>
            </a:r>
            <a:r>
              <a:rPr lang="en-US" sz="3200" dirty="0" smtClean="0"/>
              <a:t> </a:t>
            </a:r>
            <a:r>
              <a:rPr lang="en-US" sz="3200" dirty="0" err="1" smtClean="0"/>
              <a:t>процессоров</a:t>
            </a:r>
            <a:r>
              <a:rPr lang="en-US" sz="3200" dirty="0" smtClean="0"/>
              <a:t> ARM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6646886" y="4572008"/>
            <a:ext cx="20810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err="1" smtClean="0"/>
              <a:t>Истомин</a:t>
            </a:r>
            <a:r>
              <a:rPr lang="en-US" dirty="0" smtClean="0"/>
              <a:t> </a:t>
            </a:r>
            <a:r>
              <a:rPr lang="en-US" dirty="0" err="1" smtClean="0"/>
              <a:t>Михаил</a:t>
            </a:r>
            <a:endParaRPr lang="en-US" dirty="0" smtClean="0"/>
          </a:p>
          <a:p>
            <a:pPr algn="r"/>
            <a:r>
              <a:rPr lang="en-US" dirty="0" smtClean="0"/>
              <a:t>ФИТ НГУ</a:t>
            </a:r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3500430" y="6000768"/>
            <a:ext cx="2218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Новосибирск</a:t>
            </a:r>
            <a:r>
              <a:rPr lang="en-US" dirty="0" smtClean="0"/>
              <a:t>, 2017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00496" y="4000504"/>
            <a:ext cx="4000528" cy="495296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Спасибо</a:t>
            </a:r>
            <a:r>
              <a:rPr lang="en-US" sz="2800" dirty="0" smtClean="0"/>
              <a:t> </a:t>
            </a:r>
            <a:r>
              <a:rPr lang="en-US" sz="2800" dirty="0" err="1" smtClean="0"/>
              <a:t>за</a:t>
            </a:r>
            <a:r>
              <a:rPr lang="en-US" sz="2800" dirty="0" smtClean="0"/>
              <a:t> </a:t>
            </a:r>
            <a:r>
              <a:rPr lang="en-US" sz="2800" dirty="0" err="1" smtClean="0"/>
              <a:t>внимание</a:t>
            </a:r>
            <a:r>
              <a:rPr lang="en-US" sz="2800" dirty="0" smtClean="0"/>
              <a:t>!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Прикладные</a:t>
            </a:r>
            <a:r>
              <a:rPr lang="en-US" dirty="0" smtClean="0"/>
              <a:t> </a:t>
            </a:r>
            <a:r>
              <a:rPr lang="en-US" dirty="0" err="1" smtClean="0"/>
              <a:t>задачи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532888"/>
            <a:ext cx="8229600" cy="3253566"/>
          </a:xfrm>
        </p:spPr>
        <p:txBody>
          <a:bodyPr>
            <a:normAutofit/>
          </a:bodyPr>
          <a:lstStyle/>
          <a:p>
            <a:r>
              <a:rPr lang="en-US" dirty="0" err="1" smtClean="0"/>
              <a:t>Классификация</a:t>
            </a:r>
            <a:r>
              <a:rPr lang="en-US" dirty="0" smtClean="0"/>
              <a:t> </a:t>
            </a:r>
            <a:r>
              <a:rPr lang="en-US" dirty="0" err="1" smtClean="0"/>
              <a:t>изображений</a:t>
            </a:r>
            <a:endParaRPr lang="en-US" dirty="0" smtClean="0"/>
          </a:p>
          <a:p>
            <a:r>
              <a:rPr lang="en-US" dirty="0" err="1" smtClean="0"/>
              <a:t>Детектирование</a:t>
            </a:r>
            <a:r>
              <a:rPr lang="en-US" dirty="0" smtClean="0"/>
              <a:t> </a:t>
            </a:r>
            <a:r>
              <a:rPr lang="en-US" dirty="0" err="1" smtClean="0"/>
              <a:t>объектов</a:t>
            </a:r>
            <a:endParaRPr lang="en-US" dirty="0" smtClean="0"/>
          </a:p>
          <a:p>
            <a:r>
              <a:rPr lang="en-US" dirty="0" err="1" smtClean="0"/>
              <a:t>Распознавание</a:t>
            </a:r>
            <a:r>
              <a:rPr lang="en-US" dirty="0" smtClean="0"/>
              <a:t> </a:t>
            </a:r>
            <a:r>
              <a:rPr lang="en-US" dirty="0" err="1" smtClean="0"/>
              <a:t>звуковых</a:t>
            </a:r>
            <a:r>
              <a:rPr lang="en-US" dirty="0" smtClean="0"/>
              <a:t> </a:t>
            </a:r>
            <a:r>
              <a:rPr lang="en-US" dirty="0" err="1" smtClean="0"/>
              <a:t>событий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В </a:t>
            </a:r>
            <a:r>
              <a:rPr lang="en-US" dirty="0" err="1" smtClean="0"/>
              <a:t>режиме</a:t>
            </a:r>
            <a:r>
              <a:rPr lang="en-US" dirty="0" smtClean="0"/>
              <a:t> </a:t>
            </a:r>
            <a:r>
              <a:rPr lang="en-US" dirty="0" err="1" smtClean="0"/>
              <a:t>реального</a:t>
            </a:r>
            <a:r>
              <a:rPr lang="en-US" dirty="0" smtClean="0"/>
              <a:t> </a:t>
            </a:r>
            <a:r>
              <a:rPr lang="en-US" dirty="0" err="1" smtClean="0"/>
              <a:t>времени</a:t>
            </a:r>
            <a:endParaRPr lang="en-US" dirty="0" smtClean="0"/>
          </a:p>
          <a:p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самом</a:t>
            </a:r>
            <a:r>
              <a:rPr lang="en-US" dirty="0" smtClean="0"/>
              <a:t> </a:t>
            </a:r>
            <a:r>
              <a:rPr lang="en-US" dirty="0" err="1" smtClean="0"/>
              <a:t>устройстве</a:t>
            </a:r>
            <a:r>
              <a:rPr lang="en-US" dirty="0" smtClean="0"/>
              <a:t> (</a:t>
            </a:r>
            <a:r>
              <a:rPr lang="en-US" dirty="0" err="1" smtClean="0"/>
              <a:t>телефон</a:t>
            </a:r>
            <a:r>
              <a:rPr lang="en-US" dirty="0" smtClean="0"/>
              <a:t>, </a:t>
            </a:r>
            <a:r>
              <a:rPr lang="en-US" dirty="0" err="1" smtClean="0"/>
              <a:t>камера</a:t>
            </a:r>
            <a:r>
              <a:rPr lang="en-US" dirty="0" smtClean="0"/>
              <a:t>…)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Анализ</a:t>
            </a:r>
            <a:r>
              <a:rPr lang="en-US" dirty="0" smtClean="0"/>
              <a:t> </a:t>
            </a:r>
            <a:r>
              <a:rPr lang="en-US" dirty="0" err="1" smtClean="0"/>
              <a:t>методов</a:t>
            </a:r>
            <a:r>
              <a:rPr lang="en-US" dirty="0" smtClean="0"/>
              <a:t> </a:t>
            </a:r>
            <a:r>
              <a:rPr lang="en-US" dirty="0" err="1" smtClean="0"/>
              <a:t>решения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err="1" smtClean="0"/>
              <a:t>сверточные</a:t>
            </a:r>
            <a:r>
              <a:rPr lang="en-US" dirty="0" smtClean="0"/>
              <a:t> </a:t>
            </a:r>
            <a:r>
              <a:rPr lang="en-US" dirty="0" err="1" smtClean="0"/>
              <a:t>нейронные</a:t>
            </a:r>
            <a:r>
              <a:rPr lang="en-US" dirty="0" smtClean="0"/>
              <a:t> </a:t>
            </a:r>
            <a:r>
              <a:rPr lang="en-US" dirty="0" err="1" smtClean="0"/>
              <a:t>сети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214554"/>
            <a:ext cx="8572560" cy="400052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		</a:t>
            </a:r>
            <a:endParaRPr lang="ru-RU" dirty="0" smtClean="0"/>
          </a:p>
          <a:p>
            <a:pPr>
              <a:buNone/>
            </a:pPr>
            <a:r>
              <a:rPr lang="en-US" dirty="0" err="1" smtClean="0"/>
              <a:t>Плюсы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Решают</a:t>
            </a:r>
            <a:r>
              <a:rPr lang="en-US" dirty="0" smtClean="0"/>
              <a:t> </a:t>
            </a:r>
            <a:r>
              <a:rPr lang="en-US" dirty="0" err="1" smtClean="0"/>
              <a:t>все</a:t>
            </a:r>
            <a:r>
              <a:rPr lang="en-US" dirty="0" smtClean="0"/>
              <a:t> </a:t>
            </a:r>
            <a:r>
              <a:rPr lang="en-US" dirty="0" err="1" smtClean="0"/>
              <a:t>эти</a:t>
            </a:r>
            <a:r>
              <a:rPr lang="en-US" dirty="0" smtClean="0"/>
              <a:t> </a:t>
            </a:r>
            <a:r>
              <a:rPr lang="en-US" dirty="0" err="1" smtClean="0"/>
              <a:t>задачи</a:t>
            </a:r>
            <a:endParaRPr lang="en-US" dirty="0" smtClean="0"/>
          </a:p>
          <a:p>
            <a:r>
              <a:rPr lang="en-US" dirty="0" err="1" smtClean="0"/>
              <a:t>Низкий</a:t>
            </a:r>
            <a:r>
              <a:rPr lang="en-US" dirty="0" smtClean="0"/>
              <a:t> </a:t>
            </a:r>
            <a:r>
              <a:rPr lang="en-US" dirty="0" err="1" smtClean="0"/>
              <a:t>процент</a:t>
            </a:r>
            <a:r>
              <a:rPr lang="en-US" dirty="0" smtClean="0"/>
              <a:t> </a:t>
            </a:r>
            <a:r>
              <a:rPr lang="en-US" dirty="0" err="1" smtClean="0"/>
              <a:t>ошибок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Минусы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Требуются</a:t>
            </a:r>
            <a:r>
              <a:rPr lang="en-US" dirty="0" smtClean="0"/>
              <a:t> </a:t>
            </a:r>
            <a:r>
              <a:rPr lang="en-US" dirty="0" err="1" smtClean="0"/>
              <a:t>большие</a:t>
            </a:r>
            <a:r>
              <a:rPr lang="en-US" dirty="0" smtClean="0"/>
              <a:t> </a:t>
            </a:r>
            <a:r>
              <a:rPr lang="en-US" dirty="0" err="1" smtClean="0"/>
              <a:t>объемы</a:t>
            </a:r>
            <a:r>
              <a:rPr lang="en-US" dirty="0" smtClean="0"/>
              <a:t> </a:t>
            </a:r>
            <a:r>
              <a:rPr lang="en-US" dirty="0" err="1" smtClean="0"/>
              <a:t>памяти</a:t>
            </a:r>
            <a:endParaRPr lang="en-US" dirty="0" smtClean="0"/>
          </a:p>
          <a:p>
            <a:r>
              <a:rPr lang="en-US" dirty="0" err="1" smtClean="0"/>
              <a:t>Требуется</a:t>
            </a:r>
            <a:r>
              <a:rPr lang="en-US" dirty="0" smtClean="0"/>
              <a:t> </a:t>
            </a:r>
            <a:r>
              <a:rPr lang="en-US" dirty="0" err="1" smtClean="0"/>
              <a:t>большая</a:t>
            </a:r>
            <a:r>
              <a:rPr lang="en-US" dirty="0" smtClean="0"/>
              <a:t> </a:t>
            </a:r>
            <a:r>
              <a:rPr lang="en-US" dirty="0" err="1" smtClean="0"/>
              <a:t>вычислительная</a:t>
            </a:r>
            <a:r>
              <a:rPr lang="en-US" dirty="0" smtClean="0"/>
              <a:t> </a:t>
            </a:r>
            <a:r>
              <a:rPr lang="en-US" dirty="0" err="1" smtClean="0"/>
              <a:t>мощность</a:t>
            </a:r>
            <a:endParaRPr lang="en-US" dirty="0" smtClean="0"/>
          </a:p>
          <a:p>
            <a:r>
              <a:rPr lang="en-US" dirty="0" err="1" smtClean="0"/>
              <a:t>Высокое</a:t>
            </a:r>
            <a:r>
              <a:rPr lang="en-US" dirty="0" smtClean="0"/>
              <a:t> </a:t>
            </a:r>
            <a:r>
              <a:rPr lang="en-US" dirty="0" err="1" smtClean="0"/>
              <a:t>энергопотребление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объект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Один</a:t>
            </a:r>
            <a:r>
              <a:rPr lang="en-US" dirty="0" smtClean="0"/>
              <a:t> </a:t>
            </a:r>
            <a:r>
              <a:rPr lang="en-US" dirty="0" err="1" smtClean="0"/>
              <a:t>из</a:t>
            </a:r>
            <a:r>
              <a:rPr lang="en-US" dirty="0" smtClean="0"/>
              <a:t> </a:t>
            </a:r>
            <a:r>
              <a:rPr lang="en-US" dirty="0" err="1" smtClean="0"/>
              <a:t>подходов</a:t>
            </a:r>
            <a:r>
              <a:rPr lang="en-US" dirty="0" smtClean="0"/>
              <a:t> к </a:t>
            </a:r>
            <a:r>
              <a:rPr lang="en-US" dirty="0" err="1" smtClean="0"/>
              <a:t>решению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err="1" smtClean="0"/>
              <a:t>использование</a:t>
            </a:r>
            <a:r>
              <a:rPr lang="en-US" dirty="0" smtClean="0"/>
              <a:t> </a:t>
            </a:r>
            <a:r>
              <a:rPr lang="en-US" dirty="0" err="1" smtClean="0"/>
              <a:t>бинарной</a:t>
            </a:r>
            <a:r>
              <a:rPr lang="en-US" dirty="0" smtClean="0"/>
              <a:t> </a:t>
            </a:r>
            <a:r>
              <a:rPr lang="en-US" dirty="0" err="1" smtClean="0"/>
              <a:t>свертки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214554"/>
            <a:ext cx="8572528" cy="371477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Float32 	-&gt; </a:t>
            </a:r>
            <a:r>
              <a:rPr lang="en-US" dirty="0" err="1" smtClean="0"/>
              <a:t>boolean</a:t>
            </a:r>
            <a:endParaRPr lang="en-US" dirty="0" smtClean="0"/>
          </a:p>
          <a:p>
            <a:r>
              <a:rPr lang="en-US" dirty="0" smtClean="0"/>
              <a:t>(a*b)       	-&gt; (a XNOR b)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a+b</a:t>
            </a:r>
            <a:r>
              <a:rPr lang="en-US" dirty="0" smtClean="0"/>
              <a:t>) 	-&gt; (</a:t>
            </a:r>
            <a:r>
              <a:rPr lang="en-US" dirty="0" err="1" smtClean="0"/>
              <a:t>Popcount</a:t>
            </a:r>
            <a:r>
              <a:rPr lang="en-US" dirty="0" smtClean="0"/>
              <a:t>(a) + </a:t>
            </a:r>
            <a:r>
              <a:rPr lang="en-US" dirty="0" err="1" smtClean="0"/>
              <a:t>Popcount</a:t>
            </a:r>
            <a:r>
              <a:rPr lang="en-US" dirty="0" smtClean="0"/>
              <a:t>(b))</a:t>
            </a:r>
          </a:p>
          <a:p>
            <a:endParaRPr lang="en-US" dirty="0" smtClean="0"/>
          </a:p>
          <a:p>
            <a:r>
              <a:rPr lang="en-US" dirty="0" err="1" smtClean="0"/>
              <a:t>Память</a:t>
            </a:r>
            <a:r>
              <a:rPr lang="en-US" dirty="0" smtClean="0"/>
              <a:t> </a:t>
            </a:r>
            <a:r>
              <a:rPr lang="en-US" dirty="0" err="1" smtClean="0"/>
              <a:t>уменьшается</a:t>
            </a:r>
            <a:r>
              <a:rPr lang="en-US" dirty="0" smtClean="0"/>
              <a:t> в ~32 </a:t>
            </a:r>
            <a:r>
              <a:rPr lang="en-US" dirty="0" err="1" smtClean="0"/>
              <a:t>раза</a:t>
            </a:r>
            <a:r>
              <a:rPr lang="en-US" dirty="0" smtClean="0"/>
              <a:t>*</a:t>
            </a:r>
          </a:p>
          <a:p>
            <a:r>
              <a:rPr lang="en-US" dirty="0" err="1" smtClean="0"/>
              <a:t>Производительность</a:t>
            </a:r>
            <a:r>
              <a:rPr lang="en-US" dirty="0" smtClean="0"/>
              <a:t> </a:t>
            </a:r>
            <a:r>
              <a:rPr lang="en-US" dirty="0" err="1" smtClean="0"/>
              <a:t>возрастает</a:t>
            </a:r>
            <a:r>
              <a:rPr lang="en-US" dirty="0" smtClean="0"/>
              <a:t> в ~58 </a:t>
            </a:r>
            <a:r>
              <a:rPr lang="en-US" dirty="0" err="1" smtClean="0"/>
              <a:t>раз</a:t>
            </a:r>
            <a:r>
              <a:rPr lang="en-US" dirty="0" smtClean="0"/>
              <a:t>*</a:t>
            </a:r>
          </a:p>
          <a:p>
            <a:r>
              <a:rPr lang="en-US" dirty="0" err="1" smtClean="0"/>
              <a:t>Энергопотребление</a:t>
            </a:r>
            <a:r>
              <a:rPr lang="en-US" dirty="0" smtClean="0"/>
              <a:t> </a:t>
            </a:r>
            <a:r>
              <a:rPr lang="en-US" dirty="0" err="1" smtClean="0"/>
              <a:t>уменьшается</a:t>
            </a:r>
            <a:r>
              <a:rPr lang="en-US" dirty="0" smtClean="0"/>
              <a:t> в ~32 </a:t>
            </a:r>
            <a:r>
              <a:rPr lang="en-US" dirty="0" err="1" smtClean="0"/>
              <a:t>раза</a:t>
            </a:r>
            <a:r>
              <a:rPr lang="en-US" dirty="0" smtClean="0"/>
              <a:t>*</a:t>
            </a:r>
          </a:p>
          <a:p>
            <a:r>
              <a:rPr lang="en-US" dirty="0" err="1" smtClean="0"/>
              <a:t>Точность</a:t>
            </a:r>
            <a:r>
              <a:rPr lang="en-US" dirty="0" smtClean="0"/>
              <a:t> </a:t>
            </a:r>
            <a:r>
              <a:rPr lang="en-US" dirty="0" err="1" smtClean="0"/>
              <a:t>классификации</a:t>
            </a:r>
            <a:r>
              <a:rPr lang="en-US" dirty="0" smtClean="0"/>
              <a:t> </a:t>
            </a:r>
            <a:r>
              <a:rPr lang="en-US" dirty="0" err="1" smtClean="0"/>
              <a:t>почти</a:t>
            </a:r>
            <a:r>
              <a:rPr lang="en-US" dirty="0" smtClean="0"/>
              <a:t>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меняется</a:t>
            </a:r>
            <a:r>
              <a:rPr lang="en-US" dirty="0" smtClean="0"/>
              <a:t>*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71868" y="6072206"/>
            <a:ext cx="5072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XNOR-Net: </a:t>
            </a:r>
            <a:r>
              <a:rPr lang="en-US" sz="1200" dirty="0" err="1" smtClean="0"/>
              <a:t>ImageNet</a:t>
            </a:r>
            <a:r>
              <a:rPr lang="en-US" sz="1200" dirty="0" smtClean="0"/>
              <a:t> Classification Using Binary </a:t>
            </a:r>
            <a:r>
              <a:rPr lang="en-US" sz="1200" dirty="0" err="1" smtClean="0"/>
              <a:t>Convolutional</a:t>
            </a:r>
            <a:r>
              <a:rPr lang="en-US" sz="1200" dirty="0" smtClean="0"/>
              <a:t> Neural Networks // Allen institute for AI, University of Washington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Задача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532888"/>
            <a:ext cx="7929618" cy="2610624"/>
          </a:xfrm>
        </p:spPr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dirty="0" err="1" smtClean="0"/>
              <a:t>Оптимизация</a:t>
            </a:r>
            <a:r>
              <a:rPr lang="en-US" dirty="0" smtClean="0"/>
              <a:t> </a:t>
            </a:r>
            <a:r>
              <a:rPr lang="en-US" dirty="0" err="1" smtClean="0"/>
              <a:t>операции</a:t>
            </a:r>
            <a:r>
              <a:rPr lang="en-US" dirty="0" smtClean="0"/>
              <a:t> </a:t>
            </a:r>
            <a:r>
              <a:rPr lang="en-US" dirty="0" err="1" smtClean="0"/>
              <a:t>бинарной</a:t>
            </a:r>
            <a:r>
              <a:rPr lang="en-US" dirty="0" smtClean="0"/>
              <a:t> </a:t>
            </a:r>
            <a:r>
              <a:rPr lang="en-US" dirty="0" err="1" smtClean="0"/>
              <a:t>свертки</a:t>
            </a:r>
            <a:r>
              <a:rPr lang="en-US" dirty="0" smtClean="0"/>
              <a:t> </a:t>
            </a:r>
            <a:r>
              <a:rPr lang="en-US" dirty="0" err="1" smtClean="0"/>
              <a:t>для</a:t>
            </a:r>
            <a:r>
              <a:rPr lang="en-US" dirty="0" smtClean="0"/>
              <a:t> </a:t>
            </a:r>
            <a:r>
              <a:rPr lang="en-US" dirty="0" err="1" smtClean="0"/>
              <a:t>встраиваемых</a:t>
            </a:r>
            <a:r>
              <a:rPr lang="en-US" dirty="0" smtClean="0"/>
              <a:t> </a:t>
            </a:r>
            <a:r>
              <a:rPr lang="en-US" dirty="0" err="1" smtClean="0"/>
              <a:t>устройств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базе</a:t>
            </a:r>
            <a:r>
              <a:rPr lang="en-US" dirty="0" smtClean="0"/>
              <a:t> </a:t>
            </a:r>
            <a:r>
              <a:rPr lang="en-US" dirty="0" err="1" smtClean="0"/>
              <a:t>процессора</a:t>
            </a:r>
            <a:r>
              <a:rPr lang="en-US" dirty="0" smtClean="0"/>
              <a:t> с </a:t>
            </a:r>
            <a:r>
              <a:rPr lang="en-US" dirty="0" err="1" smtClean="0"/>
              <a:t>архитектурой</a:t>
            </a:r>
            <a:r>
              <a:rPr lang="en-US" dirty="0" smtClean="0"/>
              <a:t> ARM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Реализация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643182"/>
            <a:ext cx="8229600" cy="2822650"/>
          </a:xfrm>
        </p:spPr>
        <p:txBody>
          <a:bodyPr/>
          <a:lstStyle/>
          <a:p>
            <a:r>
              <a:rPr lang="en-US" dirty="0" err="1" smtClean="0"/>
              <a:t>Параллелизация</a:t>
            </a:r>
            <a:endParaRPr lang="en-US" dirty="0" smtClean="0"/>
          </a:p>
          <a:p>
            <a:r>
              <a:rPr lang="en-US" dirty="0" err="1" smtClean="0"/>
              <a:t>Векторизация</a:t>
            </a:r>
            <a:endParaRPr lang="en-US" dirty="0" smtClean="0"/>
          </a:p>
          <a:p>
            <a:r>
              <a:rPr lang="en-US" dirty="0" err="1" smtClean="0"/>
              <a:t>Раскрутка</a:t>
            </a:r>
            <a:r>
              <a:rPr lang="en-US" dirty="0" smtClean="0"/>
              <a:t> </a:t>
            </a:r>
            <a:r>
              <a:rPr lang="en-US" dirty="0" err="1" smtClean="0"/>
              <a:t>циклов</a:t>
            </a:r>
            <a:endParaRPr lang="en-US" dirty="0" smtClean="0"/>
          </a:p>
          <a:p>
            <a:r>
              <a:rPr lang="en-US" dirty="0" err="1" smtClean="0"/>
              <a:t>Блокирование</a:t>
            </a:r>
            <a:r>
              <a:rPr lang="en-US" dirty="0" smtClean="0"/>
              <a:t> </a:t>
            </a:r>
            <a:r>
              <a:rPr lang="en-US" dirty="0" err="1" smtClean="0"/>
              <a:t>данных</a:t>
            </a:r>
            <a:r>
              <a:rPr lang="en-US" dirty="0" smtClean="0"/>
              <a:t> </a:t>
            </a:r>
            <a:r>
              <a:rPr lang="en-US" dirty="0" err="1" smtClean="0"/>
              <a:t>под</a:t>
            </a:r>
            <a:r>
              <a:rPr lang="en-US" dirty="0" smtClean="0"/>
              <a:t> </a:t>
            </a:r>
            <a:r>
              <a:rPr lang="en-US" dirty="0" err="1" smtClean="0"/>
              <a:t>кэш</a:t>
            </a:r>
            <a:endParaRPr lang="en-US" dirty="0" smtClean="0"/>
          </a:p>
          <a:p>
            <a:r>
              <a:rPr lang="en-US" dirty="0" err="1" smtClean="0"/>
              <a:t>Использование</a:t>
            </a:r>
            <a:r>
              <a:rPr lang="en-US" dirty="0" smtClean="0"/>
              <a:t> </a:t>
            </a:r>
            <a:r>
              <a:rPr lang="en-US" dirty="0" err="1" smtClean="0"/>
              <a:t>оптимизаций</a:t>
            </a:r>
            <a:r>
              <a:rPr lang="en-US" dirty="0" smtClean="0"/>
              <a:t> </a:t>
            </a:r>
            <a:r>
              <a:rPr lang="en-US" dirty="0" err="1" smtClean="0"/>
              <a:t>компилятора</a:t>
            </a:r>
            <a:r>
              <a:rPr lang="en-US" dirty="0" smtClean="0"/>
              <a:t> </a:t>
            </a:r>
            <a:r>
              <a:rPr lang="en-US" dirty="0" err="1" smtClean="0"/>
              <a:t>для</a:t>
            </a:r>
            <a:r>
              <a:rPr lang="en-US" dirty="0" smtClean="0"/>
              <a:t> </a:t>
            </a:r>
            <a:r>
              <a:rPr lang="en-US" dirty="0" err="1" smtClean="0"/>
              <a:t>конкретных</a:t>
            </a:r>
            <a:r>
              <a:rPr lang="en-US" dirty="0" smtClean="0"/>
              <a:t> </a:t>
            </a:r>
            <a:r>
              <a:rPr lang="en-US" dirty="0" err="1" smtClean="0"/>
              <a:t>размеров</a:t>
            </a:r>
            <a:r>
              <a:rPr lang="en-US" dirty="0" smtClean="0"/>
              <a:t> </a:t>
            </a:r>
            <a:r>
              <a:rPr lang="en-US" dirty="0" err="1" smtClean="0"/>
              <a:t>свертки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Результаты</a:t>
            </a:r>
            <a:r>
              <a:rPr lang="en-US" dirty="0" smtClean="0"/>
              <a:t> (</a:t>
            </a:r>
            <a:r>
              <a:rPr lang="en-US" dirty="0" err="1" smtClean="0"/>
              <a:t>производительность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785786" y="2143116"/>
          <a:ext cx="7329518" cy="39910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543956" cy="10668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Результаты</a:t>
            </a:r>
            <a:r>
              <a:rPr lang="en-US" dirty="0" smtClean="0"/>
              <a:t> (</a:t>
            </a:r>
            <a:r>
              <a:rPr lang="en-US" dirty="0" err="1" smtClean="0"/>
              <a:t>точность</a:t>
            </a:r>
            <a:r>
              <a:rPr lang="en-US" dirty="0" smtClean="0"/>
              <a:t> </a:t>
            </a:r>
            <a:r>
              <a:rPr lang="en-US" dirty="0" err="1" smtClean="0"/>
              <a:t>классификации</a:t>
            </a:r>
            <a:r>
              <a:rPr lang="en-US" dirty="0" smtClean="0"/>
              <a:t>):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примере</a:t>
            </a:r>
            <a:r>
              <a:rPr lang="en-US" dirty="0" smtClean="0"/>
              <a:t> MNIST</a:t>
            </a:r>
            <a:endParaRPr lang="en-US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642910" y="2500306"/>
          <a:ext cx="8001056" cy="4000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Прямая со стрелкой 5"/>
          <p:cNvCxnSpPr/>
          <p:nvPr/>
        </p:nvCxnSpPr>
        <p:spPr>
          <a:xfrm rot="5400000">
            <a:off x="7180281" y="3535363"/>
            <a:ext cx="500066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Результаты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конкретном</a:t>
            </a:r>
            <a:r>
              <a:rPr lang="en-US" dirty="0" smtClean="0"/>
              <a:t> </a:t>
            </a:r>
            <a:r>
              <a:rPr lang="en-US" dirty="0" err="1" smtClean="0"/>
              <a:t>устройстве</a:t>
            </a:r>
            <a:r>
              <a:rPr lang="en-US" dirty="0" smtClean="0"/>
              <a:t> (Raspberry Pi - ARM Cortex-A53) </a:t>
            </a:r>
            <a:r>
              <a:rPr lang="en-US" dirty="0" err="1" smtClean="0"/>
              <a:t>прирост</a:t>
            </a:r>
            <a:r>
              <a:rPr lang="en-US" dirty="0" smtClean="0"/>
              <a:t> </a:t>
            </a:r>
            <a:r>
              <a:rPr lang="en-US" dirty="0" err="1" smtClean="0"/>
              <a:t>производительности</a:t>
            </a:r>
            <a:r>
              <a:rPr lang="en-US" dirty="0" smtClean="0"/>
              <a:t> </a:t>
            </a:r>
            <a:r>
              <a:rPr lang="en-US" dirty="0" err="1" smtClean="0"/>
              <a:t>более</a:t>
            </a:r>
            <a:r>
              <a:rPr lang="en-US" dirty="0" smtClean="0"/>
              <a:t> 10х</a:t>
            </a:r>
          </a:p>
          <a:p>
            <a:r>
              <a:rPr lang="en-US" dirty="0" err="1" smtClean="0"/>
              <a:t>Потребление</a:t>
            </a:r>
            <a:r>
              <a:rPr lang="en-US" dirty="0" smtClean="0"/>
              <a:t> </a:t>
            </a:r>
            <a:r>
              <a:rPr lang="en-US" dirty="0" err="1" smtClean="0"/>
              <a:t>памяти</a:t>
            </a:r>
            <a:r>
              <a:rPr lang="en-US" dirty="0" smtClean="0"/>
              <a:t> </a:t>
            </a:r>
            <a:r>
              <a:rPr lang="en-US" dirty="0" err="1" smtClean="0"/>
              <a:t>уменьшилось</a:t>
            </a:r>
            <a:r>
              <a:rPr lang="en-US" dirty="0" smtClean="0"/>
              <a:t> в ~32 </a:t>
            </a:r>
            <a:r>
              <a:rPr lang="en-US" dirty="0" err="1" smtClean="0"/>
              <a:t>раза</a:t>
            </a:r>
            <a:endParaRPr lang="en-US" dirty="0" smtClean="0"/>
          </a:p>
          <a:p>
            <a:r>
              <a:rPr lang="en-US" dirty="0" err="1" smtClean="0"/>
              <a:t>Энергопотребление</a:t>
            </a:r>
            <a:r>
              <a:rPr lang="en-US" dirty="0" smtClean="0"/>
              <a:t> </a:t>
            </a:r>
            <a:r>
              <a:rPr lang="en-US" dirty="0" err="1" smtClean="0"/>
              <a:t>уменьшилось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Теперь</a:t>
            </a:r>
            <a:r>
              <a:rPr lang="en-US" dirty="0" smtClean="0"/>
              <a:t> </a:t>
            </a:r>
            <a:r>
              <a:rPr lang="en-US" dirty="0" err="1" smtClean="0"/>
              <a:t>можно</a:t>
            </a:r>
            <a:r>
              <a:rPr lang="en-US" dirty="0" smtClean="0"/>
              <a:t> </a:t>
            </a:r>
            <a:r>
              <a:rPr lang="en-US" dirty="0" err="1" smtClean="0"/>
              <a:t>запустить</a:t>
            </a:r>
            <a:r>
              <a:rPr lang="en-US" dirty="0" smtClean="0"/>
              <a:t> </a:t>
            </a:r>
            <a:r>
              <a:rPr lang="en-US" dirty="0" err="1" smtClean="0"/>
              <a:t>нейронную</a:t>
            </a:r>
            <a:r>
              <a:rPr lang="en-US" dirty="0" smtClean="0"/>
              <a:t> </a:t>
            </a:r>
            <a:r>
              <a:rPr lang="en-US" dirty="0" err="1" smtClean="0"/>
              <a:t>сеть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встраиваемом</a:t>
            </a:r>
            <a:r>
              <a:rPr lang="en-US" dirty="0" smtClean="0"/>
              <a:t> </a:t>
            </a:r>
            <a:r>
              <a:rPr lang="en-US" dirty="0" err="1" smtClean="0"/>
              <a:t>устройстве</a:t>
            </a:r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1579</TotalTime>
  <Words>185</Words>
  <Application>Microsoft Office PowerPoint</Application>
  <PresentationFormat>Экран (4:3)</PresentationFormat>
  <Paragraphs>61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Городская</vt:lpstr>
      <vt:lpstr>Оптимизация алгоритма бинарной свертки для процессоров ARM</vt:lpstr>
      <vt:lpstr>Прикладные задачи</vt:lpstr>
      <vt:lpstr>Анализ методов решения: сверточные нейронные сети</vt:lpstr>
      <vt:lpstr>Один из подходов к решению: использование бинарной свертки </vt:lpstr>
      <vt:lpstr>Задача</vt:lpstr>
      <vt:lpstr>Реализация</vt:lpstr>
      <vt:lpstr>Результаты (производительность)</vt:lpstr>
      <vt:lpstr>Результаты (точность классификации): на примере MNIST</vt:lpstr>
      <vt:lpstr>Результаты</vt:lpstr>
      <vt:lpstr>Спасибо за внимание!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mistler</dc:creator>
  <cp:lastModifiedBy>mistler</cp:lastModifiedBy>
  <cp:revision>212</cp:revision>
  <dcterms:created xsi:type="dcterms:W3CDTF">2016-12-25T15:05:24Z</dcterms:created>
  <dcterms:modified xsi:type="dcterms:W3CDTF">2017-04-12T05:00:00Z</dcterms:modified>
</cp:coreProperties>
</file>