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8" r:id="rId7"/>
    <p:sldId id="265" r:id="rId8"/>
    <p:sldId id="264" r:id="rId9"/>
    <p:sldId id="26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2"/>
  </p:normalViewPr>
  <p:slideViewPr>
    <p:cSldViewPr snapToGrid="0" snapToObjects="1">
      <p:cViewPr>
        <p:scale>
          <a:sx n="100" d="100"/>
          <a:sy n="100" d="100"/>
        </p:scale>
        <p:origin x="4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075" y="2206536"/>
            <a:ext cx="946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FR</a:t>
            </a:r>
            <a:r>
              <a:rPr lang="en-US" sz="2400" b="1" dirty="0" err="1" smtClean="0"/>
              <a:t>i</a:t>
            </a:r>
            <a:r>
              <a:rPr lang="en-US" sz="2400" b="1" dirty="0" err="1"/>
              <a:t>S</a:t>
            </a:r>
            <a:r>
              <a:rPr lang="en-US" sz="2400" b="1" dirty="0" smtClean="0"/>
              <a:t> - </a:t>
            </a:r>
            <a:r>
              <a:rPr lang="ru-RU" sz="2400" b="1" dirty="0" smtClean="0"/>
              <a:t>ЦЕНЗУРИРОВАНИЕ </a:t>
            </a:r>
            <a:r>
              <a:rPr lang="ru-RU" sz="2400" b="1" dirty="0"/>
              <a:t>ЭТАЛОННОЙ ВЫБОРКИ ИЗОБРАЖЕНИЙ В ЗАДАЧЕ НЕЙРОСЕТЕВОГО РАСПОЗНАВАНИЯ ЛИЦ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3425" y="5143500"/>
            <a:ext cx="374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Николенко </a:t>
            </a:r>
            <a:r>
              <a:rPr lang="ru-RU" dirty="0"/>
              <a:t>Никита </a:t>
            </a:r>
            <a:r>
              <a:rPr lang="ru-RU" dirty="0" smtClean="0"/>
              <a:t>Сергеевич</a:t>
            </a:r>
          </a:p>
          <a:p>
            <a:pPr algn="r"/>
            <a:r>
              <a:rPr lang="ru-RU" dirty="0" smtClean="0"/>
              <a:t>НГУ ФИТ</a:t>
            </a:r>
          </a:p>
          <a:p>
            <a:pPr algn="r"/>
            <a:r>
              <a:rPr lang="ru-RU" dirty="0" smtClean="0"/>
              <a:t>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9950" y="393700"/>
            <a:ext cx="5372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mtClean="0"/>
              <a:t>Результаты сравнения</a:t>
            </a:r>
            <a:endParaRPr lang="ru-RU" sz="2200" b="1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10058400" cy="46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444500"/>
            <a:ext cx="534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Заключение</a:t>
            </a:r>
            <a:endParaRPr lang="ru-RU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2705100"/>
            <a:ext cx="1057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Разработан метод распознавания лиц на базе нейронных сетей с использованием </a:t>
            </a:r>
            <a:r>
              <a:rPr lang="en-US" dirty="0" err="1" smtClean="0"/>
              <a:t>FRiS</a:t>
            </a:r>
            <a:r>
              <a:rPr lang="ru-RU" dirty="0" smtClean="0"/>
              <a:t>-функции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Получено улучшение точности распознавания с 96% до 99.5% при 10% отказов от распознавания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318" y="395417"/>
            <a:ext cx="4658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/>
              <a:t>Свёрточная</a:t>
            </a:r>
            <a:r>
              <a:rPr lang="ru-RU" sz="2200" b="1" dirty="0"/>
              <a:t> </a:t>
            </a:r>
            <a:r>
              <a:rPr lang="ru-RU" sz="2200" b="1" dirty="0" smtClean="0"/>
              <a:t>нейронная сеть</a:t>
            </a:r>
            <a:endParaRPr lang="ru-RU" sz="2200" b="1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72" y="1253473"/>
            <a:ext cx="7679188" cy="2747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6124" y="4356100"/>
            <a:ext cx="6524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 </a:t>
            </a:r>
            <a:r>
              <a:rPr lang="ru-RU" b="1" dirty="0" err="1" smtClean="0"/>
              <a:t>свёрточной</a:t>
            </a:r>
            <a:r>
              <a:rPr lang="ru-RU" b="1" dirty="0" smtClean="0"/>
              <a:t> нейронной сети:</a:t>
            </a:r>
          </a:p>
          <a:p>
            <a:endParaRPr lang="en-US" dirty="0" smtClean="0"/>
          </a:p>
          <a:p>
            <a:pPr marL="1657350" lvl="3" indent="-285750">
              <a:buFont typeface="Arial" charset="0"/>
              <a:buChar char="•"/>
            </a:pPr>
            <a:r>
              <a:rPr lang="ru-RU" dirty="0" smtClean="0"/>
              <a:t>Распознавание изображений</a:t>
            </a:r>
          </a:p>
          <a:p>
            <a:pPr marL="1657350" lvl="3" indent="-285750">
              <a:buFont typeface="Arial" charset="0"/>
              <a:buChar char="•"/>
            </a:pPr>
            <a:r>
              <a:rPr lang="ru-RU" dirty="0" smtClean="0"/>
              <a:t>Распознавание аудио</a:t>
            </a:r>
          </a:p>
          <a:p>
            <a:pPr marL="1657350" lvl="3" indent="-285750">
              <a:buFont typeface="Arial" charset="0"/>
              <a:buChar char="•"/>
            </a:pPr>
            <a:r>
              <a:rPr lang="ru-RU" dirty="0" smtClean="0"/>
              <a:t>Анализ видео</a:t>
            </a:r>
          </a:p>
          <a:p>
            <a:pPr marL="1657350" lvl="3" indent="-285750">
              <a:buFont typeface="Arial" charset="0"/>
              <a:buChar char="•"/>
            </a:pPr>
            <a:r>
              <a:rPr lang="ru-RU" dirty="0" smtClean="0"/>
              <a:t>Обработка естественного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041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450" y="381000"/>
            <a:ext cx="5753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Pipeline </a:t>
            </a:r>
            <a:r>
              <a:rPr lang="ru-RU" sz="2200" b="1" dirty="0" smtClean="0"/>
              <a:t>распознавания лиц</a:t>
            </a:r>
            <a:endParaRPr lang="ru-RU" sz="2200" b="1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6" y="2222500"/>
            <a:ext cx="10561307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3502" y="321619"/>
            <a:ext cx="474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Текущие результаты распознавания лиц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498600"/>
            <a:ext cx="10058400" cy="46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700" y="558800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Постановка задачи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750" y="3075057"/>
            <a:ext cx="1035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Разработка метода распознавания лиц для последовательности кадров содержащих изображение одного человека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03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700" y="533400"/>
            <a:ext cx="530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Архитектура используемой сети</a:t>
            </a:r>
            <a:endParaRPr lang="ru-RU" sz="2200" b="1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76399"/>
            <a:ext cx="10706100" cy="41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500" y="330200"/>
            <a:ext cx="469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FRiS</a:t>
            </a:r>
            <a:r>
              <a:rPr lang="en-US" sz="2200" b="1" dirty="0" smtClean="0"/>
              <a:t>-</a:t>
            </a:r>
            <a:r>
              <a:rPr lang="ru-RU" sz="2200" b="1" dirty="0" smtClean="0"/>
              <a:t>функция</a:t>
            </a:r>
            <a:endParaRPr lang="ru-RU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1752600"/>
                <a:ext cx="11125200" cy="348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FRiS-функция (</a:t>
                </a:r>
                <a:r>
                  <a:rPr lang="en-US" dirty="0"/>
                  <a:t>Function of Rival </a:t>
                </a:r>
                <a:r>
                  <a:rPr lang="en-US" dirty="0" smtClean="0"/>
                  <a:t>Similarity</a:t>
                </a:r>
                <a:r>
                  <a:rPr lang="ru-RU" dirty="0" smtClean="0"/>
                  <a:t>) </a:t>
                </a:r>
                <a:r>
                  <a:rPr lang="ru-RU" dirty="0"/>
                  <a:t>— </a:t>
                </a:r>
                <a:r>
                  <a:rPr lang="ru-RU" dirty="0" smtClean="0"/>
                  <a:t>тернарная относительная мера, оценивающая </a:t>
                </a:r>
                <a:r>
                  <a:rPr lang="ru-RU" dirty="0"/>
                  <a:t>сходство объекта </a:t>
                </a:r>
                <a:r>
                  <a:rPr lang="ru-RU" dirty="0" err="1"/>
                  <a:t>z</a:t>
                </a:r>
                <a:r>
                  <a:rPr lang="ru-RU" dirty="0"/>
                  <a:t> с объектом </a:t>
                </a:r>
                <a:r>
                  <a:rPr lang="ru-RU" dirty="0" err="1"/>
                  <a:t>a</a:t>
                </a:r>
                <a:r>
                  <a:rPr lang="ru-RU" dirty="0"/>
                  <a:t> в конкуренции с объектом </a:t>
                </a:r>
                <a:r>
                  <a:rPr lang="en-US" dirty="0" smtClean="0"/>
                  <a:t>b.</a:t>
                </a:r>
                <a:r>
                  <a:rPr lang="ru-RU" dirty="0" smtClean="0"/>
                  <a:t> </a:t>
                </a:r>
                <a:endParaRPr lang="ru-RU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algn="ctr"/>
                <a:endParaRPr lang="ru-RU" dirty="0"/>
              </a:p>
              <a:p>
                <a:r>
                  <a:rPr lang="ru-RU" dirty="0"/>
                  <a:t>Конкурентное сходство объектов с образами </a:t>
                </a:r>
                <a:r>
                  <a:rPr lang="ru-RU" dirty="0" smtClean="0"/>
                  <a:t>определяется по </a:t>
                </a:r>
                <a:r>
                  <a:rPr lang="ru-RU" dirty="0"/>
                  <a:t>тому же принципу, что и конкурентное сходство объектов с объектами: </a:t>
                </a:r>
                <a:endParaRPr lang="ru-RU" dirty="0"/>
              </a:p>
              <a:p>
                <a:endParaRPr lang="ru-RU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600"/>
                <a:ext cx="11125200" cy="3481722"/>
              </a:xfrm>
              <a:prstGeom prst="rect">
                <a:avLst/>
              </a:prstGeom>
              <a:blipFill rotWithShape="0">
                <a:blip r:embed="rId2"/>
                <a:stretch>
                  <a:fillRect l="-493" t="-1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419100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Схема процесса распознавания</a:t>
            </a:r>
            <a:endParaRPr lang="ru-RU" sz="2200" b="1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5" y="2197100"/>
            <a:ext cx="10546029" cy="21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650" y="444500"/>
            <a:ext cx="433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mtClean="0"/>
              <a:t>Описание выборки</a:t>
            </a:r>
            <a:endParaRPr lang="ru-RU" sz="2200" b="1"/>
          </a:p>
        </p:txBody>
      </p:sp>
      <p:sp>
        <p:nvSpPr>
          <p:cNvPr id="3" name="TextBox 2"/>
          <p:cNvSpPr txBox="1"/>
          <p:nvPr/>
        </p:nvSpPr>
        <p:spPr>
          <a:xfrm>
            <a:off x="2266950" y="1663701"/>
            <a:ext cx="765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ru-RU" dirty="0" smtClean="0"/>
              <a:t>411 образов</a:t>
            </a:r>
            <a:endParaRPr lang="ru-RU" dirty="0"/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33046 элементов</a:t>
            </a:r>
          </a:p>
          <a:p>
            <a:endParaRPr lang="ru-RU" dirty="0"/>
          </a:p>
          <a:p>
            <a:r>
              <a:rPr lang="ru-RU" dirty="0" smtClean="0"/>
              <a:t>Обучающая выборка: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dirty="0" smtClean="0"/>
              <a:t>19661 элемент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dirty="0" smtClean="0"/>
              <a:t>Минимальное число элементов в образе – 20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dirty="0" smtClean="0"/>
              <a:t>Максимальное число </a:t>
            </a:r>
            <a:r>
              <a:rPr lang="ru-RU" dirty="0"/>
              <a:t>элементов в образе </a:t>
            </a:r>
            <a:r>
              <a:rPr lang="ru-RU" dirty="0" smtClean="0"/>
              <a:t>– 249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dirty="0" smtClean="0"/>
              <a:t>Среднее число элементов в образе – 47.8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/>
          </a:p>
          <a:p>
            <a:r>
              <a:rPr lang="ru-RU" dirty="0" smtClean="0"/>
              <a:t>Тестовая выборка: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dirty="0" smtClean="0"/>
              <a:t>13385 элементов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dirty="0"/>
              <a:t>Минимальное число элементов в образе – </a:t>
            </a:r>
            <a:r>
              <a:rPr lang="ru-RU" dirty="0" smtClean="0"/>
              <a:t>13</a:t>
            </a:r>
            <a:endParaRPr lang="ru-RU" dirty="0"/>
          </a:p>
          <a:p>
            <a:pPr marL="742950" lvl="1" indent="-285750">
              <a:buFont typeface="Arial" charset="0"/>
              <a:buChar char="•"/>
            </a:pPr>
            <a:r>
              <a:rPr lang="ru-RU" dirty="0"/>
              <a:t>Максимальное число элементов в образе – </a:t>
            </a:r>
            <a:r>
              <a:rPr lang="ru-RU" dirty="0" smtClean="0"/>
              <a:t>166</a:t>
            </a:r>
            <a:endParaRPr lang="ru-RU" dirty="0"/>
          </a:p>
          <a:p>
            <a:pPr marL="742950" lvl="1" indent="-285750">
              <a:buFont typeface="Arial" charset="0"/>
              <a:buChar char="•"/>
            </a:pPr>
            <a:r>
              <a:rPr lang="ru-RU" dirty="0"/>
              <a:t>Среднее число элементов в образе – </a:t>
            </a:r>
            <a:r>
              <a:rPr lang="ru-RU" dirty="0" smtClean="0"/>
              <a:t>31.5</a:t>
            </a:r>
            <a:endParaRPr lang="ru-RU" dirty="0"/>
          </a:p>
          <a:p>
            <a:pPr marL="742950" lvl="1" indent="-285750">
              <a:buFont typeface="Arial" charset="0"/>
              <a:buChar char="•"/>
            </a:pPr>
            <a:endParaRPr lang="ru-RU" dirty="0"/>
          </a:p>
          <a:p>
            <a:pPr marL="742950" lvl="1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3205</TotalTime>
  <Words>179</Words>
  <Application>Microsoft Macintosh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Cambria Math</vt:lpstr>
      <vt:lpstr>Century Gothic</vt:lpstr>
      <vt:lpstr>Wingdings 3</vt:lpstr>
      <vt:lpstr>Arial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40</cp:revision>
  <cp:lastPrinted>2017-04-12T11:17:13Z</cp:lastPrinted>
  <dcterms:created xsi:type="dcterms:W3CDTF">2017-04-10T05:51:29Z</dcterms:created>
  <dcterms:modified xsi:type="dcterms:W3CDTF">2017-04-12T11:17:27Z</dcterms:modified>
</cp:coreProperties>
</file>