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74" r:id="rId7"/>
    <p:sldId id="261" r:id="rId8"/>
    <p:sldId id="269" r:id="rId9"/>
    <p:sldId id="266" r:id="rId10"/>
    <p:sldId id="262" r:id="rId11"/>
    <p:sldId id="270" r:id="rId12"/>
    <p:sldId id="275" r:id="rId13"/>
    <p:sldId id="263" r:id="rId14"/>
    <p:sldId id="271" r:id="rId15"/>
    <p:sldId id="265" r:id="rId16"/>
    <p:sldId id="272" r:id="rId17"/>
    <p:sldId id="273" r:id="rId18"/>
    <p:sldId id="26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9FE77-60DD-4E94-9C95-D81DE48A8227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BC0AFC-9CE3-4A8E-947C-68F79CFC5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9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5044D41-7A42-4705-B3DA-C1A817DBB0C5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4DDC2-9934-4DDE-B561-9736C5360300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87B71-E354-4F80-908A-9FF9B4F63C8D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EE537D-F97B-4562-AEF5-7D8D5D34641C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CBA4-E8C7-4256-8C48-11C9CFD2515D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E1E4F-4E22-4DBC-B11F-BD95F4D28FFC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04A9C-6ABA-47AC-8F79-1A60AC9A73D7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E5037-0371-4470-9457-352D0D26F71F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188132-5F5A-4F03-B579-5046E77E6169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93617F-9431-46DC-99DC-0D1F5E9FF660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0E74A8D-35BF-46E1-B6FE-5AEAD6E916D3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Paxos_(computer_science)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Temporal Data and Real-Time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Artemiy Firsov</a:t>
            </a:r>
          </a:p>
        </p:txBody>
      </p:sp>
    </p:spTree>
    <p:extLst>
      <p:ext uri="{BB962C8B-B14F-4D97-AF65-F5344CB8AC3E}">
        <p14:creationId xmlns:p14="http://schemas.microsoft.com/office/powerpoint/2010/main" val="177433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 smtClean="0"/>
              <a:t>Acquisition.TC.Update</a:t>
            </a:r>
            <a:r>
              <a:rPr lang="en-US" dirty="0" smtClean="0"/>
              <a:t> </a:t>
            </a:r>
            <a:r>
              <a:rPr lang="en-US" dirty="0"/>
              <a:t>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2900" y="3340100"/>
            <a:ext cx="6464300" cy="2624128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/>
              <a:t>Prefer_Open</a:t>
            </a:r>
            <a:r>
              <a:rPr lang="en-US" dirty="0"/>
              <a:t>: a table that does not have to reflect the most recent data, but one whose partitions can be easily updated (in an incremental manner) if necessary; e.g., monotonic views such as selections and transformations of one other table. </a:t>
            </a:r>
          </a:p>
          <a:p>
            <a:r>
              <a:rPr lang="en-US" b="1" dirty="0" err="1" smtClean="0"/>
              <a:t>Require_Open</a:t>
            </a:r>
            <a:r>
              <a:rPr lang="en-US" dirty="0"/>
              <a:t>: a real-time table in which any possible data must be provided as soon as possible. </a:t>
            </a:r>
            <a:endParaRPr lang="en-US" dirty="0" smtClean="0"/>
          </a:p>
          <a:p>
            <a:r>
              <a:rPr lang="en-US" b="1" dirty="0" err="1" smtClean="0"/>
              <a:t>Prefer_Closed</a:t>
            </a:r>
            <a:r>
              <a:rPr lang="en-US" dirty="0"/>
              <a:t>: Tables whose partitions are expensive to </a:t>
            </a:r>
            <a:r>
              <a:rPr lang="en-US" dirty="0" err="1"/>
              <a:t>recompute</a:t>
            </a:r>
            <a:r>
              <a:rPr lang="en-US" dirty="0"/>
              <a:t>, such as joins and complex aggregation (depending on the incremental maintenance strategy). </a:t>
            </a:r>
          </a:p>
          <a:p>
            <a:r>
              <a:rPr lang="en-US" b="1" dirty="0" err="1" smtClean="0"/>
              <a:t>Prefer_Complete</a:t>
            </a:r>
            <a:r>
              <a:rPr lang="en-US" dirty="0"/>
              <a:t>: a table whose output is only meaningful if the input is complete.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10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3310" y="1428750"/>
            <a:ext cx="6263890" cy="177425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390650" y="5964228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Consistency in a Stream </a:t>
            </a:r>
            <a:r>
              <a:rPr lang="en-US" sz="1200" dirty="0" smtClean="0"/>
              <a:t>Warehouse, </a:t>
            </a:r>
            <a:r>
              <a:rPr lang="en-US" sz="1200" dirty="0"/>
              <a:t>Lukasz </a:t>
            </a:r>
            <a:r>
              <a:rPr lang="en-US" sz="1200" dirty="0" err="1"/>
              <a:t>Golab</a:t>
            </a:r>
            <a:r>
              <a:rPr lang="en-US" sz="1200" dirty="0"/>
              <a:t> and Theodore Johnson, AT&amp;T Labs – Research , 2013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953478" y="1428750"/>
            <a:ext cx="4348772" cy="4216468"/>
            <a:chOff x="6699250" y="324160"/>
            <a:chExt cx="5207000" cy="5291265"/>
          </a:xfrm>
        </p:grpSpPr>
        <p:grpSp>
          <p:nvGrpSpPr>
            <p:cNvPr id="37" name="Group 36"/>
            <p:cNvGrpSpPr/>
            <p:nvPr/>
          </p:nvGrpSpPr>
          <p:grpSpPr>
            <a:xfrm>
              <a:off x="6699250" y="324160"/>
              <a:ext cx="5207000" cy="5291265"/>
              <a:chOff x="6699250" y="82860"/>
              <a:chExt cx="5207000" cy="5291265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7486650" y="8286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DS1</a:t>
                </a:r>
                <a:endParaRPr lang="en-US" sz="1600" dirty="0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8655050" y="97653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DS2</a:t>
                </a:r>
                <a:endParaRPr lang="en-US" sz="1600" dirty="0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9823450" y="91472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DS3</a:t>
                </a:r>
                <a:endParaRPr lang="en-US" sz="1600" dirty="0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10991850" y="91472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DS4</a:t>
                </a:r>
                <a:endParaRPr lang="en-US" sz="1600" dirty="0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6699250" y="171450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IR1</a:t>
                </a:r>
                <a:endParaRPr lang="en-US" sz="1600" dirty="0"/>
              </a:p>
            </p:txBody>
          </p:sp>
          <p:cxnSp>
            <p:nvCxnSpPr>
              <p:cNvPr id="46" name="Straight Arrow Connector 45"/>
              <p:cNvCxnSpPr>
                <a:stCxn id="41" idx="4"/>
                <a:endCxn id="45" idx="0"/>
              </p:cNvCxnSpPr>
              <p:nvPr/>
            </p:nvCxnSpPr>
            <p:spPr>
              <a:xfrm flipH="1">
                <a:off x="7156450" y="997260"/>
                <a:ext cx="787400" cy="71724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/>
              <p:cNvCxnSpPr>
                <a:stCxn id="42" idx="4"/>
                <a:endCxn id="45" idx="0"/>
              </p:cNvCxnSpPr>
              <p:nvPr/>
            </p:nvCxnSpPr>
            <p:spPr>
              <a:xfrm flipH="1">
                <a:off x="7156450" y="1012053"/>
                <a:ext cx="1955800" cy="70244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/>
              <p:cNvCxnSpPr>
                <a:stCxn id="43" idx="4"/>
                <a:endCxn id="45" idx="0"/>
              </p:cNvCxnSpPr>
              <p:nvPr/>
            </p:nvCxnSpPr>
            <p:spPr>
              <a:xfrm flipH="1">
                <a:off x="7156450" y="1005872"/>
                <a:ext cx="3124200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>
                <a:stCxn id="44" idx="4"/>
                <a:endCxn id="45" idx="0"/>
              </p:cNvCxnSpPr>
              <p:nvPr/>
            </p:nvCxnSpPr>
            <p:spPr>
              <a:xfrm flipH="1">
                <a:off x="7156450" y="1005872"/>
                <a:ext cx="4292600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Oval 49"/>
              <p:cNvSpPr/>
              <p:nvPr/>
            </p:nvSpPr>
            <p:spPr>
              <a:xfrm>
                <a:off x="8655050" y="1781296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IR1</a:t>
                </a:r>
                <a:endParaRPr lang="en-US" sz="1600" dirty="0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10980969" y="171450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IR1</a:t>
                </a:r>
                <a:endParaRPr lang="en-US" sz="1600" dirty="0"/>
              </a:p>
            </p:txBody>
          </p:sp>
          <p:cxnSp>
            <p:nvCxnSpPr>
              <p:cNvPr id="52" name="Straight Arrow Connector 51"/>
              <p:cNvCxnSpPr>
                <a:stCxn id="43" idx="4"/>
                <a:endCxn id="51" idx="0"/>
              </p:cNvCxnSpPr>
              <p:nvPr/>
            </p:nvCxnSpPr>
            <p:spPr>
              <a:xfrm>
                <a:off x="10280650" y="1005872"/>
                <a:ext cx="1157519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>
                <a:stCxn id="44" idx="4"/>
                <a:endCxn id="51" idx="0"/>
              </p:cNvCxnSpPr>
              <p:nvPr/>
            </p:nvCxnSpPr>
            <p:spPr>
              <a:xfrm flipH="1">
                <a:off x="11438169" y="1005872"/>
                <a:ext cx="10881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>
                <a:stCxn id="42" idx="4"/>
                <a:endCxn id="50" idx="0"/>
              </p:cNvCxnSpPr>
              <p:nvPr/>
            </p:nvCxnSpPr>
            <p:spPr>
              <a:xfrm>
                <a:off x="9112250" y="1012053"/>
                <a:ext cx="0" cy="76924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>
                <a:stCxn id="43" idx="4"/>
                <a:endCxn id="50" idx="0"/>
              </p:cNvCxnSpPr>
              <p:nvPr/>
            </p:nvCxnSpPr>
            <p:spPr>
              <a:xfrm flipH="1">
                <a:off x="9112250" y="1005872"/>
                <a:ext cx="1168400" cy="77542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Oval 55"/>
              <p:cNvSpPr/>
              <p:nvPr/>
            </p:nvSpPr>
            <p:spPr>
              <a:xfrm>
                <a:off x="9823450" y="3082889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IR2</a:t>
                </a:r>
                <a:endParaRPr lang="en-US" sz="1600" dirty="0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7486650" y="3090286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IR2</a:t>
                </a:r>
                <a:endParaRPr lang="en-US" sz="1600" dirty="0"/>
              </a:p>
            </p:txBody>
          </p:sp>
          <p:cxnSp>
            <p:nvCxnSpPr>
              <p:cNvPr id="58" name="Straight Arrow Connector 57"/>
              <p:cNvCxnSpPr>
                <a:stCxn id="41" idx="4"/>
                <a:endCxn id="57" idx="0"/>
              </p:cNvCxnSpPr>
              <p:nvPr/>
            </p:nvCxnSpPr>
            <p:spPr>
              <a:xfrm>
                <a:off x="7943850" y="997260"/>
                <a:ext cx="0" cy="209302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>
                <a:stCxn id="51" idx="4"/>
                <a:endCxn id="57" idx="0"/>
              </p:cNvCxnSpPr>
              <p:nvPr/>
            </p:nvCxnSpPr>
            <p:spPr>
              <a:xfrm flipH="1">
                <a:off x="7943850" y="2628900"/>
                <a:ext cx="3494319" cy="46138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>
                <a:stCxn id="50" idx="4"/>
                <a:endCxn id="57" idx="0"/>
              </p:cNvCxnSpPr>
              <p:nvPr/>
            </p:nvCxnSpPr>
            <p:spPr>
              <a:xfrm flipH="1">
                <a:off x="7943850" y="2695696"/>
                <a:ext cx="1168400" cy="39459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>
                <a:stCxn id="50" idx="4"/>
                <a:endCxn id="56" idx="0"/>
              </p:cNvCxnSpPr>
              <p:nvPr/>
            </p:nvCxnSpPr>
            <p:spPr>
              <a:xfrm>
                <a:off x="9112250" y="2695696"/>
                <a:ext cx="1168400" cy="38719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/>
              <p:cNvCxnSpPr>
                <a:stCxn id="51" idx="4"/>
                <a:endCxn id="56" idx="0"/>
              </p:cNvCxnSpPr>
              <p:nvPr/>
            </p:nvCxnSpPr>
            <p:spPr>
              <a:xfrm flipH="1">
                <a:off x="10280650" y="2628900"/>
                <a:ext cx="1157519" cy="45398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Oval 62"/>
              <p:cNvSpPr/>
              <p:nvPr/>
            </p:nvSpPr>
            <p:spPr>
              <a:xfrm>
                <a:off x="8655050" y="4459725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RES</a:t>
                </a:r>
                <a:endParaRPr lang="en-US" sz="1600" dirty="0"/>
              </a:p>
            </p:txBody>
          </p:sp>
          <p:cxnSp>
            <p:nvCxnSpPr>
              <p:cNvPr id="64" name="Straight Arrow Connector 63"/>
              <p:cNvCxnSpPr>
                <a:stCxn id="57" idx="4"/>
                <a:endCxn id="63" idx="0"/>
              </p:cNvCxnSpPr>
              <p:nvPr/>
            </p:nvCxnSpPr>
            <p:spPr>
              <a:xfrm>
                <a:off x="7943850" y="4004686"/>
                <a:ext cx="1168400" cy="45503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/>
              <p:cNvCxnSpPr>
                <a:stCxn id="56" idx="4"/>
                <a:endCxn id="63" idx="0"/>
              </p:cNvCxnSpPr>
              <p:nvPr/>
            </p:nvCxnSpPr>
            <p:spPr>
              <a:xfrm flipH="1">
                <a:off x="9112250" y="3997289"/>
                <a:ext cx="1168400" cy="46243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Oval 37"/>
            <p:cNvSpPr/>
            <p:nvPr/>
          </p:nvSpPr>
          <p:spPr>
            <a:xfrm>
              <a:off x="6699250" y="4696253"/>
              <a:ext cx="914400" cy="9144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RES</a:t>
              </a:r>
              <a:endParaRPr lang="en-US" sz="1600" dirty="0"/>
            </a:p>
          </p:txBody>
        </p:sp>
        <p:cxnSp>
          <p:nvCxnSpPr>
            <p:cNvPr id="39" name="Straight Arrow Connector 38"/>
            <p:cNvCxnSpPr>
              <a:stCxn id="57" idx="4"/>
              <a:endCxn id="38" idx="0"/>
            </p:cNvCxnSpPr>
            <p:nvPr/>
          </p:nvCxnSpPr>
          <p:spPr>
            <a:xfrm flipH="1">
              <a:off x="7156450" y="4245986"/>
              <a:ext cx="787400" cy="4502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45" idx="4"/>
              <a:endCxn id="38" idx="0"/>
            </p:cNvCxnSpPr>
            <p:nvPr/>
          </p:nvCxnSpPr>
          <p:spPr>
            <a:xfrm>
              <a:off x="7156450" y="2870200"/>
              <a:ext cx="0" cy="18260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6262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 smtClean="0"/>
              <a:t>Acquisition.TC.Update</a:t>
            </a:r>
            <a:r>
              <a:rPr lang="en-US" dirty="0" smtClean="0"/>
              <a:t> </a:t>
            </a:r>
            <a:r>
              <a:rPr lang="en-US" dirty="0"/>
              <a:t>consistency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11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390650" y="5964228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Consistency in a Stream </a:t>
            </a:r>
            <a:r>
              <a:rPr lang="en-US" sz="1200" dirty="0" smtClean="0"/>
              <a:t>Warehouse, </a:t>
            </a:r>
            <a:r>
              <a:rPr lang="en-US" sz="1200" dirty="0"/>
              <a:t>Lukasz </a:t>
            </a:r>
            <a:r>
              <a:rPr lang="en-US" sz="1200" dirty="0" err="1"/>
              <a:t>Golab</a:t>
            </a:r>
            <a:r>
              <a:rPr lang="en-US" sz="1200" dirty="0"/>
              <a:t> and Theodore Johnson, AT&amp;T Labs – Research , 2013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1685207" y="1337310"/>
            <a:ext cx="4348772" cy="4216468"/>
            <a:chOff x="6699250" y="324160"/>
            <a:chExt cx="5207000" cy="5291265"/>
          </a:xfrm>
        </p:grpSpPr>
        <p:grpSp>
          <p:nvGrpSpPr>
            <p:cNvPr id="37" name="Group 36"/>
            <p:cNvGrpSpPr/>
            <p:nvPr/>
          </p:nvGrpSpPr>
          <p:grpSpPr>
            <a:xfrm>
              <a:off x="6699250" y="324160"/>
              <a:ext cx="5207000" cy="5291265"/>
              <a:chOff x="6699250" y="82860"/>
              <a:chExt cx="5207000" cy="5291265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7486650" y="8286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DS1</a:t>
                </a:r>
                <a:endParaRPr lang="en-US" sz="1600" dirty="0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8655050" y="97653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DS2</a:t>
                </a:r>
                <a:endParaRPr lang="en-US" sz="1600" dirty="0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9823450" y="91472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DS3</a:t>
                </a:r>
                <a:endParaRPr lang="en-US" sz="1600" dirty="0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10991850" y="91472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DS4</a:t>
                </a:r>
                <a:endParaRPr lang="en-US" sz="1600" dirty="0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6699250" y="171450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IR1</a:t>
                </a:r>
                <a:endParaRPr lang="en-US" sz="1600" dirty="0"/>
              </a:p>
            </p:txBody>
          </p:sp>
          <p:cxnSp>
            <p:nvCxnSpPr>
              <p:cNvPr id="46" name="Straight Arrow Connector 45"/>
              <p:cNvCxnSpPr>
                <a:stCxn id="41" idx="4"/>
                <a:endCxn id="45" idx="0"/>
              </p:cNvCxnSpPr>
              <p:nvPr/>
            </p:nvCxnSpPr>
            <p:spPr>
              <a:xfrm flipH="1">
                <a:off x="7156450" y="997260"/>
                <a:ext cx="787400" cy="71724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/>
              <p:cNvCxnSpPr>
                <a:stCxn id="42" idx="4"/>
                <a:endCxn id="45" idx="0"/>
              </p:cNvCxnSpPr>
              <p:nvPr/>
            </p:nvCxnSpPr>
            <p:spPr>
              <a:xfrm flipH="1">
                <a:off x="7156450" y="1012053"/>
                <a:ext cx="1955800" cy="70244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/>
              <p:cNvCxnSpPr>
                <a:stCxn id="43" idx="4"/>
                <a:endCxn id="45" idx="0"/>
              </p:cNvCxnSpPr>
              <p:nvPr/>
            </p:nvCxnSpPr>
            <p:spPr>
              <a:xfrm flipH="1">
                <a:off x="7156450" y="1005872"/>
                <a:ext cx="3124200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>
                <a:stCxn id="44" idx="4"/>
                <a:endCxn id="45" idx="0"/>
              </p:cNvCxnSpPr>
              <p:nvPr/>
            </p:nvCxnSpPr>
            <p:spPr>
              <a:xfrm flipH="1">
                <a:off x="7156450" y="1005872"/>
                <a:ext cx="4292600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Oval 49"/>
              <p:cNvSpPr/>
              <p:nvPr/>
            </p:nvSpPr>
            <p:spPr>
              <a:xfrm>
                <a:off x="8655050" y="1781296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IR1</a:t>
                </a:r>
                <a:endParaRPr lang="en-US" sz="1600" dirty="0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10980969" y="171450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IR1</a:t>
                </a:r>
                <a:endParaRPr lang="en-US" sz="1600" dirty="0"/>
              </a:p>
            </p:txBody>
          </p:sp>
          <p:cxnSp>
            <p:nvCxnSpPr>
              <p:cNvPr id="52" name="Straight Arrow Connector 51"/>
              <p:cNvCxnSpPr>
                <a:stCxn id="43" idx="4"/>
                <a:endCxn id="51" idx="0"/>
              </p:cNvCxnSpPr>
              <p:nvPr/>
            </p:nvCxnSpPr>
            <p:spPr>
              <a:xfrm>
                <a:off x="10280650" y="1005872"/>
                <a:ext cx="1157519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>
                <a:stCxn id="44" idx="4"/>
                <a:endCxn id="51" idx="0"/>
              </p:cNvCxnSpPr>
              <p:nvPr/>
            </p:nvCxnSpPr>
            <p:spPr>
              <a:xfrm flipH="1">
                <a:off x="11438169" y="1005872"/>
                <a:ext cx="10881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>
                <a:stCxn id="42" idx="4"/>
                <a:endCxn id="50" idx="0"/>
              </p:cNvCxnSpPr>
              <p:nvPr/>
            </p:nvCxnSpPr>
            <p:spPr>
              <a:xfrm>
                <a:off x="9112250" y="1012053"/>
                <a:ext cx="0" cy="76924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>
                <a:stCxn id="43" idx="4"/>
                <a:endCxn id="50" idx="0"/>
              </p:cNvCxnSpPr>
              <p:nvPr/>
            </p:nvCxnSpPr>
            <p:spPr>
              <a:xfrm flipH="1">
                <a:off x="9112250" y="1005872"/>
                <a:ext cx="1168400" cy="77542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Oval 55"/>
              <p:cNvSpPr/>
              <p:nvPr/>
            </p:nvSpPr>
            <p:spPr>
              <a:xfrm>
                <a:off x="9823450" y="3082889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IR2</a:t>
                </a:r>
                <a:endParaRPr lang="en-US" sz="1600" dirty="0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7486650" y="3090286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IR2</a:t>
                </a:r>
                <a:endParaRPr lang="en-US" sz="1600" dirty="0"/>
              </a:p>
            </p:txBody>
          </p:sp>
          <p:cxnSp>
            <p:nvCxnSpPr>
              <p:cNvPr id="58" name="Straight Arrow Connector 57"/>
              <p:cNvCxnSpPr>
                <a:stCxn id="41" idx="4"/>
                <a:endCxn id="57" idx="0"/>
              </p:cNvCxnSpPr>
              <p:nvPr/>
            </p:nvCxnSpPr>
            <p:spPr>
              <a:xfrm>
                <a:off x="7943850" y="997260"/>
                <a:ext cx="0" cy="209302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>
                <a:stCxn id="51" idx="4"/>
                <a:endCxn id="57" idx="0"/>
              </p:cNvCxnSpPr>
              <p:nvPr/>
            </p:nvCxnSpPr>
            <p:spPr>
              <a:xfrm flipH="1">
                <a:off x="7943850" y="2628900"/>
                <a:ext cx="3494319" cy="46138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>
                <a:stCxn id="50" idx="4"/>
                <a:endCxn id="57" idx="0"/>
              </p:cNvCxnSpPr>
              <p:nvPr/>
            </p:nvCxnSpPr>
            <p:spPr>
              <a:xfrm flipH="1">
                <a:off x="7943850" y="2695696"/>
                <a:ext cx="1168400" cy="39459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>
                <a:stCxn id="50" idx="4"/>
                <a:endCxn id="56" idx="0"/>
              </p:cNvCxnSpPr>
              <p:nvPr/>
            </p:nvCxnSpPr>
            <p:spPr>
              <a:xfrm>
                <a:off x="9112250" y="2695696"/>
                <a:ext cx="1168400" cy="38719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/>
              <p:cNvCxnSpPr>
                <a:stCxn id="51" idx="4"/>
                <a:endCxn id="56" idx="0"/>
              </p:cNvCxnSpPr>
              <p:nvPr/>
            </p:nvCxnSpPr>
            <p:spPr>
              <a:xfrm flipH="1">
                <a:off x="10280650" y="2628900"/>
                <a:ext cx="1157519" cy="45398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Oval 62"/>
              <p:cNvSpPr/>
              <p:nvPr/>
            </p:nvSpPr>
            <p:spPr>
              <a:xfrm>
                <a:off x="8655050" y="4459725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RES</a:t>
                </a:r>
                <a:endParaRPr lang="en-US" sz="1600" dirty="0"/>
              </a:p>
            </p:txBody>
          </p:sp>
          <p:cxnSp>
            <p:nvCxnSpPr>
              <p:cNvPr id="64" name="Straight Arrow Connector 63"/>
              <p:cNvCxnSpPr>
                <a:stCxn id="57" idx="4"/>
                <a:endCxn id="63" idx="0"/>
              </p:cNvCxnSpPr>
              <p:nvPr/>
            </p:nvCxnSpPr>
            <p:spPr>
              <a:xfrm>
                <a:off x="7943850" y="4004686"/>
                <a:ext cx="1168400" cy="45503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/>
              <p:cNvCxnSpPr>
                <a:stCxn id="56" idx="4"/>
                <a:endCxn id="63" idx="0"/>
              </p:cNvCxnSpPr>
              <p:nvPr/>
            </p:nvCxnSpPr>
            <p:spPr>
              <a:xfrm flipH="1">
                <a:off x="9112250" y="3997289"/>
                <a:ext cx="1168400" cy="46243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Oval 37"/>
            <p:cNvSpPr/>
            <p:nvPr/>
          </p:nvSpPr>
          <p:spPr>
            <a:xfrm>
              <a:off x="6699250" y="4696253"/>
              <a:ext cx="914400" cy="9144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RES</a:t>
              </a:r>
              <a:endParaRPr lang="en-US" sz="1600" dirty="0"/>
            </a:p>
          </p:txBody>
        </p:sp>
        <p:cxnSp>
          <p:nvCxnSpPr>
            <p:cNvPr id="39" name="Straight Arrow Connector 38"/>
            <p:cNvCxnSpPr>
              <a:stCxn id="57" idx="4"/>
              <a:endCxn id="38" idx="0"/>
            </p:cNvCxnSpPr>
            <p:nvPr/>
          </p:nvCxnSpPr>
          <p:spPr>
            <a:xfrm flipH="1">
              <a:off x="7156450" y="4245986"/>
              <a:ext cx="787400" cy="4502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45" idx="4"/>
              <a:endCxn id="38" idx="0"/>
            </p:cNvCxnSpPr>
            <p:nvPr/>
          </p:nvCxnSpPr>
          <p:spPr>
            <a:xfrm>
              <a:off x="7156450" y="2870200"/>
              <a:ext cx="0" cy="18260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6490205" y="2622844"/>
            <a:ext cx="532276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Update Consistency </a:t>
            </a:r>
            <a:r>
              <a:rPr lang="en-US" b="1" dirty="0" smtClean="0"/>
              <a:t>Resolution: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 err="1"/>
              <a:t>Require_Open</a:t>
            </a:r>
            <a:r>
              <a:rPr lang="en-US" dirty="0"/>
              <a:t> is in M, mark T as </a:t>
            </a:r>
            <a:r>
              <a:rPr lang="en-US" dirty="0" err="1" smtClean="0"/>
              <a:t>Require_Open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Else</a:t>
            </a:r>
            <a:r>
              <a:rPr lang="en-US" dirty="0"/>
              <a:t>, if some label in M is </a:t>
            </a:r>
            <a:r>
              <a:rPr lang="en-US" dirty="0" err="1"/>
              <a:t>Prefer_Closed</a:t>
            </a:r>
            <a:r>
              <a:rPr lang="en-US" dirty="0"/>
              <a:t>, mark T </a:t>
            </a:r>
            <a:r>
              <a:rPr lang="en-US" dirty="0" smtClean="0"/>
              <a:t>as </a:t>
            </a:r>
            <a:r>
              <a:rPr lang="en-US" dirty="0" err="1" smtClean="0"/>
              <a:t>Prefer_Closed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Else</a:t>
            </a:r>
            <a:r>
              <a:rPr lang="en-US" dirty="0"/>
              <a:t>, if all labels in M are </a:t>
            </a:r>
            <a:r>
              <a:rPr lang="en-US" dirty="0" err="1"/>
              <a:t>Prefer_Complete</a:t>
            </a:r>
            <a:r>
              <a:rPr lang="en-US" dirty="0"/>
              <a:t>, mark T </a:t>
            </a:r>
            <a:r>
              <a:rPr lang="en-US" dirty="0" smtClean="0"/>
              <a:t>as </a:t>
            </a:r>
            <a:r>
              <a:rPr lang="en-US" dirty="0" err="1" smtClean="0"/>
              <a:t>Prefer_Complete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Else</a:t>
            </a:r>
            <a:r>
              <a:rPr lang="en-US" dirty="0"/>
              <a:t>, mark T as </a:t>
            </a:r>
            <a:r>
              <a:rPr lang="en-US" dirty="0" err="1"/>
              <a:t>Prefer_Open</a:t>
            </a:r>
            <a:r>
              <a:rPr lang="en-US" dirty="0"/>
              <a:t>.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193531" y="5437316"/>
            <a:ext cx="1140287" cy="364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Require_Open</a:t>
            </a:r>
            <a:endParaRPr lang="en-US" sz="1200" dirty="0"/>
          </a:p>
        </p:txBody>
      </p:sp>
      <p:sp>
        <p:nvSpPr>
          <p:cNvPr id="66" name="Rounded Rectangle 65"/>
          <p:cNvSpPr/>
          <p:nvPr/>
        </p:nvSpPr>
        <p:spPr>
          <a:xfrm>
            <a:off x="1415487" y="5442441"/>
            <a:ext cx="1309182" cy="364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Require_Closed</a:t>
            </a:r>
            <a:endParaRPr lang="en-US" sz="1200" dirty="0"/>
          </a:p>
        </p:txBody>
      </p:sp>
      <p:sp>
        <p:nvSpPr>
          <p:cNvPr id="67" name="Rounded Rectangle 66"/>
          <p:cNvSpPr/>
          <p:nvPr/>
        </p:nvSpPr>
        <p:spPr>
          <a:xfrm>
            <a:off x="4120918" y="4348923"/>
            <a:ext cx="1140287" cy="364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Require_Open</a:t>
            </a:r>
            <a:endParaRPr lang="en-US" sz="1200" dirty="0"/>
          </a:p>
        </p:txBody>
      </p:sp>
      <p:sp>
        <p:nvSpPr>
          <p:cNvPr id="68" name="Rounded Rectangle 67"/>
          <p:cNvSpPr/>
          <p:nvPr/>
        </p:nvSpPr>
        <p:spPr>
          <a:xfrm>
            <a:off x="2165005" y="4319363"/>
            <a:ext cx="1140287" cy="364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Require_Open</a:t>
            </a:r>
            <a:endParaRPr lang="en-US" sz="1200" dirty="0"/>
          </a:p>
        </p:txBody>
      </p:sp>
      <p:sp>
        <p:nvSpPr>
          <p:cNvPr id="69" name="Rounded Rectangle 68"/>
          <p:cNvSpPr/>
          <p:nvPr/>
        </p:nvSpPr>
        <p:spPr>
          <a:xfrm>
            <a:off x="1407209" y="3231896"/>
            <a:ext cx="1309182" cy="364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Require_Closed</a:t>
            </a:r>
            <a:endParaRPr lang="en-US" sz="1200" dirty="0"/>
          </a:p>
        </p:txBody>
      </p:sp>
      <p:sp>
        <p:nvSpPr>
          <p:cNvPr id="70" name="Rounded Rectangle 69"/>
          <p:cNvSpPr/>
          <p:nvPr/>
        </p:nvSpPr>
        <p:spPr>
          <a:xfrm>
            <a:off x="3045900" y="3231349"/>
            <a:ext cx="1309182" cy="364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Require_Closed</a:t>
            </a:r>
            <a:endParaRPr lang="en-US" sz="1200" dirty="0"/>
          </a:p>
        </p:txBody>
      </p:sp>
      <p:sp>
        <p:nvSpPr>
          <p:cNvPr id="71" name="Rounded Rectangle 70"/>
          <p:cNvSpPr/>
          <p:nvPr/>
        </p:nvSpPr>
        <p:spPr>
          <a:xfrm>
            <a:off x="5081991" y="3258325"/>
            <a:ext cx="1140287" cy="364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Require_Open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5657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69" grpId="0" animBg="1"/>
      <p:bldP spid="70" grpId="0" animBg="1"/>
      <p:bldP spid="7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12</a:t>
            </a:fld>
            <a:endParaRPr lang="en-US" dirty="0"/>
          </a:p>
        </p:txBody>
      </p:sp>
      <p:pic>
        <p:nvPicPr>
          <p:cNvPr id="1026" name="Picture 2" descr="Image result for ques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969" y="1318169"/>
            <a:ext cx="9098462" cy="4549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033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 smtClean="0"/>
              <a:t>Acquisition.RTS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Hard </a:t>
            </a:r>
            <a:r>
              <a:rPr lang="en-US" b="1" dirty="0"/>
              <a:t>real-time </a:t>
            </a:r>
            <a:r>
              <a:rPr lang="en-US" dirty="0" smtClean="0"/>
              <a:t>- tasks </a:t>
            </a:r>
            <a:r>
              <a:rPr lang="en-US" dirty="0"/>
              <a:t>that miss deadlines </a:t>
            </a:r>
            <a:r>
              <a:rPr lang="en-US" dirty="0" smtClean="0"/>
              <a:t>break </a:t>
            </a:r>
            <a:r>
              <a:rPr lang="en-US" dirty="0"/>
              <a:t>the system </a:t>
            </a:r>
          </a:p>
          <a:p>
            <a:r>
              <a:rPr lang="en-US" b="1" dirty="0" smtClean="0"/>
              <a:t>Firm </a:t>
            </a:r>
            <a:r>
              <a:rPr lang="en-US" b="1" dirty="0"/>
              <a:t>real-time </a:t>
            </a:r>
            <a:r>
              <a:rPr lang="en-US" dirty="0"/>
              <a:t>- tasks that miss deadlines  are </a:t>
            </a:r>
            <a:r>
              <a:rPr lang="en-US" dirty="0" smtClean="0"/>
              <a:t>discarded </a:t>
            </a:r>
          </a:p>
          <a:p>
            <a:r>
              <a:rPr lang="en-US" b="1" dirty="0" smtClean="0"/>
              <a:t>Soft real-time</a:t>
            </a:r>
            <a:r>
              <a:rPr lang="en-US" dirty="0" smtClean="0"/>
              <a:t> </a:t>
            </a:r>
            <a:r>
              <a:rPr lang="en-US" dirty="0"/>
              <a:t>- tasks that miss deadlines  are </a:t>
            </a:r>
            <a:r>
              <a:rPr lang="en-US" dirty="0" smtClean="0"/>
              <a:t>ignored</a:t>
            </a:r>
          </a:p>
          <a:p>
            <a:r>
              <a:rPr lang="en-US" b="1" dirty="0" smtClean="0"/>
              <a:t>Bounded-tardiness scheduling </a:t>
            </a:r>
            <a:r>
              <a:rPr lang="en-US" dirty="0" smtClean="0"/>
              <a:t>– tasks can </a:t>
            </a:r>
            <a:r>
              <a:rPr lang="en-US" dirty="0"/>
              <a:t>miss their deadline without breaking the system or being discarded, </a:t>
            </a:r>
            <a:r>
              <a:rPr lang="en-US" dirty="0" smtClean="0"/>
              <a:t>but their </a:t>
            </a:r>
            <a:r>
              <a:rPr lang="en-US" i="1" dirty="0"/>
              <a:t>tardiness </a:t>
            </a:r>
            <a:r>
              <a:rPr lang="en-US" dirty="0"/>
              <a:t>in completion after their deadline is </a:t>
            </a:r>
            <a:r>
              <a:rPr lang="en-US" dirty="0" smtClean="0"/>
              <a:t>bounded (Earliest Deadline First, Earliest Pseudo-Deadline First)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13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803400" y="2286000"/>
            <a:ext cx="6007100" cy="1143000"/>
            <a:chOff x="1803400" y="2286000"/>
            <a:chExt cx="6007100" cy="11430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803400" y="2286000"/>
              <a:ext cx="5803900" cy="113030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1803400" y="2413000"/>
              <a:ext cx="6007100" cy="101600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12642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 smtClean="0"/>
              <a:t>Acquisition.RTS.Bounded</a:t>
            </a:r>
            <a:r>
              <a:rPr lang="en-US" dirty="0" smtClean="0"/>
              <a:t>-tardiness </a:t>
            </a:r>
            <a:r>
              <a:rPr lang="en-US" dirty="0"/>
              <a:t>scheduling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14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90650" y="1853648"/>
            <a:ext cx="265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Earliest Deadline First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457540"/>
              </p:ext>
            </p:extLst>
          </p:nvPr>
        </p:nvGraphicFramePr>
        <p:xfrm>
          <a:off x="1390651" y="2243114"/>
          <a:ext cx="440055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162127063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629521373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3670297285"/>
                    </a:ext>
                  </a:extLst>
                </a:gridCol>
              </a:tblGrid>
              <a:tr h="558355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Execution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Period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292862"/>
                  </a:ext>
                </a:extLst>
              </a:tr>
              <a:tr h="31906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23564"/>
                  </a:ext>
                </a:extLst>
              </a:tr>
              <a:tr h="31906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360004"/>
                  </a:ext>
                </a:extLst>
              </a:tr>
              <a:tr h="31906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12666"/>
                  </a:ext>
                </a:extLst>
              </a:tr>
            </a:tbl>
          </a:graphicData>
        </a:graphic>
      </p:graphicFrame>
      <p:pic>
        <p:nvPicPr>
          <p:cNvPr id="1026" name="Picture 2" descr="https://upload.wikimedia.org/wikipedia/commons/3/3f/EDF_Example_Timing_Diagr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158274"/>
            <a:ext cx="9697428" cy="205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1" y="2252081"/>
                <a:ext cx="2257012" cy="10082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1" y="2252081"/>
                <a:ext cx="2257012" cy="10082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144830" y="2445018"/>
                <a:ext cx="2924198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37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=92.5%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4830" y="2445018"/>
                <a:ext cx="2924198" cy="6223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5908263" y="3348958"/>
            <a:ext cx="4279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Comment about resource locking, additional deadline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80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 smtClean="0"/>
              <a:t>Acquisition.Data</a:t>
            </a:r>
            <a:r>
              <a:rPr lang="en-US" dirty="0" smtClean="0"/>
              <a:t>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Paxos</a:t>
            </a:r>
            <a:r>
              <a:rPr lang="en-US" dirty="0" smtClean="0"/>
              <a:t> algorithm</a:t>
            </a:r>
          </a:p>
          <a:p>
            <a:pPr lvl="1"/>
            <a:r>
              <a:rPr lang="en-US" dirty="0" smtClean="0"/>
              <a:t>Family </a:t>
            </a:r>
            <a:r>
              <a:rPr lang="en-US" dirty="0"/>
              <a:t>of protocols for solving consensus in a network of unreliable </a:t>
            </a:r>
            <a:r>
              <a:rPr lang="en-US" dirty="0" smtClean="0"/>
              <a:t>processors</a:t>
            </a:r>
          </a:p>
          <a:p>
            <a:r>
              <a:rPr lang="en-US" dirty="0" smtClean="0"/>
              <a:t>Roles</a:t>
            </a:r>
          </a:p>
          <a:p>
            <a:pPr lvl="1"/>
            <a:r>
              <a:rPr lang="en-US" dirty="0" smtClean="0"/>
              <a:t>Client</a:t>
            </a:r>
          </a:p>
          <a:p>
            <a:pPr lvl="1"/>
            <a:r>
              <a:rPr lang="en-US" dirty="0" smtClean="0"/>
              <a:t>Acceptor (Voter)</a:t>
            </a:r>
          </a:p>
          <a:p>
            <a:pPr lvl="2"/>
            <a:r>
              <a:rPr lang="en-US" dirty="0" smtClean="0"/>
              <a:t>All accept -&gt; request accepted, Acceptors form Quorums</a:t>
            </a:r>
          </a:p>
          <a:p>
            <a:pPr lvl="1"/>
            <a:r>
              <a:rPr lang="en-US" dirty="0" smtClean="0"/>
              <a:t>Proposer</a:t>
            </a:r>
          </a:p>
          <a:p>
            <a:pPr lvl="2"/>
            <a:r>
              <a:rPr lang="en-US" dirty="0" smtClean="0"/>
              <a:t>Coordinator, advocates request, chosen from processes</a:t>
            </a:r>
          </a:p>
          <a:p>
            <a:pPr lvl="1"/>
            <a:r>
              <a:rPr lang="en-US" dirty="0" smtClean="0"/>
              <a:t>Learner </a:t>
            </a:r>
          </a:p>
          <a:p>
            <a:pPr lvl="2"/>
            <a:r>
              <a:rPr lang="en-US" dirty="0" smtClean="0"/>
              <a:t>Performs request, system may have multiple learners</a:t>
            </a:r>
          </a:p>
          <a:p>
            <a:pPr lvl="2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33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 smtClean="0"/>
              <a:t>Acquisition.Data</a:t>
            </a:r>
            <a:r>
              <a:rPr lang="en-US" dirty="0" smtClean="0"/>
              <a:t> integrity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16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9298" y="2233387"/>
            <a:ext cx="7645803" cy="271722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90650" y="5807055"/>
            <a:ext cx="10756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Chandra, T., R. </a:t>
            </a:r>
            <a:r>
              <a:rPr lang="en-US" sz="1200" dirty="0" err="1"/>
              <a:t>Griesemer</a:t>
            </a:r>
            <a:r>
              <a:rPr lang="en-US" sz="1200" dirty="0"/>
              <a:t>, and J. Redstone. 2007. </a:t>
            </a:r>
            <a:r>
              <a:rPr lang="en-US" sz="1200" dirty="0" err="1"/>
              <a:t>Paxos</a:t>
            </a:r>
            <a:r>
              <a:rPr lang="en-US" sz="1200" dirty="0"/>
              <a:t> made live—An engineering perspective.</a:t>
            </a:r>
          </a:p>
          <a:p>
            <a:r>
              <a:rPr lang="en-US" sz="1200" i="1" dirty="0"/>
              <a:t>PODC ‘07: 26th ACM Symposium on Principles of Distributed Computing</a:t>
            </a:r>
            <a:r>
              <a:rPr lang="en-US" sz="1200" dirty="0"/>
              <a:t>. Available</a:t>
            </a:r>
          </a:p>
          <a:p>
            <a:r>
              <a:rPr lang="en-US" sz="1200" dirty="0"/>
              <a:t>at http://labs.google.com/papers/paxos_made_live.html</a:t>
            </a:r>
          </a:p>
        </p:txBody>
      </p:sp>
    </p:spTree>
    <p:extLst>
      <p:ext uri="{BB962C8B-B14F-4D97-AF65-F5344CB8AC3E}">
        <p14:creationId xmlns:p14="http://schemas.microsoft.com/office/powerpoint/2010/main" val="140369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 smtClean="0"/>
              <a:t>Acquisition.Challenges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84048" lvl="1">
              <a:spcBef>
                <a:spcPts val="1000"/>
              </a:spcBef>
              <a:buFont typeface="Franklin Gothic Book" panose="020B0503020102020204" pitchFamily="34" charset="0"/>
              <a:buChar char="■"/>
            </a:pPr>
            <a:r>
              <a:rPr lang="en-US" i="0" dirty="0" smtClean="0"/>
              <a:t>The </a:t>
            </a:r>
            <a:r>
              <a:rPr lang="en-US" i="0" dirty="0"/>
              <a:t>challenge in building largescale temporal systems is that they must be robust to hardware failures as well as software bugs. For example, because a modern central processing unit (CPU) has a failure rate of about one fatal failure in 3 years, a cluster of 10,000 CPUs would be expected to experience a failure every 15 minutes on average.</a:t>
            </a:r>
          </a:p>
          <a:p>
            <a:r>
              <a:rPr lang="en-US" dirty="0" smtClean="0"/>
              <a:t>Distributed </a:t>
            </a:r>
            <a:r>
              <a:rPr lang="en-US" dirty="0"/>
              <a:t>real-time acquisition, storage, and transmission of </a:t>
            </a:r>
            <a:r>
              <a:rPr lang="en-US" dirty="0" smtClean="0"/>
              <a:t>temporal data</a:t>
            </a:r>
          </a:p>
          <a:p>
            <a:r>
              <a:rPr lang="en-US" dirty="0"/>
              <a:t>Consistency of </a:t>
            </a:r>
            <a:r>
              <a:rPr lang="en-US" dirty="0" smtClean="0"/>
              <a:t>data</a:t>
            </a:r>
          </a:p>
          <a:p>
            <a:pPr lvl="1"/>
            <a:r>
              <a:rPr lang="en-US" dirty="0"/>
              <a:t>Can </a:t>
            </a:r>
            <a:r>
              <a:rPr lang="en-US" dirty="0" err="1" smtClean="0"/>
              <a:t>Paxos</a:t>
            </a:r>
            <a:r>
              <a:rPr lang="en-US" dirty="0" smtClean="0"/>
              <a:t>, etc. </a:t>
            </a:r>
            <a:r>
              <a:rPr lang="en-US" dirty="0"/>
              <a:t>solutions scale when the </a:t>
            </a:r>
            <a:r>
              <a:rPr lang="en-US" dirty="0" smtClean="0"/>
              <a:t>input stream </a:t>
            </a:r>
            <a:r>
              <a:rPr lang="en-US" dirty="0"/>
              <a:t>is one or two orders of magnitude more massive, as in </a:t>
            </a:r>
            <a:r>
              <a:rPr lang="en-US" dirty="0" smtClean="0"/>
              <a:t>the case </a:t>
            </a:r>
            <a:r>
              <a:rPr lang="en-US" dirty="0"/>
              <a:t>of audio and video data</a:t>
            </a:r>
            <a:r>
              <a:rPr lang="en-US" dirty="0" smtClean="0"/>
              <a:t>?</a:t>
            </a:r>
          </a:p>
          <a:p>
            <a:r>
              <a:rPr lang="en-US" i="0" dirty="0"/>
              <a:t>Lack of effective tools for the design, analysis, implementation, and maintenance of real-time, temporal, time-aware systems for nonprofit, educational, and research institutions, including lack of realistic data sources for benchmarking algorithms and hardware performance.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113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Frontiers in Massive Data </a:t>
            </a:r>
            <a:r>
              <a:rPr lang="en-US" dirty="0" smtClean="0"/>
              <a:t>Analysis</a:t>
            </a:r>
          </a:p>
          <a:p>
            <a:pPr lvl="1"/>
            <a:r>
              <a:rPr lang="en-US" sz="1600" dirty="0"/>
              <a:t>Committee on the Analysis of Massive Data; Committee on Applied </a:t>
            </a:r>
            <a:r>
              <a:rPr lang="en-US" sz="1600" dirty="0" smtClean="0"/>
              <a:t>and Theoretical </a:t>
            </a:r>
            <a:r>
              <a:rPr lang="en-US" sz="1600" dirty="0"/>
              <a:t>Statistics; Board on Mathematical Sciences and </a:t>
            </a:r>
            <a:r>
              <a:rPr lang="en-US" sz="1600" dirty="0" smtClean="0"/>
              <a:t>Their Applications</a:t>
            </a:r>
            <a:r>
              <a:rPr lang="en-US" sz="1600" dirty="0"/>
              <a:t>; Division on Engineering and Physical Sciences; </a:t>
            </a:r>
            <a:r>
              <a:rPr lang="en-US" sz="1600" dirty="0" smtClean="0"/>
              <a:t>National Research Council</a:t>
            </a:r>
          </a:p>
          <a:p>
            <a:r>
              <a:rPr lang="en-US" dirty="0" smtClean="0"/>
              <a:t>Maintaining Temporal Consistency: Issues and Algorithms</a:t>
            </a:r>
          </a:p>
          <a:p>
            <a:pPr lvl="1"/>
            <a:r>
              <a:rPr lang="en-US" sz="1500" dirty="0" smtClean="0"/>
              <a:t>Ming </a:t>
            </a:r>
            <a:r>
              <a:rPr lang="en-US" sz="1500" dirty="0" err="1"/>
              <a:t>Xiong</a:t>
            </a:r>
            <a:r>
              <a:rPr lang="en-US" sz="1500" dirty="0"/>
              <a:t>, John A. </a:t>
            </a:r>
            <a:r>
              <a:rPr lang="en-US" sz="1500" dirty="0" err="1"/>
              <a:t>Stankovic</a:t>
            </a:r>
            <a:r>
              <a:rPr lang="en-US" sz="1500" dirty="0"/>
              <a:t>, </a:t>
            </a:r>
            <a:r>
              <a:rPr lang="en-US" sz="1500" dirty="0" err="1"/>
              <a:t>Krithi</a:t>
            </a:r>
            <a:r>
              <a:rPr lang="en-US" sz="1500" dirty="0"/>
              <a:t> </a:t>
            </a:r>
            <a:r>
              <a:rPr lang="en-US" sz="1500" dirty="0" err="1"/>
              <a:t>Ramamritham</a:t>
            </a:r>
            <a:r>
              <a:rPr lang="en-US" sz="1500" dirty="0"/>
              <a:t>, Don </a:t>
            </a:r>
            <a:r>
              <a:rPr lang="en-US" sz="1500" dirty="0" err="1"/>
              <a:t>Towsley</a:t>
            </a:r>
            <a:r>
              <a:rPr lang="en-US" sz="1500" dirty="0"/>
              <a:t>, </a:t>
            </a:r>
            <a:r>
              <a:rPr lang="en-US" sz="1500" dirty="0" err="1"/>
              <a:t>Rajendran</a:t>
            </a:r>
            <a:r>
              <a:rPr lang="en-US" sz="1500" dirty="0"/>
              <a:t> </a:t>
            </a:r>
            <a:r>
              <a:rPr lang="en-US" sz="1500" dirty="0" err="1" smtClean="0"/>
              <a:t>Sivasankaran</a:t>
            </a:r>
            <a:endParaRPr lang="en-US" sz="1500" dirty="0" smtClean="0"/>
          </a:p>
          <a:p>
            <a:r>
              <a:rPr lang="en-US" dirty="0"/>
              <a:t>Consistency in a Stream </a:t>
            </a:r>
            <a:r>
              <a:rPr lang="en-US" dirty="0" smtClean="0"/>
              <a:t>Warehouse</a:t>
            </a:r>
          </a:p>
          <a:p>
            <a:pPr lvl="1"/>
            <a:r>
              <a:rPr lang="en-US" sz="1500" dirty="0" smtClean="0"/>
              <a:t>Lukasz </a:t>
            </a:r>
            <a:r>
              <a:rPr lang="en-US" sz="1500" dirty="0" err="1"/>
              <a:t>Golab</a:t>
            </a:r>
            <a:r>
              <a:rPr lang="en-US" sz="1500" dirty="0"/>
              <a:t> and Theodore </a:t>
            </a:r>
            <a:r>
              <a:rPr lang="en-US" sz="1500" dirty="0" smtClean="0"/>
              <a:t>Johnson</a:t>
            </a:r>
          </a:p>
          <a:p>
            <a:r>
              <a:rPr lang="en-US" dirty="0" err="1" smtClean="0"/>
              <a:t>Paxos</a:t>
            </a:r>
            <a:r>
              <a:rPr lang="en-US" dirty="0" smtClean="0"/>
              <a:t> </a:t>
            </a:r>
            <a:r>
              <a:rPr lang="en-US" dirty="0"/>
              <a:t>made live—An engineering perspective </a:t>
            </a:r>
            <a:endParaRPr lang="en-US" dirty="0" smtClean="0"/>
          </a:p>
          <a:p>
            <a:pPr lvl="1"/>
            <a:r>
              <a:rPr lang="en-US" sz="1500" dirty="0" smtClean="0"/>
              <a:t>Chandra</a:t>
            </a:r>
            <a:r>
              <a:rPr lang="en-US" sz="1500" dirty="0"/>
              <a:t>, T., R. </a:t>
            </a:r>
            <a:r>
              <a:rPr lang="en-US" sz="1500" dirty="0" err="1"/>
              <a:t>Griesemer</a:t>
            </a:r>
            <a:r>
              <a:rPr lang="en-US" sz="1500" dirty="0"/>
              <a:t>, and J. Redstone. 2007</a:t>
            </a:r>
            <a:r>
              <a:rPr lang="en-US" sz="1500" dirty="0" smtClean="0"/>
              <a:t>.. </a:t>
            </a:r>
            <a:r>
              <a:rPr lang="en-US" sz="1500" i="1" dirty="0" smtClean="0"/>
              <a:t>PODC </a:t>
            </a:r>
            <a:r>
              <a:rPr lang="en-US" sz="1500" i="1" dirty="0"/>
              <a:t>‘07: 26th ACM Symposium on Principles of Distributed Computing</a:t>
            </a:r>
            <a:r>
              <a:rPr lang="en-US" sz="1500" dirty="0"/>
              <a:t>. </a:t>
            </a:r>
            <a:r>
              <a:rPr lang="en-US" sz="1500" dirty="0" smtClean="0"/>
              <a:t>Available at </a:t>
            </a:r>
            <a:r>
              <a:rPr lang="en-US" sz="1500" dirty="0"/>
              <a:t>http://</a:t>
            </a:r>
            <a:r>
              <a:rPr lang="en-US" sz="1500" dirty="0" smtClean="0"/>
              <a:t>labs.google.com/papers/paxos_made_live.html</a:t>
            </a:r>
            <a:endParaRPr lang="en-US" sz="1500" dirty="0"/>
          </a:p>
          <a:p>
            <a:r>
              <a:rPr lang="en-US" dirty="0">
                <a:hlinkClick r:id="rId2"/>
              </a:rPr>
              <a:t>https://en.wikipedia.org/wiki/Paxos_(computer_science)</a:t>
            </a:r>
            <a:endParaRPr lang="en-US" dirty="0"/>
          </a:p>
          <a:p>
            <a:r>
              <a:rPr lang="en-US" dirty="0"/>
              <a:t>http://retis.sssup.it/~lipari/courses/rtos/lucidi/edf.pdf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52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Frontiers in Massive Data Analysis</a:t>
            </a:r>
            <a:br>
              <a:rPr lang="en-US" dirty="0"/>
            </a:br>
            <a:r>
              <a:rPr lang="en-US" dirty="0"/>
              <a:t>National Academy of </a:t>
            </a:r>
            <a:r>
              <a:rPr lang="en-US" dirty="0" smtClean="0"/>
              <a:t>Sciences, 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Data Acquisition</a:t>
            </a:r>
          </a:p>
          <a:p>
            <a:r>
              <a:rPr lang="en-US" dirty="0" smtClean="0"/>
              <a:t>Data Processing, representation, and inference</a:t>
            </a:r>
          </a:p>
          <a:p>
            <a:r>
              <a:rPr lang="en-US" dirty="0" smtClean="0"/>
              <a:t>System and hardware for temporal data sets</a:t>
            </a:r>
          </a:p>
          <a:p>
            <a:r>
              <a:rPr lang="en-US" b="1" dirty="0" smtClean="0"/>
              <a:t>Challenges (as of 2013)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E97F6-09C8-462F-B7C0-00382A157A9A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60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 smtClean="0"/>
              <a:t>Acquisition.Example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an issue predicting option price on some option exchange (e.g. CBOE)</a:t>
            </a:r>
          </a:p>
          <a:p>
            <a:pPr lvl="1"/>
            <a:r>
              <a:rPr lang="en-US" dirty="0" smtClean="0"/>
              <a:t>Stock market data</a:t>
            </a:r>
          </a:p>
          <a:p>
            <a:pPr lvl="1"/>
            <a:r>
              <a:rPr lang="en-US" dirty="0" smtClean="0"/>
              <a:t>Economic indicators</a:t>
            </a:r>
          </a:p>
          <a:p>
            <a:pPr lvl="2"/>
            <a:r>
              <a:rPr lang="en-US" dirty="0" smtClean="0"/>
              <a:t>Gross national product</a:t>
            </a:r>
          </a:p>
          <a:p>
            <a:pPr lvl="2"/>
            <a:r>
              <a:rPr lang="en-US" dirty="0" smtClean="0"/>
              <a:t>Unemployment rates</a:t>
            </a:r>
          </a:p>
          <a:p>
            <a:pPr lvl="2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Interest rate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Overall – a big number of data sources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90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 smtClean="0"/>
              <a:t>Acquisition.Problems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16738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Data is not correct</a:t>
            </a:r>
          </a:p>
          <a:p>
            <a:pPr lvl="1"/>
            <a:r>
              <a:rPr lang="en-US" sz="1600" dirty="0" smtClean="0"/>
              <a:t>Temporal data is not gathered yet</a:t>
            </a:r>
          </a:p>
          <a:p>
            <a:pPr lvl="1"/>
            <a:r>
              <a:rPr lang="en-US" sz="1600" dirty="0" smtClean="0"/>
              <a:t>Data </a:t>
            </a:r>
            <a:r>
              <a:rPr lang="en-US" sz="1600" dirty="0"/>
              <a:t>was generated without exercising proper </a:t>
            </a:r>
            <a:r>
              <a:rPr lang="en-US" sz="1600" dirty="0" smtClean="0"/>
              <a:t>care</a:t>
            </a:r>
          </a:p>
          <a:p>
            <a:r>
              <a:rPr lang="en-US" dirty="0" smtClean="0"/>
              <a:t>Data is not timely</a:t>
            </a:r>
          </a:p>
          <a:p>
            <a:pPr lvl="1"/>
            <a:r>
              <a:rPr lang="en-US" sz="1600" dirty="0"/>
              <a:t>Data was generated through a system or process that is not fast enough to meet the needs of the business or the big data objective.</a:t>
            </a:r>
            <a:endParaRPr lang="en-US" sz="1600" dirty="0" smtClean="0"/>
          </a:p>
          <a:p>
            <a:r>
              <a:rPr lang="en-US" dirty="0" smtClean="0"/>
              <a:t>Data is not indexed</a:t>
            </a:r>
          </a:p>
          <a:p>
            <a:pPr lvl="1"/>
            <a:r>
              <a:rPr lang="en-US" sz="1600" dirty="0" smtClean="0"/>
              <a:t>Data </a:t>
            </a:r>
            <a:r>
              <a:rPr lang="en-US" sz="1600" dirty="0"/>
              <a:t>was generated without considering the needs or business objectives</a:t>
            </a:r>
            <a:endParaRPr lang="en-US" sz="1600" dirty="0" smtClean="0"/>
          </a:p>
          <a:p>
            <a:r>
              <a:rPr lang="en-US" dirty="0" smtClean="0"/>
              <a:t>Data is not present</a:t>
            </a:r>
          </a:p>
          <a:p>
            <a:pPr lvl="1"/>
            <a:r>
              <a:rPr lang="en-US" sz="1600" dirty="0" smtClean="0"/>
              <a:t>Not yet present</a:t>
            </a:r>
          </a:p>
          <a:p>
            <a:pPr lvl="1"/>
            <a:r>
              <a:rPr lang="en-US" sz="1600" dirty="0" smtClean="0"/>
              <a:t>Server failure</a:t>
            </a:r>
          </a:p>
          <a:p>
            <a:pPr lvl="1"/>
            <a:r>
              <a:rPr lang="en-US" sz="1600" dirty="0" smtClean="0"/>
              <a:t>Unannounced change in schema</a:t>
            </a:r>
          </a:p>
          <a:p>
            <a:r>
              <a:rPr lang="en-US" sz="1900" dirty="0" smtClean="0"/>
              <a:t>Data is not consistent</a:t>
            </a:r>
          </a:p>
          <a:p>
            <a:pPr lvl="1"/>
            <a:r>
              <a:rPr lang="en-US" sz="1600" dirty="0" smtClean="0"/>
              <a:t>New data sources appear, old one disappear (IPad - telegraph)</a:t>
            </a:r>
          </a:p>
          <a:p>
            <a:pPr lvl="1"/>
            <a:endParaRPr lang="en-US" sz="1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61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Acquisition.Solutions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Eventual consistency (EC) – event sourcing (event chain, history), CQRS</a:t>
            </a:r>
            <a:endParaRPr lang="en-US" dirty="0"/>
          </a:p>
          <a:p>
            <a:pPr lvl="1"/>
            <a:r>
              <a:rPr lang="en-US" dirty="0" smtClean="0"/>
              <a:t>How to provide confidence that data is distributed to all servers?</a:t>
            </a:r>
          </a:p>
          <a:p>
            <a:r>
              <a:rPr lang="en-US" dirty="0" smtClean="0"/>
              <a:t>Temporal consistency (TC) + materialized views – </a:t>
            </a:r>
            <a:r>
              <a:rPr lang="en-US" dirty="0" err="1" smtClean="0"/>
              <a:t>Golab</a:t>
            </a:r>
            <a:r>
              <a:rPr lang="en-US" dirty="0" smtClean="0"/>
              <a:t> and Johnson (2013)</a:t>
            </a:r>
          </a:p>
          <a:p>
            <a:pPr lvl="1"/>
            <a:r>
              <a:rPr lang="en-US" dirty="0" smtClean="0"/>
              <a:t>May data collection provide sufficiently trustworthy data up to time t to build materialized view?</a:t>
            </a:r>
          </a:p>
          <a:p>
            <a:r>
              <a:rPr lang="en-US" dirty="0" smtClean="0"/>
              <a:t>Real-time scheduling (RTS) – hard/firm/soft, </a:t>
            </a:r>
            <a:r>
              <a:rPr lang="en-US" dirty="0"/>
              <a:t>bounded-tardiness scheduling </a:t>
            </a:r>
            <a:endParaRPr lang="en-US" dirty="0" smtClean="0"/>
          </a:p>
          <a:p>
            <a:pPr lvl="1"/>
            <a:r>
              <a:rPr lang="en-US" dirty="0" smtClean="0"/>
              <a:t>How to decide which task to perform first/discard/delay?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90650" y="5964228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Consistency in a Stream </a:t>
            </a:r>
            <a:r>
              <a:rPr lang="en-US" sz="1200" dirty="0" smtClean="0"/>
              <a:t>Warehouse, </a:t>
            </a:r>
            <a:r>
              <a:rPr lang="en-US" sz="1200" dirty="0"/>
              <a:t>Lukasz </a:t>
            </a:r>
            <a:r>
              <a:rPr lang="en-US" sz="1200" dirty="0" err="1"/>
              <a:t>Golab</a:t>
            </a:r>
            <a:r>
              <a:rPr lang="en-US" sz="1200" dirty="0"/>
              <a:t> and Theodore Johnson, AT&amp;T Labs – Research , 2013</a:t>
            </a:r>
          </a:p>
        </p:txBody>
      </p:sp>
    </p:spTree>
    <p:extLst>
      <p:ext uri="{BB962C8B-B14F-4D97-AF65-F5344CB8AC3E}">
        <p14:creationId xmlns:p14="http://schemas.microsoft.com/office/powerpoint/2010/main" val="263522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6</a:t>
            </a:fld>
            <a:endParaRPr lang="en-US" dirty="0"/>
          </a:p>
        </p:txBody>
      </p:sp>
      <p:pic>
        <p:nvPicPr>
          <p:cNvPr id="1026" name="Picture 2" descr="Image result for ques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969" y="1318169"/>
            <a:ext cx="9098462" cy="4549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385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smtClean="0"/>
              <a:t>Acquisition.TC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590286"/>
              </p:ext>
            </p:extLst>
          </p:nvPr>
        </p:nvGraphicFramePr>
        <p:xfrm>
          <a:off x="1390648" y="1727202"/>
          <a:ext cx="10155470" cy="34311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5547">
                  <a:extLst>
                    <a:ext uri="{9D8B030D-6E8A-4147-A177-3AD203B41FA5}">
                      <a16:colId xmlns:a16="http://schemas.microsoft.com/office/drawing/2014/main" val="4148901952"/>
                    </a:ext>
                  </a:extLst>
                </a:gridCol>
                <a:gridCol w="1015547">
                  <a:extLst>
                    <a:ext uri="{9D8B030D-6E8A-4147-A177-3AD203B41FA5}">
                      <a16:colId xmlns:a16="http://schemas.microsoft.com/office/drawing/2014/main" val="4236052352"/>
                    </a:ext>
                  </a:extLst>
                </a:gridCol>
                <a:gridCol w="1015547">
                  <a:extLst>
                    <a:ext uri="{9D8B030D-6E8A-4147-A177-3AD203B41FA5}">
                      <a16:colId xmlns:a16="http://schemas.microsoft.com/office/drawing/2014/main" val="697322141"/>
                    </a:ext>
                  </a:extLst>
                </a:gridCol>
                <a:gridCol w="1015547">
                  <a:extLst>
                    <a:ext uri="{9D8B030D-6E8A-4147-A177-3AD203B41FA5}">
                      <a16:colId xmlns:a16="http://schemas.microsoft.com/office/drawing/2014/main" val="1741277472"/>
                    </a:ext>
                  </a:extLst>
                </a:gridCol>
                <a:gridCol w="1015547">
                  <a:extLst>
                    <a:ext uri="{9D8B030D-6E8A-4147-A177-3AD203B41FA5}">
                      <a16:colId xmlns:a16="http://schemas.microsoft.com/office/drawing/2014/main" val="2463178513"/>
                    </a:ext>
                  </a:extLst>
                </a:gridCol>
                <a:gridCol w="1015547">
                  <a:extLst>
                    <a:ext uri="{9D8B030D-6E8A-4147-A177-3AD203B41FA5}">
                      <a16:colId xmlns:a16="http://schemas.microsoft.com/office/drawing/2014/main" val="4256154249"/>
                    </a:ext>
                  </a:extLst>
                </a:gridCol>
                <a:gridCol w="1015547">
                  <a:extLst>
                    <a:ext uri="{9D8B030D-6E8A-4147-A177-3AD203B41FA5}">
                      <a16:colId xmlns:a16="http://schemas.microsoft.com/office/drawing/2014/main" val="2064648630"/>
                    </a:ext>
                  </a:extLst>
                </a:gridCol>
                <a:gridCol w="1015547">
                  <a:extLst>
                    <a:ext uri="{9D8B030D-6E8A-4147-A177-3AD203B41FA5}">
                      <a16:colId xmlns:a16="http://schemas.microsoft.com/office/drawing/2014/main" val="4024728086"/>
                    </a:ext>
                  </a:extLst>
                </a:gridCol>
                <a:gridCol w="1015547">
                  <a:extLst>
                    <a:ext uri="{9D8B030D-6E8A-4147-A177-3AD203B41FA5}">
                      <a16:colId xmlns:a16="http://schemas.microsoft.com/office/drawing/2014/main" val="4159000768"/>
                    </a:ext>
                  </a:extLst>
                </a:gridCol>
                <a:gridCol w="1015547">
                  <a:extLst>
                    <a:ext uri="{9D8B030D-6E8A-4147-A177-3AD203B41FA5}">
                      <a16:colId xmlns:a16="http://schemas.microsoft.com/office/drawing/2014/main" val="3740900854"/>
                    </a:ext>
                  </a:extLst>
                </a:gridCol>
              </a:tblGrid>
              <a:tr h="5860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DS1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415015"/>
                  </a:ext>
                </a:extLst>
              </a:tr>
              <a:tr h="5860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DS2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3745712"/>
                  </a:ext>
                </a:extLst>
              </a:tr>
              <a:tr h="5860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DS3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7354895"/>
                  </a:ext>
                </a:extLst>
              </a:tr>
              <a:tr h="5860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DS4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1623351"/>
                  </a:ext>
                </a:extLst>
              </a:tr>
              <a:tr h="50093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273106"/>
                  </a:ext>
                </a:extLst>
              </a:tr>
              <a:tr h="58603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0548396"/>
                  </a:ext>
                </a:extLst>
              </a:tr>
            </a:tbl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9918700" y="5334000"/>
            <a:ext cx="1778000" cy="369332"/>
            <a:chOff x="9918700" y="5334000"/>
            <a:chExt cx="1778000" cy="369332"/>
          </a:xfrm>
        </p:grpSpPr>
        <p:cxnSp>
          <p:nvCxnSpPr>
            <p:cNvPr id="19" name="Straight Arrow Connector 18"/>
            <p:cNvCxnSpPr/>
            <p:nvPr/>
          </p:nvCxnSpPr>
          <p:spPr>
            <a:xfrm>
              <a:off x="9918700" y="5334000"/>
              <a:ext cx="1778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0458450" y="5334000"/>
              <a:ext cx="698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893564" y="2171700"/>
            <a:ext cx="2884936" cy="2057400"/>
            <a:chOff x="2893564" y="2171700"/>
            <a:chExt cx="2884936" cy="2057400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2893564" y="2171700"/>
              <a:ext cx="0" cy="80010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2893564" y="2717800"/>
              <a:ext cx="916436" cy="29210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3797300" y="2730500"/>
              <a:ext cx="1955800" cy="104140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>
              <a:off x="5765800" y="3771900"/>
              <a:ext cx="12700" cy="45720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845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smtClean="0"/>
              <a:t>Acquisition.TC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8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390650" y="5964228"/>
            <a:ext cx="49720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Consistency in a Stream </a:t>
            </a:r>
            <a:r>
              <a:rPr lang="en-US" sz="1200" dirty="0" smtClean="0"/>
              <a:t>Warehouse, </a:t>
            </a:r>
            <a:r>
              <a:rPr lang="en-US" sz="1200" dirty="0"/>
              <a:t>Lukasz </a:t>
            </a:r>
            <a:r>
              <a:rPr lang="en-US" sz="1200" dirty="0" err="1"/>
              <a:t>Golab</a:t>
            </a:r>
            <a:r>
              <a:rPr lang="en-US" sz="1200" dirty="0"/>
              <a:t> and Theodore Johnson, AT&amp;T Labs – Research , 2013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74069" y="5964228"/>
            <a:ext cx="49720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Example: gross domestic product</a:t>
            </a:r>
            <a:endParaRPr lang="en-US" sz="1200" dirty="0"/>
          </a:p>
        </p:txBody>
      </p:sp>
      <p:grpSp>
        <p:nvGrpSpPr>
          <p:cNvPr id="77" name="Group 76"/>
          <p:cNvGrpSpPr/>
          <p:nvPr/>
        </p:nvGrpSpPr>
        <p:grpSpPr>
          <a:xfrm>
            <a:off x="1390650" y="2199193"/>
            <a:ext cx="4419600" cy="2681793"/>
            <a:chOff x="1390650" y="2199193"/>
            <a:chExt cx="4419600" cy="2681793"/>
          </a:xfrm>
        </p:grpSpPr>
        <p:sp>
          <p:nvSpPr>
            <p:cNvPr id="3" name="Oval 2"/>
            <p:cNvSpPr/>
            <p:nvPr/>
          </p:nvSpPr>
          <p:spPr>
            <a:xfrm>
              <a:off x="1390650" y="2199193"/>
              <a:ext cx="914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DS1</a:t>
              </a:r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2559050" y="2213986"/>
              <a:ext cx="914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DS2</a:t>
              </a:r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3727450" y="2207805"/>
              <a:ext cx="914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DS3</a:t>
              </a:r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4895850" y="2207805"/>
              <a:ext cx="914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DS4</a:t>
              </a:r>
              <a:endParaRPr lang="en-US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3168650" y="3966586"/>
              <a:ext cx="914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RES</a:t>
              </a:r>
              <a:endParaRPr lang="en-US" dirty="0"/>
            </a:p>
          </p:txBody>
        </p:sp>
        <p:cxnSp>
          <p:nvCxnSpPr>
            <p:cNvPr id="10" name="Straight Arrow Connector 9"/>
            <p:cNvCxnSpPr>
              <a:stCxn id="3" idx="4"/>
              <a:endCxn id="24" idx="0"/>
            </p:cNvCxnSpPr>
            <p:nvPr/>
          </p:nvCxnSpPr>
          <p:spPr>
            <a:xfrm>
              <a:off x="1847850" y="3113593"/>
              <a:ext cx="1778000" cy="85299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8" idx="4"/>
              <a:endCxn id="24" idx="0"/>
            </p:cNvCxnSpPr>
            <p:nvPr/>
          </p:nvCxnSpPr>
          <p:spPr>
            <a:xfrm>
              <a:off x="3016250" y="3128386"/>
              <a:ext cx="609600" cy="8382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22" idx="4"/>
              <a:endCxn id="24" idx="0"/>
            </p:cNvCxnSpPr>
            <p:nvPr/>
          </p:nvCxnSpPr>
          <p:spPr>
            <a:xfrm flipH="1">
              <a:off x="3625850" y="3122205"/>
              <a:ext cx="558800" cy="84438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3" idx="4"/>
              <a:endCxn id="24" idx="0"/>
            </p:cNvCxnSpPr>
            <p:nvPr/>
          </p:nvCxnSpPr>
          <p:spPr>
            <a:xfrm flipH="1">
              <a:off x="3625850" y="3122205"/>
              <a:ext cx="1727200" cy="84438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 86"/>
          <p:cNvGrpSpPr/>
          <p:nvPr/>
        </p:nvGrpSpPr>
        <p:grpSpPr>
          <a:xfrm>
            <a:off x="6699250" y="324160"/>
            <a:ext cx="5207000" cy="5291265"/>
            <a:chOff x="6699250" y="324160"/>
            <a:chExt cx="5207000" cy="5291265"/>
          </a:xfrm>
        </p:grpSpPr>
        <p:grpSp>
          <p:nvGrpSpPr>
            <p:cNvPr id="78" name="Group 77"/>
            <p:cNvGrpSpPr/>
            <p:nvPr/>
          </p:nvGrpSpPr>
          <p:grpSpPr>
            <a:xfrm>
              <a:off x="6699250" y="324160"/>
              <a:ext cx="5207000" cy="5291265"/>
              <a:chOff x="6699250" y="82860"/>
              <a:chExt cx="5207000" cy="5291265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7486650" y="8286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DS1</a:t>
                </a:r>
                <a:endParaRPr lang="en-US" dirty="0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8655050" y="97653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DS2</a:t>
                </a:r>
                <a:endParaRPr lang="en-US" dirty="0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9823450" y="91472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DS3</a:t>
                </a:r>
                <a:endParaRPr lang="en-US" dirty="0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10991850" y="91472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DS4</a:t>
                </a:r>
                <a:endParaRPr lang="en-US" dirty="0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6699250" y="171450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IR1</a:t>
                </a:r>
                <a:endParaRPr lang="en-US" dirty="0"/>
              </a:p>
            </p:txBody>
          </p:sp>
          <p:cxnSp>
            <p:nvCxnSpPr>
              <p:cNvPr id="34" name="Straight Arrow Connector 33"/>
              <p:cNvCxnSpPr>
                <a:stCxn id="29" idx="4"/>
                <a:endCxn id="33" idx="0"/>
              </p:cNvCxnSpPr>
              <p:nvPr/>
            </p:nvCxnSpPr>
            <p:spPr>
              <a:xfrm flipH="1">
                <a:off x="7156450" y="997260"/>
                <a:ext cx="787400" cy="71724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>
                <a:stCxn id="30" idx="4"/>
                <a:endCxn id="33" idx="0"/>
              </p:cNvCxnSpPr>
              <p:nvPr/>
            </p:nvCxnSpPr>
            <p:spPr>
              <a:xfrm flipH="1">
                <a:off x="7156450" y="1012053"/>
                <a:ext cx="1955800" cy="70244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>
                <a:stCxn id="31" idx="4"/>
                <a:endCxn id="33" idx="0"/>
              </p:cNvCxnSpPr>
              <p:nvPr/>
            </p:nvCxnSpPr>
            <p:spPr>
              <a:xfrm flipH="1">
                <a:off x="7156450" y="1005872"/>
                <a:ext cx="3124200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>
                <a:stCxn id="32" idx="4"/>
                <a:endCxn id="33" idx="0"/>
              </p:cNvCxnSpPr>
              <p:nvPr/>
            </p:nvCxnSpPr>
            <p:spPr>
              <a:xfrm flipH="1">
                <a:off x="7156450" y="1005872"/>
                <a:ext cx="4292600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Oval 41"/>
              <p:cNvSpPr/>
              <p:nvPr/>
            </p:nvSpPr>
            <p:spPr>
              <a:xfrm>
                <a:off x="8655050" y="1781296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IR1</a:t>
                </a:r>
                <a:endParaRPr lang="en-US" dirty="0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10980969" y="171450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IR1</a:t>
                </a:r>
                <a:endParaRPr lang="en-US" dirty="0"/>
              </a:p>
            </p:txBody>
          </p:sp>
          <p:cxnSp>
            <p:nvCxnSpPr>
              <p:cNvPr id="45" name="Straight Arrow Connector 44"/>
              <p:cNvCxnSpPr>
                <a:stCxn id="31" idx="4"/>
                <a:endCxn id="43" idx="0"/>
              </p:cNvCxnSpPr>
              <p:nvPr/>
            </p:nvCxnSpPr>
            <p:spPr>
              <a:xfrm>
                <a:off x="10280650" y="1005872"/>
                <a:ext cx="1157519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/>
              <p:cNvCxnSpPr>
                <a:stCxn id="32" idx="4"/>
                <a:endCxn id="43" idx="0"/>
              </p:cNvCxnSpPr>
              <p:nvPr/>
            </p:nvCxnSpPr>
            <p:spPr>
              <a:xfrm flipH="1">
                <a:off x="11438169" y="1005872"/>
                <a:ext cx="10881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>
                <a:stCxn id="30" idx="4"/>
                <a:endCxn id="42" idx="0"/>
              </p:cNvCxnSpPr>
              <p:nvPr/>
            </p:nvCxnSpPr>
            <p:spPr>
              <a:xfrm>
                <a:off x="9112250" y="1012053"/>
                <a:ext cx="0" cy="76924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>
                <a:stCxn id="31" idx="4"/>
                <a:endCxn id="42" idx="0"/>
              </p:cNvCxnSpPr>
              <p:nvPr/>
            </p:nvCxnSpPr>
            <p:spPr>
              <a:xfrm flipH="1">
                <a:off x="9112250" y="1005872"/>
                <a:ext cx="1168400" cy="77542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Oval 53"/>
              <p:cNvSpPr/>
              <p:nvPr/>
            </p:nvSpPr>
            <p:spPr>
              <a:xfrm>
                <a:off x="9823450" y="3082889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IR2</a:t>
                </a:r>
                <a:endParaRPr lang="en-US" dirty="0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7486650" y="3090286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IR2</a:t>
                </a:r>
                <a:endParaRPr lang="en-US" dirty="0"/>
              </a:p>
            </p:txBody>
          </p:sp>
          <p:cxnSp>
            <p:nvCxnSpPr>
              <p:cNvPr id="57" name="Straight Arrow Connector 56"/>
              <p:cNvCxnSpPr>
                <a:stCxn id="29" idx="4"/>
                <a:endCxn id="55" idx="0"/>
              </p:cNvCxnSpPr>
              <p:nvPr/>
            </p:nvCxnSpPr>
            <p:spPr>
              <a:xfrm>
                <a:off x="7943850" y="997260"/>
                <a:ext cx="0" cy="209302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>
                <a:stCxn id="43" idx="4"/>
                <a:endCxn id="55" idx="0"/>
              </p:cNvCxnSpPr>
              <p:nvPr/>
            </p:nvCxnSpPr>
            <p:spPr>
              <a:xfrm flipH="1">
                <a:off x="7943850" y="2628900"/>
                <a:ext cx="3494319" cy="46138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>
                <a:stCxn id="42" idx="4"/>
                <a:endCxn id="55" idx="0"/>
              </p:cNvCxnSpPr>
              <p:nvPr/>
            </p:nvCxnSpPr>
            <p:spPr>
              <a:xfrm flipH="1">
                <a:off x="7943850" y="2695696"/>
                <a:ext cx="1168400" cy="39459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/>
              <p:cNvCxnSpPr>
                <a:stCxn id="42" idx="4"/>
                <a:endCxn id="54" idx="0"/>
              </p:cNvCxnSpPr>
              <p:nvPr/>
            </p:nvCxnSpPr>
            <p:spPr>
              <a:xfrm>
                <a:off x="9112250" y="2695696"/>
                <a:ext cx="1168400" cy="38719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/>
              <p:cNvCxnSpPr>
                <a:stCxn id="43" idx="4"/>
                <a:endCxn id="54" idx="0"/>
              </p:cNvCxnSpPr>
              <p:nvPr/>
            </p:nvCxnSpPr>
            <p:spPr>
              <a:xfrm flipH="1">
                <a:off x="10280650" y="2628900"/>
                <a:ext cx="1157519" cy="45398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Oval 71"/>
              <p:cNvSpPr/>
              <p:nvPr/>
            </p:nvSpPr>
            <p:spPr>
              <a:xfrm>
                <a:off x="8655050" y="4459725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RES</a:t>
                </a:r>
                <a:endParaRPr lang="en-US" dirty="0"/>
              </a:p>
            </p:txBody>
          </p:sp>
          <p:cxnSp>
            <p:nvCxnSpPr>
              <p:cNvPr id="74" name="Straight Arrow Connector 73"/>
              <p:cNvCxnSpPr>
                <a:stCxn id="55" idx="4"/>
                <a:endCxn id="72" idx="0"/>
              </p:cNvCxnSpPr>
              <p:nvPr/>
            </p:nvCxnSpPr>
            <p:spPr>
              <a:xfrm>
                <a:off x="7943850" y="4004686"/>
                <a:ext cx="1168400" cy="45503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Arrow Connector 75"/>
              <p:cNvCxnSpPr>
                <a:stCxn id="54" idx="4"/>
                <a:endCxn id="72" idx="0"/>
              </p:cNvCxnSpPr>
              <p:nvPr/>
            </p:nvCxnSpPr>
            <p:spPr>
              <a:xfrm flipH="1">
                <a:off x="9112250" y="3997289"/>
                <a:ext cx="1168400" cy="46243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9" name="Oval 78"/>
            <p:cNvSpPr/>
            <p:nvPr/>
          </p:nvSpPr>
          <p:spPr>
            <a:xfrm>
              <a:off x="6699250" y="4696253"/>
              <a:ext cx="914400" cy="9144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RES</a:t>
              </a:r>
              <a:endParaRPr lang="en-US" dirty="0"/>
            </a:p>
          </p:txBody>
        </p:sp>
        <p:cxnSp>
          <p:nvCxnSpPr>
            <p:cNvPr id="83" name="Straight Arrow Connector 82"/>
            <p:cNvCxnSpPr>
              <a:stCxn id="55" idx="4"/>
              <a:endCxn id="79" idx="0"/>
            </p:cNvCxnSpPr>
            <p:nvPr/>
          </p:nvCxnSpPr>
          <p:spPr>
            <a:xfrm flipH="1">
              <a:off x="7156450" y="4245986"/>
              <a:ext cx="787400" cy="4502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>
              <a:stCxn id="33" idx="4"/>
              <a:endCxn id="79" idx="0"/>
            </p:cNvCxnSpPr>
            <p:nvPr/>
          </p:nvCxnSpPr>
          <p:spPr>
            <a:xfrm>
              <a:off x="7156450" y="2870200"/>
              <a:ext cx="0" cy="18260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474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 smtClean="0"/>
              <a:t>Acquisition.TC.Query</a:t>
            </a:r>
            <a:r>
              <a:rPr lang="en-US" dirty="0" smtClean="0"/>
              <a:t> consistency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9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4069" y="1428750"/>
            <a:ext cx="5200650" cy="1981200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574069" y="3606800"/>
            <a:ext cx="5200649" cy="20320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Open(B(d))</a:t>
            </a:r>
            <a:r>
              <a:rPr lang="en-US" dirty="0"/>
              <a:t> if data exist or might exist in B(d). </a:t>
            </a:r>
            <a:endParaRPr lang="en-US" dirty="0" smtClean="0"/>
          </a:p>
          <a:p>
            <a:r>
              <a:rPr lang="en-US" b="1" dirty="0" smtClean="0"/>
              <a:t>Closed(B(d</a:t>
            </a:r>
            <a:r>
              <a:rPr lang="en-US" b="1" dirty="0"/>
              <a:t>))</a:t>
            </a:r>
            <a:r>
              <a:rPr lang="en-US" dirty="0"/>
              <a:t> if we do not expect any more updates to B(d) according to a supplied definition of expectation; e.g., that data can be at most 15 minutes late. </a:t>
            </a:r>
            <a:endParaRPr lang="en-US" dirty="0" smtClean="0"/>
          </a:p>
          <a:p>
            <a:r>
              <a:rPr lang="en-US" b="1" dirty="0" smtClean="0"/>
              <a:t>Complete(B(d</a:t>
            </a:r>
            <a:r>
              <a:rPr lang="en-US" b="1" dirty="0"/>
              <a:t>)) </a:t>
            </a:r>
            <a:r>
              <a:rPr lang="en-US" dirty="0"/>
              <a:t>if Closed(B(d)) and all expected data have arrived (i.e., no data are permanently lost).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90650" y="5964228"/>
            <a:ext cx="49720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Consistency in a Stream </a:t>
            </a:r>
            <a:r>
              <a:rPr lang="en-US" sz="1200" dirty="0" smtClean="0"/>
              <a:t>Warehouse, </a:t>
            </a:r>
            <a:r>
              <a:rPr lang="en-US" sz="1200" dirty="0"/>
              <a:t>Lukasz </a:t>
            </a:r>
            <a:r>
              <a:rPr lang="en-US" sz="1200" dirty="0" err="1"/>
              <a:t>Golab</a:t>
            </a:r>
            <a:r>
              <a:rPr lang="en-US" sz="1200" dirty="0"/>
              <a:t> and Theodore Johnson, AT&amp;T Labs – Research , 2013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74069" y="5964228"/>
            <a:ext cx="49720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Example: gross domestic product</a:t>
            </a:r>
            <a:endParaRPr lang="en-US" sz="1200" dirty="0"/>
          </a:p>
        </p:txBody>
      </p:sp>
      <p:grpSp>
        <p:nvGrpSpPr>
          <p:cNvPr id="66" name="Group 65"/>
          <p:cNvGrpSpPr/>
          <p:nvPr/>
        </p:nvGrpSpPr>
        <p:grpSpPr>
          <a:xfrm>
            <a:off x="1423378" y="1428750"/>
            <a:ext cx="4348772" cy="4216468"/>
            <a:chOff x="6699250" y="324160"/>
            <a:chExt cx="5207000" cy="5291265"/>
          </a:xfrm>
        </p:grpSpPr>
        <p:grpSp>
          <p:nvGrpSpPr>
            <p:cNvPr id="67" name="Group 66"/>
            <p:cNvGrpSpPr/>
            <p:nvPr/>
          </p:nvGrpSpPr>
          <p:grpSpPr>
            <a:xfrm>
              <a:off x="6699250" y="324160"/>
              <a:ext cx="5207000" cy="5291265"/>
              <a:chOff x="6699250" y="82860"/>
              <a:chExt cx="5207000" cy="5291265"/>
            </a:xfrm>
          </p:grpSpPr>
          <p:sp>
            <p:nvSpPr>
              <p:cNvPr id="71" name="Oval 70"/>
              <p:cNvSpPr/>
              <p:nvPr/>
            </p:nvSpPr>
            <p:spPr>
              <a:xfrm>
                <a:off x="7486650" y="8286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DS1</a:t>
                </a:r>
                <a:endParaRPr lang="en-US" sz="1600" dirty="0"/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8655050" y="97653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DS2</a:t>
                </a:r>
                <a:endParaRPr lang="en-US" sz="1600" dirty="0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9823450" y="91472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DS3</a:t>
                </a:r>
                <a:endParaRPr lang="en-US" sz="1600" dirty="0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10991850" y="91472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DS4</a:t>
                </a:r>
                <a:endParaRPr lang="en-US" sz="1600" dirty="0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6699250" y="171450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IR1</a:t>
                </a:r>
                <a:endParaRPr lang="en-US" sz="1600" dirty="0"/>
              </a:p>
            </p:txBody>
          </p:sp>
          <p:cxnSp>
            <p:nvCxnSpPr>
              <p:cNvPr id="76" name="Straight Arrow Connector 75"/>
              <p:cNvCxnSpPr>
                <a:stCxn id="71" idx="4"/>
                <a:endCxn id="75" idx="0"/>
              </p:cNvCxnSpPr>
              <p:nvPr/>
            </p:nvCxnSpPr>
            <p:spPr>
              <a:xfrm flipH="1">
                <a:off x="7156450" y="997260"/>
                <a:ext cx="787400" cy="71724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Arrow Connector 76"/>
              <p:cNvCxnSpPr>
                <a:stCxn id="72" idx="4"/>
                <a:endCxn id="75" idx="0"/>
              </p:cNvCxnSpPr>
              <p:nvPr/>
            </p:nvCxnSpPr>
            <p:spPr>
              <a:xfrm flipH="1">
                <a:off x="7156450" y="1012053"/>
                <a:ext cx="1955800" cy="70244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Arrow Connector 77"/>
              <p:cNvCxnSpPr>
                <a:stCxn id="73" idx="4"/>
                <a:endCxn id="75" idx="0"/>
              </p:cNvCxnSpPr>
              <p:nvPr/>
            </p:nvCxnSpPr>
            <p:spPr>
              <a:xfrm flipH="1">
                <a:off x="7156450" y="1005872"/>
                <a:ext cx="3124200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/>
              <p:cNvCxnSpPr>
                <a:stCxn id="74" idx="4"/>
                <a:endCxn id="75" idx="0"/>
              </p:cNvCxnSpPr>
              <p:nvPr/>
            </p:nvCxnSpPr>
            <p:spPr>
              <a:xfrm flipH="1">
                <a:off x="7156450" y="1005872"/>
                <a:ext cx="4292600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Oval 79"/>
              <p:cNvSpPr/>
              <p:nvPr/>
            </p:nvSpPr>
            <p:spPr>
              <a:xfrm>
                <a:off x="8655050" y="1781296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IR1</a:t>
                </a:r>
                <a:endParaRPr lang="en-US" sz="1600" dirty="0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10980969" y="171450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IR1</a:t>
                </a:r>
                <a:endParaRPr lang="en-US" sz="1600" dirty="0"/>
              </a:p>
            </p:txBody>
          </p:sp>
          <p:cxnSp>
            <p:nvCxnSpPr>
              <p:cNvPr id="82" name="Straight Arrow Connector 81"/>
              <p:cNvCxnSpPr>
                <a:stCxn id="73" idx="4"/>
                <a:endCxn id="81" idx="0"/>
              </p:cNvCxnSpPr>
              <p:nvPr/>
            </p:nvCxnSpPr>
            <p:spPr>
              <a:xfrm>
                <a:off x="10280650" y="1005872"/>
                <a:ext cx="1157519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/>
              <p:cNvCxnSpPr>
                <a:stCxn id="74" idx="4"/>
                <a:endCxn id="81" idx="0"/>
              </p:cNvCxnSpPr>
              <p:nvPr/>
            </p:nvCxnSpPr>
            <p:spPr>
              <a:xfrm flipH="1">
                <a:off x="11438169" y="1005872"/>
                <a:ext cx="10881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Arrow Connector 83"/>
              <p:cNvCxnSpPr>
                <a:stCxn id="72" idx="4"/>
                <a:endCxn id="80" idx="0"/>
              </p:cNvCxnSpPr>
              <p:nvPr/>
            </p:nvCxnSpPr>
            <p:spPr>
              <a:xfrm>
                <a:off x="9112250" y="1012053"/>
                <a:ext cx="0" cy="76924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Arrow Connector 84"/>
              <p:cNvCxnSpPr>
                <a:stCxn id="73" idx="4"/>
                <a:endCxn id="80" idx="0"/>
              </p:cNvCxnSpPr>
              <p:nvPr/>
            </p:nvCxnSpPr>
            <p:spPr>
              <a:xfrm flipH="1">
                <a:off x="9112250" y="1005872"/>
                <a:ext cx="1168400" cy="77542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Oval 85"/>
              <p:cNvSpPr/>
              <p:nvPr/>
            </p:nvSpPr>
            <p:spPr>
              <a:xfrm>
                <a:off x="9823450" y="3082889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IR2</a:t>
                </a:r>
                <a:endParaRPr lang="en-US" sz="1600" dirty="0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7486650" y="3090286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IR2</a:t>
                </a:r>
                <a:endParaRPr lang="en-US" sz="1600" dirty="0"/>
              </a:p>
            </p:txBody>
          </p:sp>
          <p:cxnSp>
            <p:nvCxnSpPr>
              <p:cNvPr id="88" name="Straight Arrow Connector 87"/>
              <p:cNvCxnSpPr>
                <a:stCxn id="71" idx="4"/>
                <a:endCxn id="87" idx="0"/>
              </p:cNvCxnSpPr>
              <p:nvPr/>
            </p:nvCxnSpPr>
            <p:spPr>
              <a:xfrm>
                <a:off x="7943850" y="997260"/>
                <a:ext cx="0" cy="209302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Arrow Connector 88"/>
              <p:cNvCxnSpPr>
                <a:stCxn id="81" idx="4"/>
                <a:endCxn id="87" idx="0"/>
              </p:cNvCxnSpPr>
              <p:nvPr/>
            </p:nvCxnSpPr>
            <p:spPr>
              <a:xfrm flipH="1">
                <a:off x="7943850" y="2628900"/>
                <a:ext cx="3494319" cy="46138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/>
              <p:cNvCxnSpPr>
                <a:stCxn id="80" idx="4"/>
                <a:endCxn id="87" idx="0"/>
              </p:cNvCxnSpPr>
              <p:nvPr/>
            </p:nvCxnSpPr>
            <p:spPr>
              <a:xfrm flipH="1">
                <a:off x="7943850" y="2695696"/>
                <a:ext cx="1168400" cy="39459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/>
              <p:cNvCxnSpPr>
                <a:stCxn id="80" idx="4"/>
                <a:endCxn id="86" idx="0"/>
              </p:cNvCxnSpPr>
              <p:nvPr/>
            </p:nvCxnSpPr>
            <p:spPr>
              <a:xfrm>
                <a:off x="9112250" y="2695696"/>
                <a:ext cx="1168400" cy="38719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/>
              <p:cNvCxnSpPr>
                <a:stCxn id="81" idx="4"/>
                <a:endCxn id="86" idx="0"/>
              </p:cNvCxnSpPr>
              <p:nvPr/>
            </p:nvCxnSpPr>
            <p:spPr>
              <a:xfrm flipH="1">
                <a:off x="10280650" y="2628900"/>
                <a:ext cx="1157519" cy="45398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Oval 92"/>
              <p:cNvSpPr/>
              <p:nvPr/>
            </p:nvSpPr>
            <p:spPr>
              <a:xfrm>
                <a:off x="8655050" y="4459725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RES</a:t>
                </a:r>
                <a:endParaRPr lang="en-US" sz="1600" dirty="0"/>
              </a:p>
            </p:txBody>
          </p:sp>
          <p:cxnSp>
            <p:nvCxnSpPr>
              <p:cNvPr id="94" name="Straight Arrow Connector 93"/>
              <p:cNvCxnSpPr>
                <a:stCxn id="87" idx="4"/>
                <a:endCxn id="93" idx="0"/>
              </p:cNvCxnSpPr>
              <p:nvPr/>
            </p:nvCxnSpPr>
            <p:spPr>
              <a:xfrm>
                <a:off x="7943850" y="4004686"/>
                <a:ext cx="1168400" cy="45503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Arrow Connector 94"/>
              <p:cNvCxnSpPr>
                <a:stCxn id="86" idx="4"/>
                <a:endCxn id="93" idx="0"/>
              </p:cNvCxnSpPr>
              <p:nvPr/>
            </p:nvCxnSpPr>
            <p:spPr>
              <a:xfrm flipH="1">
                <a:off x="9112250" y="3997289"/>
                <a:ext cx="1168400" cy="46243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8" name="Oval 67"/>
            <p:cNvSpPr/>
            <p:nvPr/>
          </p:nvSpPr>
          <p:spPr>
            <a:xfrm>
              <a:off x="6699250" y="4696253"/>
              <a:ext cx="914400" cy="9144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RES</a:t>
              </a:r>
              <a:endParaRPr lang="en-US" sz="1600" dirty="0"/>
            </a:p>
          </p:txBody>
        </p:sp>
        <p:cxnSp>
          <p:nvCxnSpPr>
            <p:cNvPr id="69" name="Straight Arrow Connector 68"/>
            <p:cNvCxnSpPr>
              <a:stCxn id="87" idx="4"/>
              <a:endCxn id="68" idx="0"/>
            </p:cNvCxnSpPr>
            <p:nvPr/>
          </p:nvCxnSpPr>
          <p:spPr>
            <a:xfrm flipH="1">
              <a:off x="7156450" y="4245986"/>
              <a:ext cx="787400" cy="4502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75" idx="4"/>
              <a:endCxn id="68" idx="0"/>
            </p:cNvCxnSpPr>
            <p:nvPr/>
          </p:nvCxnSpPr>
          <p:spPr>
            <a:xfrm>
              <a:off x="7156450" y="2870200"/>
              <a:ext cx="0" cy="18260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382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351</TotalTime>
  <Words>1215</Words>
  <Application>Microsoft Office PowerPoint</Application>
  <PresentationFormat>Widescreen</PresentationFormat>
  <Paragraphs>262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Calibri</vt:lpstr>
      <vt:lpstr>Cambria Math</vt:lpstr>
      <vt:lpstr>Franklin Gothic Book</vt:lpstr>
      <vt:lpstr>Crop</vt:lpstr>
      <vt:lpstr>Temporal Data and Real-Time Algorithms</vt:lpstr>
      <vt:lpstr>Frontiers in Massive Data Analysis National Academy of Sciences, 2013</vt:lpstr>
      <vt:lpstr>Data Acquisition.Example </vt:lpstr>
      <vt:lpstr>Data Acquisition.Problems </vt:lpstr>
      <vt:lpstr>Data Acquisition.Solutions</vt:lpstr>
      <vt:lpstr>Questions?</vt:lpstr>
      <vt:lpstr>Data Acquisition.TC</vt:lpstr>
      <vt:lpstr>Data Acquisition.TC</vt:lpstr>
      <vt:lpstr>Data Acquisition.TC.Query consistency</vt:lpstr>
      <vt:lpstr>Data Acquisition.TC.Update consistency</vt:lpstr>
      <vt:lpstr>Data Acquisition.TC.Update consistency</vt:lpstr>
      <vt:lpstr>Questions?</vt:lpstr>
      <vt:lpstr>Data Acquisition.RTS</vt:lpstr>
      <vt:lpstr>Data Acquisition.RTS.Bounded-tardiness scheduling </vt:lpstr>
      <vt:lpstr>Data Acquisition.Data integrity</vt:lpstr>
      <vt:lpstr>Data Acquisition.Data integrity</vt:lpstr>
      <vt:lpstr>Data Acquisition.Challenges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Temporal Data and Real-Time Algorithms</dc:title>
  <dc:creator>Artemiy Firsov</dc:creator>
  <cp:lastModifiedBy>Artemiy Firsov</cp:lastModifiedBy>
  <cp:revision>33</cp:revision>
  <dcterms:created xsi:type="dcterms:W3CDTF">2017-04-11T16:40:11Z</dcterms:created>
  <dcterms:modified xsi:type="dcterms:W3CDTF">2017-04-19T10:32:49Z</dcterms:modified>
</cp:coreProperties>
</file>