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Continuous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-"/>
              <a:defRPr/>
            </a:lvl1pPr>
            <a:lvl2pPr lvl="1">
              <a:spcBef>
                <a:spcPts val="0"/>
              </a:spcBef>
              <a:buChar char="-"/>
              <a:defRPr/>
            </a:lvl2pPr>
            <a:lvl3pPr lvl="2">
              <a:spcBef>
                <a:spcPts val="0"/>
              </a:spcBef>
              <a:buChar char="-"/>
              <a:defRPr/>
            </a:lvl3pPr>
            <a:lvl4pPr lvl="3">
              <a:spcBef>
                <a:spcPts val="0"/>
              </a:spcBef>
              <a:buChar char="-"/>
              <a:defRPr/>
            </a:lvl4pPr>
            <a:lvl5pPr lvl="4">
              <a:spcBef>
                <a:spcPts val="0"/>
              </a:spcBef>
              <a:buChar char="-"/>
              <a:defRPr/>
            </a:lvl5pPr>
            <a:lvl6pPr lvl="5">
              <a:spcBef>
                <a:spcPts val="0"/>
              </a:spcBef>
              <a:buChar char="-"/>
              <a:defRPr/>
            </a:lvl6pPr>
            <a:lvl7pPr lvl="6">
              <a:spcBef>
                <a:spcPts val="0"/>
              </a:spcBef>
              <a:buChar char="-"/>
              <a:defRPr/>
            </a:lvl7pPr>
            <a:lvl8pPr lvl="7">
              <a:spcBef>
                <a:spcPts val="0"/>
              </a:spcBef>
              <a:buChar char="-"/>
              <a:defRPr/>
            </a:lvl8pPr>
            <a:lvl9pPr lvl="8">
              <a:spcBef>
                <a:spcPts val="0"/>
              </a:spcBef>
              <a:buChar char="-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mitry.beloglazov@gmai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QiBM7-5hA6o" TargetMode="External"/><Relationship Id="rId4" Type="http://schemas.openxmlformats.org/officeDocument/2006/relationships/hyperlink" Target="http://youtube.com/v/QiBM7-5hA6o" TargetMode="External"/><Relationship Id="rId5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usic.yandex.ru/artist/4445922" TargetMode="External"/><Relationship Id="rId4" Type="http://schemas.openxmlformats.org/officeDocument/2006/relationships/hyperlink" Target="https://ru.wikipedia.org/wiki/%D0%93%D1%80%D0%B0%D0%B6%D0%B4%D0%B0%D0%BD%D1%81%D0%BA%D0%B0%D1%8F_%D0%BE%D0%B1%D0%BE%D1%80%D0%BE%D0%BD%D0%B0_(%D0%B3%D1%80%D1%83%D0%BF%D0%BF%D0%B0)" TargetMode="External"/><Relationship Id="rId5" Type="http://schemas.openxmlformats.org/officeDocument/2006/relationships/hyperlink" Target="http://youtube.com/v/FWaOgN8nJRc" TargetMode="External"/><Relationship Id="rId6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dmitry.beloglazov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.jpg"/><Relationship Id="rId6" Type="http://schemas.openxmlformats.org/officeDocument/2006/relationships/image" Target="../media/image18.png"/><Relationship Id="rId7" Type="http://schemas.openxmlformats.org/officeDocument/2006/relationships/image" Target="../media/image2.jp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noteflight.com/scores/view/fb366cb3876796497e498522b93aef8edbd99299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Artificial Music 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Machine Learning could help Musicians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/>
              <a:t>Dmitry Beloglazov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dmitry.beloglazov@gmail.com</a:t>
            </a:r>
            <a:r>
              <a:rPr lang="en" sz="18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#1.2 Generate a polyphonic piece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Task: compose a polyphonic piece in a certain style (like Mozart, Bach, etc.) and or format (piano, string quartet, symphonic orchestra)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DeepBach</a:t>
            </a:r>
          </a:p>
        </p:txBody>
      </p:sp>
      <p:sp>
        <p:nvSpPr>
          <p:cNvPr descr="This piece is a harmonization generated using DeepBach, a deep learning tool for automatic generation of chorales in Bach's style, in the framework of the ERC-funded Flow Machines project led by François Pachet.  For more information see:  http://www.flow-machines.com/deepbach-polyphonic-music-generation-bach-chorales//  If you want to see if you are able to distinguish Bach from DeepBach try out this test: http://www.flow-machines.com:3010/  DeepBach is developed by Gaëtan Hadjeres,  Sony CSL and LIP6 (UPMC/CNRS). Performed by Emmanuel Deruty using Küng recorders   Flow Machines project is funded by the European Research Council under the Seventh Framework Programme / ERC Grant Agreement n. 291156" id="125" name="Shape 125" title="DeepBach: harmonization in the style of Bach generated using deep learning">
            <a:hlinkClick r:id="rId4"/>
          </p:cNvPr>
          <p:cNvSpPr/>
          <p:nvPr/>
        </p:nvSpPr>
        <p:spPr>
          <a:xfrm>
            <a:off x="2150625" y="1900900"/>
            <a:ext cx="4054350" cy="304074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 Generate a melody for a given harmony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311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Task: compose a solo based on a given harmony.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AI needs to “understand”:</a:t>
            </a:r>
          </a:p>
          <a:p>
            <a:pPr indent="-317500" lvl="0" marL="457200" rtl="0">
              <a:spcBef>
                <a:spcPts val="0"/>
              </a:spcBef>
              <a:buClr>
                <a:schemeClr val="accent2"/>
              </a:buClr>
              <a:buSzPct val="100000"/>
              <a:buChar char="-"/>
            </a:pPr>
            <a:r>
              <a:rPr lang="en" sz="1400">
                <a:solidFill>
                  <a:schemeClr val="accent2"/>
                </a:solidFill>
              </a:rPr>
              <a:t>Scales</a:t>
            </a:r>
          </a:p>
          <a:p>
            <a:pPr indent="-317500" lvl="0" marL="457200" rtl="0">
              <a:spcBef>
                <a:spcPts val="0"/>
              </a:spcBef>
              <a:buClr>
                <a:schemeClr val="accent2"/>
              </a:buClr>
              <a:buSzPct val="100000"/>
              <a:buChar char="-"/>
            </a:pPr>
            <a:r>
              <a:rPr lang="en" sz="1400">
                <a:solidFill>
                  <a:schemeClr val="accent2"/>
                </a:solidFill>
              </a:rPr>
              <a:t>Harmonies</a:t>
            </a:r>
          </a:p>
          <a:p>
            <a:pPr indent="-317500" lvl="0" marL="457200" rtl="0">
              <a:spcBef>
                <a:spcPts val="0"/>
              </a:spcBef>
              <a:buClr>
                <a:schemeClr val="accent2"/>
              </a:buClr>
              <a:buSzPct val="100000"/>
              <a:buChar char="-"/>
            </a:pPr>
            <a:r>
              <a:rPr lang="en" sz="1400">
                <a:solidFill>
                  <a:schemeClr val="accent2"/>
                </a:solidFill>
              </a:rPr>
              <a:t>Consonant and dissonant tones </a:t>
            </a:r>
          </a:p>
          <a:p>
            <a:pPr indent="-317500" lvl="0" marL="457200" rtl="0">
              <a:spcBef>
                <a:spcPts val="0"/>
              </a:spcBef>
              <a:buClr>
                <a:schemeClr val="accent2"/>
              </a:buClr>
              <a:buSzPct val="100000"/>
              <a:buChar char="-"/>
            </a:pPr>
            <a:r>
              <a:rPr lang="en" sz="1400">
                <a:solidFill>
                  <a:schemeClr val="accent2"/>
                </a:solidFill>
              </a:rPr>
              <a:t>Voice leading rules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100" y="3136199"/>
            <a:ext cx="5644524" cy="163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#3 Harmonize a given melody	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Task: create an accompaniment for a given melody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Reverse task for #2.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2524125"/>
            <a:ext cx="855345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#4 Automatic orchestration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Task: create an orchestration based on a given piano piece (melody + harmony).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Start from smaller orchestras (e.g. string quartet)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We’ll need to understand:</a:t>
            </a:r>
          </a:p>
          <a:p>
            <a:pPr indent="-228600" lvl="0" marL="45720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Orchestration principles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916" y="2157825"/>
            <a:ext cx="4283784" cy="298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#5 Lyrics creation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Task: create lyrics in style of certain poets/poems.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</a:pPr>
            <a:r>
              <a:rPr lang="en" u="sng">
                <a:solidFill>
                  <a:schemeClr val="hlink"/>
                </a:solidFill>
                <a:hlinkClick r:id="rId3"/>
              </a:rPr>
              <a:t>Neural Defense</a:t>
            </a:r>
            <a:r>
              <a:rPr lang="en">
                <a:solidFill>
                  <a:schemeClr val="accent2"/>
                </a:solidFill>
              </a:rPr>
              <a:t>: programmers from Yandex recorded an album with lyrics generated by their NN after learning on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“Civil Defense”</a:t>
            </a:r>
            <a:r>
              <a:rPr lang="en"/>
              <a:t> </a:t>
            </a:r>
            <a:r>
              <a:rPr lang="en">
                <a:solidFill>
                  <a:schemeClr val="accent2"/>
                </a:solidFill>
              </a:rPr>
              <a:t>lyrics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Сотрудники «Яндекса» Алексей Тихонов и Иван Ямщиков выпустили альбом «Нейронная оборона», состоящий из песен и стихотворений, написанных роботом. Созданный ими алгоритм написал тексты в стиле Егора Летова, основателя группы «Гражданская оборона». Сочинением музыки и исполнением песен занимались сами Ямщиков и Тихонов. https://music.yandex.ru/artist/4445922 https://itunes.apple.com/us/album/404/id1124498573" id="153" name="Shape 153" title="Нейронная Оборона - Заново мир">
            <a:hlinkClick r:id="rId5"/>
          </p:cNvPr>
          <p:cNvSpPr/>
          <p:nvPr/>
        </p:nvSpPr>
        <p:spPr>
          <a:xfrm>
            <a:off x="2684950" y="2472000"/>
            <a:ext cx="3185199" cy="2388899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#6 AI Audience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Task: create a mechanism for rating a melody (or a composition).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- Learn based on popular melodies and songs: “good” and “bad” examples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- Receive a melody as an input and tell how “good” or “bad” it is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50" y="2187950"/>
            <a:ext cx="4341324" cy="26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Tasks for applying Neural Networks: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Generate melodies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Generate melodies on a given harmony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Harmonize a given melody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Orchestrate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Create lyrics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Rate a song</a:t>
            </a:r>
          </a:p>
          <a:p>
            <a:pPr indent="-228600" lvl="0" marL="45720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Combination of applications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Dmitry Beloglazov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dmitry.beloglazov@gmail.com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background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Novosibirsk State University: maths &amp; computer science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Project manager at a freelance team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Basic machine learning knowledge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 background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970827"/>
            <a:ext cx="4345874" cy="214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475" y="1936949"/>
            <a:ext cx="5459734" cy="296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850" y="3347750"/>
            <a:ext cx="464820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9149" y="1000075"/>
            <a:ext cx="4345876" cy="366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2300" y="987549"/>
            <a:ext cx="2819200" cy="35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500" y="1199426"/>
            <a:ext cx="2089974" cy="214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Digital music: Audio &amp; MIDI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b="1" lang="en">
                <a:solidFill>
                  <a:schemeClr val="accent2"/>
                </a:solidFill>
              </a:rPr>
              <a:t>Audio </a:t>
            </a:r>
            <a:r>
              <a:rPr lang="en">
                <a:solidFill>
                  <a:schemeClr val="accent2"/>
                </a:solidFill>
              </a:rPr>
              <a:t>(mp3, ogg, WAV)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Converted &amp; compressed analog signal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b="1" lang="en">
                <a:solidFill>
                  <a:schemeClr val="accent2"/>
                </a:solidFill>
              </a:rPr>
              <a:t>MIDI </a:t>
            </a:r>
            <a:r>
              <a:rPr lang="en">
                <a:solidFill>
                  <a:schemeClr val="accent2"/>
                </a:solidFill>
              </a:rPr>
              <a:t>(Musical Instrument Digital Interface)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Digital musical score for computer: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Instruments information, note start &amp; duration,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Note pitch, note velocity, etc.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449" y="941250"/>
            <a:ext cx="3627625" cy="36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Digital music: Audio &amp; MIDI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124" y="1152475"/>
            <a:ext cx="4555175" cy="36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825" y="1152475"/>
            <a:ext cx="4072299" cy="360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should we choose MIDI?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chemeClr val="dk1"/>
                </a:solidFill>
              </a:rPr>
              <a:t>Significantly less data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More natural: composers think in terms of music score, not waveforms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274" y="1876675"/>
            <a:ext cx="3942900" cy="262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piece of music </a:t>
            </a:r>
            <a:r>
              <a:rPr lang="en" sz="2400"/>
              <a:t>(example: </a:t>
            </a:r>
            <a:r>
              <a:rPr lang="en" sz="2400" u="sng">
                <a:solidFill>
                  <a:schemeClr val="accent5"/>
                </a:solidFill>
                <a:hlinkClick r:id="rId3"/>
              </a:rPr>
              <a:t>Little Fir-tree</a:t>
            </a:r>
            <a:r>
              <a:rPr lang="en" sz="2400"/>
              <a:t>)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7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accent2"/>
              </a:buClr>
              <a:buSzPct val="100000"/>
              <a:buChar char="-"/>
            </a:pPr>
            <a:r>
              <a:rPr b="1" lang="en" sz="1400">
                <a:solidFill>
                  <a:schemeClr val="accent2"/>
                </a:solidFill>
              </a:rPr>
              <a:t>Monophony</a:t>
            </a:r>
            <a:r>
              <a:rPr lang="en" sz="1400">
                <a:solidFill>
                  <a:schemeClr val="accent2"/>
                </a:solidFill>
              </a:rPr>
              <a:t>: one voice, a “melody”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indent="-317500" lvl="0" marL="457200" rtl="0">
              <a:spcBef>
                <a:spcPts val="0"/>
              </a:spcBef>
              <a:buClr>
                <a:schemeClr val="accent2"/>
              </a:buClr>
              <a:buSzPct val="100000"/>
              <a:buChar char="-"/>
            </a:pPr>
            <a:r>
              <a:rPr b="1" lang="en" sz="1400">
                <a:solidFill>
                  <a:schemeClr val="accent2"/>
                </a:solidFill>
              </a:rPr>
              <a:t>“Song”</a:t>
            </a:r>
            <a:r>
              <a:rPr lang="en" sz="1400">
                <a:solidFill>
                  <a:schemeClr val="accent2"/>
                </a:solidFill>
              </a:rPr>
              <a:t>: melody + harmony (accompaniment)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indent="-317500" lvl="0" marL="457200" rtl="0">
              <a:spcBef>
                <a:spcPts val="0"/>
              </a:spcBef>
              <a:buClr>
                <a:schemeClr val="accent2"/>
              </a:buClr>
              <a:buSzPct val="100000"/>
              <a:buChar char="-"/>
            </a:pPr>
            <a:r>
              <a:rPr b="1" lang="en" sz="1400">
                <a:solidFill>
                  <a:schemeClr val="accent2"/>
                </a:solidFill>
              </a:rPr>
              <a:t>Polyphony</a:t>
            </a:r>
            <a:r>
              <a:rPr lang="en" sz="1400">
                <a:solidFill>
                  <a:schemeClr val="accent2"/>
                </a:solidFill>
              </a:rPr>
              <a:t>: multiple “independent” voices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99" y="1570874"/>
            <a:ext cx="4077386" cy="4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900" y="3774174"/>
            <a:ext cx="4067824" cy="95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399" y="2373051"/>
            <a:ext cx="4077375" cy="99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how can machines help us making music?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04375"/>
            <a:ext cx="4432100" cy="332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6050" y="1946175"/>
            <a:ext cx="4762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#1.1 Generate new melody in a given style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235500" y="116073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Task: compose a melody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Learn based on a given data set</a:t>
            </a:r>
          </a:p>
          <a:p>
            <a:pPr indent="-228600" lvl="0" marL="457200" rtl="0">
              <a:spcBef>
                <a:spcPts val="0"/>
              </a:spcBef>
              <a:buClr>
                <a:schemeClr val="accent2"/>
              </a:buClr>
              <a:buChar char="-"/>
            </a:pPr>
            <a:r>
              <a:rPr lang="en">
                <a:solidFill>
                  <a:schemeClr val="accent2"/>
                </a:solidFill>
              </a:rPr>
              <a:t>Generate new melody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Simple, but not very useful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