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ru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x.doi.org/10.1561/2200000006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en.wikipedia.org/wiki/False_discovery_rate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Building Models from Massive Data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Frontiers in Massive Data Analysis</a:t>
            </a:r>
          </a:p>
        </p:txBody>
      </p:sp>
      <p:sp>
        <p:nvSpPr>
          <p:cNvPr id="56" name="Shape 56"/>
          <p:cNvSpPr txBox="1"/>
          <p:nvPr/>
        </p:nvSpPr>
        <p:spPr>
          <a:xfrm>
            <a:off x="4271200" y="3974425"/>
            <a:ext cx="4151100" cy="67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ru"/>
              <a:t>Prepared</a:t>
            </a:r>
            <a:r>
              <a:rPr lang="ru"/>
              <a:t> by: Frolov Ilja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Accuracy and Efficiency</a:t>
            </a:r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ru"/>
              <a:t>More complex models = more accurate = more computational </a:t>
            </a:r>
            <a:r>
              <a:rPr lang="ru"/>
              <a:t>resources</a:t>
            </a:r>
            <a:r>
              <a:rPr lang="ru"/>
              <a:t>.</a:t>
            </a:r>
          </a:p>
          <a:p>
            <a:pPr indent="-228600" lvl="0" marL="457200" rtl="0">
              <a:spcBef>
                <a:spcPts val="0"/>
              </a:spcBef>
            </a:pPr>
            <a:r>
              <a:rPr lang="ru"/>
              <a:t>Not all complex models work good.</a:t>
            </a:r>
          </a:p>
          <a:p>
            <a:pPr indent="-228600" lvl="0" marL="457200" rtl="0">
              <a:spcBef>
                <a:spcPts val="0"/>
              </a:spcBef>
            </a:pPr>
            <a:r>
              <a:rPr lang="ru"/>
              <a:t>Huge amount of data with simple </a:t>
            </a:r>
            <a:r>
              <a:rPr lang="ru"/>
              <a:t>algorithm</a:t>
            </a:r>
            <a:r>
              <a:rPr lang="ru"/>
              <a:t> </a:t>
            </a:r>
            <a:r>
              <a:rPr lang="ru"/>
              <a:t>may be more effective than more complex models with small data set.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Feature Discovery</a:t>
            </a:r>
          </a:p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ru"/>
              <a:t>Not complex </a:t>
            </a:r>
            <a:r>
              <a:rPr lang="ru"/>
              <a:t>algorithm</a:t>
            </a:r>
            <a:r>
              <a:rPr lang="ru"/>
              <a:t>, but complex model</a:t>
            </a:r>
          </a:p>
          <a:p>
            <a:pPr indent="-228600" lvl="0" marL="457200" rtl="0">
              <a:spcBef>
                <a:spcPts val="0"/>
              </a:spcBef>
            </a:pPr>
            <a:r>
              <a:rPr lang="ru"/>
              <a:t>Use linear models with nonlinear features*</a:t>
            </a:r>
          </a:p>
          <a:p>
            <a:pPr indent="-228600" lvl="0" marL="457200" rtl="0">
              <a:spcBef>
                <a:spcPts val="0"/>
              </a:spcBef>
            </a:pPr>
            <a:r>
              <a:rPr lang="ru"/>
              <a:t>P</a:t>
            </a:r>
            <a:r>
              <a:rPr lang="ru"/>
              <a:t>redict hospitalization**</a:t>
            </a:r>
          </a:p>
        </p:txBody>
      </p:sp>
      <p:sp>
        <p:nvSpPr>
          <p:cNvPr id="69" name="Shape 69"/>
          <p:cNvSpPr txBox="1"/>
          <p:nvPr/>
        </p:nvSpPr>
        <p:spPr>
          <a:xfrm>
            <a:off x="311650" y="4203025"/>
            <a:ext cx="8520600" cy="7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●"/>
            </a:pPr>
            <a:r>
              <a:rPr lang="ru"/>
              <a:t>*</a:t>
            </a:r>
            <a:r>
              <a:rPr lang="ru"/>
              <a:t>Bengio, Y. 2009. Learning deep architectures for AI. Foundations and Trends in Machine Learning 2(1):1-127. Available at </a:t>
            </a:r>
            <a:r>
              <a:rPr lang="ru" u="sng">
                <a:solidFill>
                  <a:schemeClr val="hlink"/>
                </a:solidFill>
                <a:hlinkClick r:id="rId3"/>
              </a:rPr>
              <a:t>http://dx.doi.org/10.1561/2200000006</a:t>
            </a:r>
            <a:r>
              <a:rPr lang="ru"/>
              <a:t>.</a:t>
            </a:r>
          </a:p>
          <a:p>
            <a:pPr indent="-228600" lvl="0" marL="457200">
              <a:spcBef>
                <a:spcPts val="0"/>
              </a:spcBef>
              <a:buChar char="●"/>
            </a:pPr>
            <a:r>
              <a:rPr lang="ru"/>
              <a:t>**Heritage Provider Network Health Prize https://www.kaggle.com/c/hhp/data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Ranking and Validation</a:t>
            </a:r>
          </a:p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311700" y="1152475"/>
            <a:ext cx="8520600" cy="2701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ru"/>
              <a:t>D</a:t>
            </a:r>
            <a:r>
              <a:rPr lang="ru"/>
              <a:t>iscover the most valuable information</a:t>
            </a:r>
          </a:p>
          <a:p>
            <a:pPr indent="-228600" lvl="0" marL="457200" rtl="0">
              <a:spcBef>
                <a:spcPts val="0"/>
              </a:spcBef>
            </a:pPr>
            <a:r>
              <a:rPr lang="ru"/>
              <a:t>False discovery rate (FDR)*</a:t>
            </a:r>
          </a:p>
          <a:p>
            <a:pPr indent="-228600" lvl="0" marL="457200" rtl="0">
              <a:spcBef>
                <a:spcPts val="0"/>
              </a:spcBef>
            </a:pPr>
            <a:r>
              <a:rPr lang="ru"/>
              <a:t>Statistically sensible metrics to measure ranking quality and study statistical inference algorithms**</a:t>
            </a:r>
          </a:p>
        </p:txBody>
      </p:sp>
      <p:sp>
        <p:nvSpPr>
          <p:cNvPr id="76" name="Shape 76"/>
          <p:cNvSpPr txBox="1"/>
          <p:nvPr/>
        </p:nvSpPr>
        <p:spPr>
          <a:xfrm>
            <a:off x="300800" y="3989025"/>
            <a:ext cx="8520600" cy="9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*</a:t>
            </a:r>
            <a:r>
              <a:rPr lang="ru" u="sng">
                <a:solidFill>
                  <a:schemeClr val="hlink"/>
                </a:solidFill>
                <a:hlinkClick r:id="rId3"/>
              </a:rPr>
              <a:t>https://en.wikipedia.org/wiki/False_discovery_rate</a:t>
            </a:r>
          </a:p>
          <a:p>
            <a:pPr lvl="0">
              <a:spcBef>
                <a:spcPts val="0"/>
              </a:spcBef>
              <a:buNone/>
            </a:pPr>
            <a:r>
              <a:rPr lang="ru"/>
              <a:t>**Duchi, J., L. Mackey, and M.I. Jordan. 2012, Submitted. The asymptotics of ranking algorithms. E-print available at http://arxiv.org/abs/1204.1688.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Exploration in Evaluation</a:t>
            </a:r>
          </a:p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311700" y="1152475"/>
            <a:ext cx="8520600" cy="2360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ru"/>
              <a:t>V</a:t>
            </a:r>
            <a:r>
              <a:rPr lang="ru"/>
              <a:t>alidation during exploration</a:t>
            </a:r>
          </a:p>
          <a:p>
            <a:pPr indent="-228600" lvl="0" marL="457200" rtl="0">
              <a:spcBef>
                <a:spcPts val="0"/>
              </a:spcBef>
            </a:pPr>
            <a:r>
              <a:rPr lang="ru"/>
              <a:t>Evaluating not one model at a time, but set of models simultaneously</a:t>
            </a:r>
          </a:p>
        </p:txBody>
      </p:sp>
      <p:sp>
        <p:nvSpPr>
          <p:cNvPr id="83" name="Shape 83"/>
          <p:cNvSpPr txBox="1"/>
          <p:nvPr/>
        </p:nvSpPr>
        <p:spPr>
          <a:xfrm>
            <a:off x="311700" y="4255175"/>
            <a:ext cx="8520600" cy="67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*</a:t>
            </a:r>
            <a:r>
              <a:rPr lang="ru"/>
              <a:t>Tang, D., A. Agarwal, and M. Meyer. 2010. Overlapping experiment infrastructure: more, better, faster experimentation. Pp. 17-26 in Proceedings of the 16th ACM SIGKDD International Conference on Knowledge Discovery and Data Mining. Washington, D.C.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Meta Modeling</a:t>
            </a:r>
          </a:p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ru"/>
              <a:t>B</a:t>
            </a:r>
            <a:r>
              <a:rPr lang="ru"/>
              <a:t>ringing together of multiple models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ru"/>
              <a:t>Now model-building focus on homogeneous data types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ru"/>
              <a:t>2009 Netflix competition for prediction of individual movie preference (http://www.netflixprize.com/assets/ProgressPrize2008_BigChaos.pdf)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Large-Scale Optimization</a:t>
            </a:r>
          </a:p>
        </p:txBody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ru"/>
              <a:t> Traditional statistical models - Maximum likelihood estimation</a:t>
            </a:r>
          </a:p>
          <a:p>
            <a:pPr indent="-228600" lvl="0" marL="457200" rtl="0">
              <a:spcBef>
                <a:spcPts val="0"/>
              </a:spcBef>
            </a:pPr>
            <a:r>
              <a:rPr lang="ru"/>
              <a:t>Complex models - online optimization algorithms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ru"/>
              <a:t>When not all features can be stored in memory - Boyd, S., N. Parikh, E. Chu, B. Peleato, and J. Eckstein. 2011. Distributed optimization and statistical learning via the alternating direction method of multipliers. Foundations and Trends in Machine Learning 3(1):1-122.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Models and System Architecture</a:t>
            </a:r>
          </a:p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ru"/>
              <a:t>Good algorithms for multiple processors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ru"/>
              <a:t>Loosely connected - communication cost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Causal Modeling</a:t>
            </a:r>
          </a:p>
        </p:txBody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ru"/>
              <a:t>C</a:t>
            </a:r>
            <a:r>
              <a:rPr lang="ru"/>
              <a:t>limate change</a:t>
            </a:r>
          </a:p>
          <a:p>
            <a:pPr indent="-228600" lvl="0" marL="457200" rtl="0">
              <a:spcBef>
                <a:spcPts val="0"/>
              </a:spcBef>
            </a:pPr>
            <a:r>
              <a:rPr lang="ru"/>
              <a:t>Health-care comparative effectiveness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ru"/>
              <a:t>Safety</a:t>
            </a:r>
          </a:p>
          <a:p>
            <a:pPr indent="-228600" lvl="0" marL="457200" rtl="0">
              <a:spcBef>
                <a:spcPts val="0"/>
              </a:spcBef>
            </a:pPr>
            <a:r>
              <a:rPr lang="ru"/>
              <a:t>Education</a:t>
            </a:r>
          </a:p>
          <a:p>
            <a:pPr indent="-228600" lvl="0" marL="457200" rtl="0">
              <a:spcBef>
                <a:spcPts val="0"/>
              </a:spcBef>
            </a:pPr>
            <a:r>
              <a:rPr lang="ru"/>
              <a:t>Behavioral economics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