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0" r:id="rId4"/>
    <p:sldId id="258" r:id="rId5"/>
    <p:sldId id="267" r:id="rId6"/>
    <p:sldId id="268" r:id="rId7"/>
    <p:sldId id="274" r:id="rId8"/>
    <p:sldId id="275" r:id="rId9"/>
    <p:sldId id="276" r:id="rId10"/>
    <p:sldId id="277" r:id="rId11"/>
    <p:sldId id="263" r:id="rId12"/>
    <p:sldId id="264" r:id="rId13"/>
    <p:sldId id="266" r:id="rId14"/>
    <p:sldId id="269" r:id="rId15"/>
    <p:sldId id="270" r:id="rId16"/>
    <p:sldId id="278" r:id="rId17"/>
    <p:sldId id="271" r:id="rId18"/>
    <p:sldId id="272" r:id="rId19"/>
    <p:sldId id="279" r:id="rId20"/>
    <p:sldId id="273"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16"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5" name="Group 94"/>
          <p:cNvGrpSpPr/>
          <p:nvPr/>
        </p:nvGrpSpPr>
        <p:grpSpPr>
          <a:xfrm>
            <a:off x="0" y="-30477"/>
            <a:ext cx="9067800" cy="6889273"/>
            <a:chOff x="0" y="-30477"/>
            <a:chExt cx="9067800" cy="6889273"/>
          </a:xfrm>
        </p:grpSpPr>
        <p:cxnSp>
          <p:nvCxnSpPr>
            <p:cNvPr id="110" name="Straight Connector 109"/>
            <p:cNvCxnSpPr/>
            <p:nvPr/>
          </p:nvCxnSpPr>
          <p:spPr>
            <a:xfrm rot="16200000" flipH="1">
              <a:off x="-1447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rot="16200000" flipH="1">
              <a:off x="-1638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rot="5400000">
              <a:off x="-1485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rot="5400000">
              <a:off x="-32385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rot="16200000" flipH="1">
              <a:off x="-33147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rot="16200000" flipH="1">
              <a:off x="-1371600" y="2971800"/>
              <a:ext cx="6858000"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rot="16200000" flipH="1">
              <a:off x="-2819400" y="3200400"/>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rot="5400000">
              <a:off x="-2705099" y="3238500"/>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rot="16200000" flipH="1">
              <a:off x="-21336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rot="16200000" flipH="1">
              <a:off x="-31242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rot="16200000" flipH="1">
              <a:off x="-1828799" y="3352799"/>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rot="16200000" flipH="1">
              <a:off x="-28194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rot="16200000" flipH="1">
              <a:off x="-2438400" y="3124200"/>
              <a:ext cx="6858000" cy="609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165" name="Straight Connector 164"/>
            <p:cNvCxnSpPr/>
            <p:nvPr/>
          </p:nvCxnSpPr>
          <p:spPr>
            <a:xfrm rot="5400000">
              <a:off x="-173164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rot="5400000">
              <a:off x="-1142048"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rot="5400000">
              <a:off x="-9144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rot="5400000">
              <a:off x="-185547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rot="16200000" flipH="1">
              <a:off x="-26431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16200000" flipH="1">
              <a:off x="-1954530" y="3326130"/>
              <a:ext cx="6858000" cy="20574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a:xfrm rot="16200000" flipH="1">
              <a:off x="-2362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rot="16200000" flipH="1">
              <a:off x="-21336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rot="16200000" flipH="1">
              <a:off x="10668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rot="16200000" flipH="1">
              <a:off x="8763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rot="5400000">
              <a:off x="1028700" y="3238500"/>
              <a:ext cx="6858000"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rot="5400000">
              <a:off x="-723900" y="3314700"/>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4" name="Straight Connector 213"/>
            <p:cNvCxnSpPr/>
            <p:nvPr/>
          </p:nvCxnSpPr>
          <p:spPr>
            <a:xfrm rot="16200000" flipH="1">
              <a:off x="-800100" y="3314700"/>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5" name="Straight Connector 214"/>
            <p:cNvCxnSpPr/>
            <p:nvPr/>
          </p:nvCxnSpPr>
          <p:spPr>
            <a:xfrm rot="5400000">
              <a:off x="-152400" y="3429000"/>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rot="16200000" flipH="1">
              <a:off x="-304800" y="3200400"/>
              <a:ext cx="6858000"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rot="5400000">
              <a:off x="-190499" y="3238500"/>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rot="16200000" flipH="1">
              <a:off x="381000" y="3200400"/>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rot="16200000" flipH="1">
              <a:off x="-609600" y="3276600"/>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rot="16200000" flipH="1">
              <a:off x="685801" y="3352799"/>
              <a:ext cx="6858000" cy="152401"/>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rot="16200000" flipH="1">
              <a:off x="-304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rot="5400000">
              <a:off x="-10287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rot="5400000">
              <a:off x="782955" y="2722245"/>
              <a:ext cx="6858000"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rot="5400000">
              <a:off x="1372552" y="3277552"/>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rot="5400000">
              <a:off x="16002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rot="5400000">
              <a:off x="659130" y="3227070"/>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rot="16200000" flipH="1">
              <a:off x="-128587" y="3252788"/>
              <a:ext cx="6858000"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rot="16200000" flipH="1">
              <a:off x="560070" y="3326130"/>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rot="16200000" flipH="1">
              <a:off x="152400" y="3352800"/>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rot="16200000" flipH="1">
              <a:off x="3810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rot="16200000" flipH="1">
              <a:off x="2743200" y="3352801"/>
              <a:ext cx="6858000" cy="1524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rot="16200000" flipH="1">
              <a:off x="2095501"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rot="5400000">
              <a:off x="2705100" y="3238501"/>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rot="5400000">
              <a:off x="1828801" y="3276600"/>
              <a:ext cx="6857999"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rot="16200000" flipH="1">
              <a:off x="1066800" y="3200402"/>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rot="16200000" flipH="1">
              <a:off x="2362201" y="3352800"/>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rot="5400000">
              <a:off x="2646045" y="2722246"/>
              <a:ext cx="6858000"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rot="5400000">
              <a:off x="3048952" y="3277553"/>
              <a:ext cx="6858000"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rot="5400000">
              <a:off x="2895600" y="3276601"/>
              <a:ext cx="68580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rot="5400000">
              <a:off x="2388870" y="3227071"/>
              <a:ext cx="6858000"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rot="16200000" flipH="1">
              <a:off x="22364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rot="16200000" flipH="1">
              <a:off x="17526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rot="16200000" flipH="1">
              <a:off x="19812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rot="5400000">
              <a:off x="3467100" y="3314701"/>
              <a:ext cx="6858000"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rot="16200000" flipH="1">
              <a:off x="3467099" y="3314701"/>
              <a:ext cx="68580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rot="5400000">
              <a:off x="4038600" y="3429001"/>
              <a:ext cx="6858000"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rot="16200000" flipH="1">
              <a:off x="3886200" y="3200401"/>
              <a:ext cx="6858000"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rot="5400000">
              <a:off x="4000501" y="3238501"/>
              <a:ext cx="6858000"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rot="16200000" flipH="1">
              <a:off x="4572000" y="3200401"/>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rot="16200000" flipH="1">
              <a:off x="3733800" y="3352800"/>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rot="5400000">
              <a:off x="3619500" y="3314700"/>
              <a:ext cx="6858000"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rot="16200000" flipH="1">
              <a:off x="4214813" y="3252788"/>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rot="16200000" flipH="1">
              <a:off x="4751070" y="3326131"/>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rot="16200000" flipH="1">
              <a:off x="4343400" y="3352801"/>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rot="16200000" flipH="1">
              <a:off x="4572000" y="3352801"/>
              <a:ext cx="6858000"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rot="16200000" flipH="1">
              <a:off x="5257800" y="3352802"/>
              <a:ext cx="68580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rot="16200000" flipH="1">
              <a:off x="5067300" y="3238502"/>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rot="5400000">
              <a:off x="5219700" y="3238502"/>
              <a:ext cx="6858000" cy="381000"/>
            </a:xfrm>
            <a:prstGeom prst="line">
              <a:avLst/>
            </a:prstGeom>
            <a:ln w="5080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rot="16200000" flipH="1">
              <a:off x="4876801" y="3352801"/>
              <a:ext cx="6858000"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rot="5400000">
              <a:off x="5527994" y="3318196"/>
              <a:ext cx="6888479"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rot="5400000">
              <a:off x="4850130" y="3227072"/>
              <a:ext cx="6858000"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rot="16200000" flipH="1">
              <a:off x="4751070" y="3326132"/>
              <a:ext cx="6858000"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rot="5400000">
              <a:off x="5562599" y="3429001"/>
              <a:ext cx="685800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rot="5400000">
              <a:off x="2552700" y="3390900"/>
              <a:ext cx="6858000"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rot="16200000" flipH="1">
              <a:off x="3048000" y="3352800"/>
              <a:ext cx="6858000"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rot="16200000" flipH="1">
              <a:off x="3238500" y="3238500"/>
              <a:ext cx="6858000"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rot="5400000">
              <a:off x="2133600" y="3276600"/>
              <a:ext cx="6858000"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rot="16200000" flipH="1">
              <a:off x="3148013" y="3252789"/>
              <a:ext cx="6858000"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rot="5400000">
              <a:off x="3771900" y="3238500"/>
              <a:ext cx="6858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rot="5400000">
              <a:off x="4229100" y="2933700"/>
              <a:ext cx="6858000"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rot="16200000" flipH="1">
              <a:off x="1371600" y="3200403"/>
              <a:ext cx="6858000"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4" name="Date Placeholder 3"/>
          <p:cNvSpPr>
            <a:spLocks noGrp="1"/>
          </p:cNvSpPr>
          <p:nvPr>
            <p:ph type="dt" sz="half" idx="10"/>
          </p:nvPr>
        </p:nvSpPr>
        <p:spPr/>
        <p:txBody>
          <a:bodyPr/>
          <a:lstStyle/>
          <a:p>
            <a:fld id="{1D8BD707-D9CF-40AE-B4C6-C98DA3205C09}" type="datetimeFigureOut">
              <a:rPr lang="en-US" smtClean="0"/>
              <a:pPr/>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113" name="Rectangle 112"/>
          <p:cNvSpPr/>
          <p:nvPr/>
        </p:nvSpPr>
        <p:spPr>
          <a:xfrm>
            <a:off x="0" y="1905000"/>
            <a:ext cx="4953000" cy="3124200"/>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grpSp>
        <p:nvGrpSpPr>
          <p:cNvPr id="94" name="Group 93"/>
          <p:cNvGrpSpPr/>
          <p:nvPr/>
        </p:nvGrpSpPr>
        <p:grpSpPr>
          <a:xfrm>
            <a:off x="0" y="2057400"/>
            <a:ext cx="4801394" cy="2820988"/>
            <a:chOff x="0" y="2057400"/>
            <a:chExt cx="4801394" cy="2820988"/>
          </a:xfrm>
        </p:grpSpPr>
        <p:cxnSp>
          <p:nvCxnSpPr>
            <p:cNvPr id="117" name="Straight Connector 116"/>
            <p:cNvCxnSpPr/>
            <p:nvPr/>
          </p:nvCxnSpPr>
          <p:spPr>
            <a:xfrm>
              <a:off x="0" y="20574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a:off x="0" y="4876800"/>
              <a:ext cx="48006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rot="5400000">
              <a:off x="3391694" y="3467100"/>
              <a:ext cx="2818606"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228600" y="2130425"/>
            <a:ext cx="4419600" cy="1600327"/>
          </a:xfrm>
        </p:spPr>
        <p:txBody>
          <a:bodyPr anchor="b">
            <a:normAutofit/>
          </a:bodyPr>
          <a:lstStyle>
            <a:lvl1pPr algn="l">
              <a:defRPr sz="3600" b="1" cap="none" spc="40" baseline="0">
                <a:ln w="13335" cmpd="sng">
                  <a:solidFill>
                    <a:schemeClr val="accent1">
                      <a:lumMod val="50000"/>
                    </a:schemeClr>
                  </a:solidFill>
                  <a:prstDash val="solid"/>
                </a:ln>
                <a:solidFill>
                  <a:schemeClr val="accent6">
                    <a:tint val="1000"/>
                  </a:schemeClr>
                </a:solidFill>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228600" y="3733800"/>
            <a:ext cx="4419600" cy="1066800"/>
          </a:xfrm>
        </p:spPr>
        <p:txBody>
          <a:bodyPr>
            <a:normAutofit/>
          </a:bodyPr>
          <a:lstStyle>
            <a:lvl1pPr marL="0" indent="0" algn="l">
              <a:buNone/>
              <a:defRPr sz="22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5/31/2017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grpSp>
        <p:nvGrpSpPr>
          <p:cNvPr id="7" name="Group 92"/>
          <p:cNvGrpSpPr/>
          <p:nvPr/>
        </p:nvGrpSpPr>
        <p:grpSpPr>
          <a:xfrm>
            <a:off x="1" y="-30478"/>
            <a:ext cx="9067799" cy="4846320"/>
            <a:chOff x="1" y="-30477"/>
            <a:chExt cx="9067799" cy="4526277"/>
          </a:xfrm>
        </p:grpSpPr>
        <p:cxnSp>
          <p:nvCxnSpPr>
            <p:cNvPr id="8" name="Straight Connector 7"/>
            <p:cNvCxnSpPr/>
            <p:nvPr/>
          </p:nvCxnSpPr>
          <p:spPr>
            <a:xfrm rot="16200000" flipH="1">
              <a:off x="-2716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16200000" flipH="1">
              <a:off x="-4621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5400000">
              <a:off x="-30976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206236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16200000" flipH="1">
              <a:off x="-213856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rot="16200000" flipH="1">
              <a:off x="-195465" y="1785212"/>
              <a:ext cx="4505731" cy="9144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64326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1528964"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6200000" flipH="1">
              <a:off x="-95746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6200000" flipH="1">
              <a:off x="-194806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652664" y="2166211"/>
              <a:ext cx="4505731" cy="152401"/>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16200000" flipH="1">
              <a:off x="-16432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6200000" flipH="1">
              <a:off x="-1790700" y="2019300"/>
              <a:ext cx="4495800" cy="4572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5551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rot="5400000">
              <a:off x="340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26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67933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16200000" flipH="1">
              <a:off x="-1467052"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77839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rot="16200000" flipH="1">
              <a:off x="-118606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rot="16200000" flipH="1">
              <a:off x="-95746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2429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rot="16200000" flipH="1">
              <a:off x="20524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5400000">
              <a:off x="2204835" y="2051912"/>
              <a:ext cx="4505731" cy="3810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452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rot="16200000" flipH="1">
              <a:off x="376035"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1023735" y="2242139"/>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16200000" flipH="1">
              <a:off x="871335" y="2013812"/>
              <a:ext cx="4505731" cy="4572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5400000">
              <a:off x="985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rot="16200000" flipH="1">
              <a:off x="1557135" y="2013812"/>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16200000" flipH="1">
              <a:off x="5665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16200000" flipH="1">
              <a:off x="1861936" y="2166211"/>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rot="16200000" flipH="1">
              <a:off x="8713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rot="5400000">
              <a:off x="1474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1959090" y="1535657"/>
              <a:ext cx="4505731" cy="1413510"/>
            </a:xfrm>
            <a:prstGeom prst="line">
              <a:avLst/>
            </a:prstGeom>
            <a:ln>
              <a:solidFill>
                <a:schemeClr val="accent1">
                  <a:alpha val="39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rot="5400000">
              <a:off x="2548687" y="2090964"/>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27763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rot="5400000">
              <a:off x="183526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1047548" y="2066200"/>
              <a:ext cx="4505731" cy="352425"/>
            </a:xfrm>
            <a:prstGeom prst="line">
              <a:avLst/>
            </a:prstGeom>
            <a:ln w="15875"/>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16200000" flipH="1">
              <a:off x="1736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rot="16200000" flipH="1">
              <a:off x="1328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16200000" flipH="1">
              <a:off x="1557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39193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rot="16200000" flipH="1">
              <a:off x="3271636"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5400000">
              <a:off x="38812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3004936" y="2090012"/>
              <a:ext cx="4505730" cy="3048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rot="16200000" flipH="1">
              <a:off x="22429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16200000" flipH="1">
              <a:off x="35383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3822180" y="1535657"/>
              <a:ext cx="4505731" cy="1413510"/>
            </a:xfrm>
            <a:prstGeom prst="line">
              <a:avLst/>
            </a:prstGeom>
            <a:ln>
              <a:solidFill>
                <a:schemeClr val="accent1">
                  <a:alpha val="56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rot="5400000">
              <a:off x="4225087" y="2090965"/>
              <a:ext cx="4505731" cy="302895"/>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rot="5400000">
              <a:off x="4071735" y="2090012"/>
              <a:ext cx="4505731"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3565005" y="2040482"/>
              <a:ext cx="4505731" cy="40386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rot="16200000" flipH="1">
              <a:off x="34126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rot="16200000" flipH="1">
              <a:off x="2928735" y="2166212"/>
              <a:ext cx="4505731" cy="152400"/>
            </a:xfrm>
            <a:prstGeom prst="line">
              <a:avLst/>
            </a:prstGeom>
            <a:ln w="57150">
              <a:solidFill>
                <a:schemeClr val="accent1">
                  <a:alpha val="30000"/>
                </a:schemeClr>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3081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rot="5400000">
              <a:off x="4643235" y="2128112"/>
              <a:ext cx="4505731" cy="228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rot="16200000" flipH="1">
              <a:off x="4643234" y="2128112"/>
              <a:ext cx="4505731"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5214735" y="2242140"/>
              <a:ext cx="4505731" cy="1588"/>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rot="16200000" flipH="1">
              <a:off x="5062335" y="2013812"/>
              <a:ext cx="4505731" cy="457200"/>
            </a:xfrm>
            <a:prstGeom prst="line">
              <a:avLst/>
            </a:prstGeom>
            <a:ln>
              <a:solidFill>
                <a:schemeClr val="accent1">
                  <a:alpha val="90000"/>
                </a:schemeClr>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rot="5400000">
              <a:off x="5176636" y="2051912"/>
              <a:ext cx="4505731" cy="381000"/>
            </a:xfrm>
            <a:prstGeom prst="line">
              <a:avLst/>
            </a:prstGeom>
            <a:ln w="12700"/>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rot="16200000" flipH="1">
              <a:off x="5748135" y="2013813"/>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rot="16200000" flipH="1">
              <a:off x="49099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4795635" y="2128112"/>
              <a:ext cx="4505731" cy="228600"/>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rot="16200000" flipH="1">
              <a:off x="53909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rot="16200000" flipH="1">
              <a:off x="5927205" y="2139542"/>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rot="16200000" flipH="1">
              <a:off x="5519535" y="2166212"/>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rot="16200000" flipH="1">
              <a:off x="5748135" y="2166212"/>
              <a:ext cx="4505731" cy="152400"/>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rot="16200000" flipH="1">
              <a:off x="6433935" y="2166213"/>
              <a:ext cx="4505731"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rot="16200000" flipH="1">
              <a:off x="62434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rot="5400000">
              <a:off x="6395835" y="2051913"/>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rot="16200000" flipH="1">
              <a:off x="6052936" y="2166212"/>
              <a:ext cx="4505731" cy="152401"/>
            </a:xfrm>
            <a:prstGeom prst="line">
              <a:avLst/>
            </a:prstGeom>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rot="5400000">
              <a:off x="6709356" y="2136834"/>
              <a:ext cx="4525755" cy="191133"/>
            </a:xfrm>
            <a:prstGeom prst="line">
              <a:avLst/>
            </a:prstGeom>
            <a:effectLst/>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rot="5400000">
              <a:off x="6026265" y="2040483"/>
              <a:ext cx="4505731" cy="40386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rot="16200000" flipH="1">
              <a:off x="5927205" y="2139543"/>
              <a:ext cx="4505731" cy="205740"/>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rot="5400000">
              <a:off x="6738734" y="2242140"/>
              <a:ext cx="4505732" cy="1588"/>
            </a:xfrm>
            <a:prstGeom prst="line">
              <a:avLst/>
            </a:prstGeom>
            <a:ln w="15875">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rot="5400000">
              <a:off x="3728835" y="2204312"/>
              <a:ext cx="4505731" cy="76200"/>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rot="16200000" flipH="1">
              <a:off x="4224135" y="2166212"/>
              <a:ext cx="4505731" cy="1524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rot="16200000" flipH="1">
              <a:off x="4414635" y="2051912"/>
              <a:ext cx="4505731" cy="381000"/>
            </a:xfrm>
            <a:prstGeom prst="line">
              <a:avLst/>
            </a:prstGeom>
            <a:ln w="19050">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rot="5400000">
              <a:off x="3309735" y="2090012"/>
              <a:ext cx="4505731" cy="304800"/>
            </a:xfrm>
            <a:prstGeom prst="line">
              <a:avLst/>
            </a:prstGeom>
            <a:ln w="47625">
              <a:solidFill>
                <a:schemeClr val="accent1">
                  <a:alpha val="63000"/>
                </a:schemeClr>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rot="16200000" flipH="1">
              <a:off x="4324148" y="2066200"/>
              <a:ext cx="4505731" cy="352425"/>
            </a:xfrm>
            <a:prstGeom prst="line">
              <a:avLst/>
            </a:prstGeom>
            <a:ln w="15875">
              <a:solidFill>
                <a:schemeClr val="accent1">
                  <a:alpha val="72000"/>
                </a:schemeClr>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rot="5400000">
              <a:off x="4948035" y="2051912"/>
              <a:ext cx="4505731"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rot="5400000">
              <a:off x="5405235" y="1747112"/>
              <a:ext cx="4505731" cy="990600"/>
            </a:xfrm>
            <a:prstGeom prst="line">
              <a:avLst/>
            </a:prstGeom>
            <a:ln w="28575">
              <a:solidFill>
                <a:schemeClr val="accent1">
                  <a:alpha val="58000"/>
                </a:schemeClr>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rot="16200000" flipH="1">
              <a:off x="2547735" y="2013814"/>
              <a:ext cx="4505731" cy="457199"/>
            </a:xfrm>
            <a:prstGeom prst="line">
              <a:avLst/>
            </a:prstGeom>
            <a:ln w="38100">
              <a:solidFill>
                <a:schemeClr val="accent1">
                  <a:alpha val="47000"/>
                </a:schemeClr>
              </a:solidFill>
            </a:ln>
          </p:spPr>
          <p:style>
            <a:lnRef idx="1">
              <a:schemeClr val="accent1"/>
            </a:lnRef>
            <a:fillRef idx="0">
              <a:schemeClr val="accent1"/>
            </a:fillRef>
            <a:effectRef idx="0">
              <a:schemeClr val="accent1"/>
            </a:effectRef>
            <a:fontRef idx="minor">
              <a:schemeClr val="tx1"/>
            </a:fontRef>
          </p:style>
        </p:cxnSp>
      </p:grpSp>
      <p:sp>
        <p:nvSpPr>
          <p:cNvPr id="94" name="Rectangle 93"/>
          <p:cNvSpPr/>
          <p:nvPr/>
        </p:nvSpPr>
        <p:spPr>
          <a:xfrm>
            <a:off x="0" y="4311168"/>
            <a:ext cx="9144000" cy="1905000"/>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96" name="Straight Connector 95"/>
          <p:cNvCxnSpPr/>
          <p:nvPr/>
        </p:nvCxnSpPr>
        <p:spPr>
          <a:xfrm>
            <a:off x="0" y="4387368"/>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a:off x="0" y="6138380"/>
            <a:ext cx="914400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p:nvPr>
        </p:nvSpPr>
        <p:spPr>
          <a:xfrm>
            <a:off x="457200" y="5621364"/>
            <a:ext cx="8305800" cy="414649"/>
          </a:xfrm>
        </p:spPr>
        <p:txBody>
          <a:bodyPr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5" name="Title 94"/>
          <p:cNvSpPr>
            <a:spLocks noGrp="1"/>
          </p:cNvSpPr>
          <p:nvPr>
            <p:ph type="title"/>
          </p:nvPr>
        </p:nvSpPr>
        <p:spPr>
          <a:xfrm>
            <a:off x="457200" y="4463568"/>
            <a:ext cx="8305800" cy="1143000"/>
          </a:xfrm>
        </p:spPr>
        <p:txBody>
          <a:bodyPr/>
          <a:lstStyle/>
          <a:p>
            <a:r>
              <a:rPr lang="en-US" smtClean="0"/>
              <a:t>Click to edit Master title style</a:t>
            </a:r>
            <a:endParaRPr lang="en-US"/>
          </a:p>
        </p:txBody>
      </p:sp>
      <p:sp>
        <p:nvSpPr>
          <p:cNvPr id="2" name="Date Placeholder 1"/>
          <p:cNvSpPr>
            <a:spLocks noGrp="1"/>
          </p:cNvSpPr>
          <p:nvPr>
            <p:ph type="dt" sz="half" idx="10"/>
          </p:nvPr>
        </p:nvSpPr>
        <p:spPr/>
        <p:txBody>
          <a:bodyPr/>
          <a:lstStyle/>
          <a:p>
            <a:fld id="{1D8BD707-D9CF-40AE-B4C6-C98DA3205C09}" type="datetimeFigureOut">
              <a:rPr lang="en-US" smtClean="0"/>
              <a:pPr/>
              <a:t>5/31/2017</a:t>
            </a:fld>
            <a:endParaRPr lang="en-US"/>
          </a:p>
        </p:txBody>
      </p:sp>
      <p:sp>
        <p:nvSpPr>
          <p:cNvPr id="91" name="Footer Placeholder 90"/>
          <p:cNvSpPr>
            <a:spLocks noGrp="1"/>
          </p:cNvSpPr>
          <p:nvPr>
            <p:ph type="ftr" sz="quarter" idx="11"/>
          </p:nvPr>
        </p:nvSpPr>
        <p:spPr/>
        <p:txBody>
          <a:bodyPr/>
          <a:lstStyle/>
          <a:p>
            <a:endParaRPr lang="en-US"/>
          </a:p>
        </p:txBody>
      </p:sp>
      <p:sp>
        <p:nvSpPr>
          <p:cNvPr id="92" name="Slide Number Placeholder 91"/>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lgn="ctr">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5/31/2017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5/31/2017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200400" y="273050"/>
            <a:ext cx="5486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7" name="Rectangle 36"/>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9" name="Straight Connector 38"/>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2400" y="1901952"/>
            <a:ext cx="2377440" cy="1371600"/>
          </a:xfrm>
        </p:spPr>
        <p:txBody>
          <a:bodyPr anchor="b">
            <a:normAutofit/>
          </a:bodyPr>
          <a:lstStyle>
            <a:lvl1pPr algn="l" defTabSz="914400" rtl="0" eaLnBrk="1" latinLnBrk="0" hangingPunct="1">
              <a:spcBef>
                <a:spcPct val="0"/>
              </a:spcBef>
              <a:buNone/>
              <a:tabLst>
                <a:tab pos="3830638" algn="l"/>
              </a:tabLst>
              <a:defRPr lang="en-US" sz="2600" b="1" kern="1200" cap="none" spc="20" baseline="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3552"/>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200400" y="381000"/>
            <a:ext cx="5562600" cy="5638800"/>
          </a:xfrm>
          <a:solidFill>
            <a:schemeClr val="bg2"/>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5/31/2017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33" name="Rectangle 32"/>
          <p:cNvSpPr/>
          <p:nvPr/>
        </p:nvSpPr>
        <p:spPr>
          <a:xfrm>
            <a:off x="0" y="1563624"/>
            <a:ext cx="2761488" cy="3313176"/>
          </a:xfrm>
          <a:prstGeom prst="rect">
            <a:avLst/>
          </a:prstGeom>
          <a:solidFill>
            <a:schemeClr val="accent1"/>
          </a:solidFill>
          <a:ln>
            <a:noFill/>
          </a:ln>
          <a:effectLst>
            <a:outerShdw blurRad="50800" dist="38100" dir="2700000" algn="ctr" rotWithShape="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cxnSp>
        <p:nvCxnSpPr>
          <p:cNvPr id="34" name="Straight Connector 33"/>
          <p:cNvCxnSpPr/>
          <p:nvPr/>
        </p:nvCxnSpPr>
        <p:spPr>
          <a:xfrm rot="5400000">
            <a:off x="1128157" y="3221339"/>
            <a:ext cx="3017520" cy="794"/>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0" y="1712976"/>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0" y="4733544"/>
            <a:ext cx="2651760" cy="1588"/>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55448" y="1905000"/>
            <a:ext cx="2377440" cy="1371600"/>
          </a:xfrm>
        </p:spPr>
        <p:txBody>
          <a:bodyPr anchor="b">
            <a:normAutofit/>
          </a:bodyPr>
          <a:lstStyle>
            <a:lvl1pPr algn="l">
              <a:defRPr sz="2600" b="1" cap="none" spc="20" baseline="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152400" y="3276600"/>
            <a:ext cx="2377440" cy="1371600"/>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90" name="Rectangle 189"/>
          <p:cNvSpPr/>
          <p:nvPr/>
        </p:nvSpPr>
        <p:spPr>
          <a:xfrm>
            <a:off x="149352" y="137160"/>
            <a:ext cx="8869680" cy="6583680"/>
          </a:xfrm>
          <a:prstGeom prst="rect">
            <a:avLst/>
          </a:prstGeom>
          <a:noFill/>
          <a:ln w="19050" cmpd="sng">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kern="1200">
              <a:solidFill>
                <a:prstClr val="white"/>
              </a:solidFill>
              <a:latin typeface="Tw Cen MT"/>
              <a:ea typeface="+mn-ea"/>
              <a:cs typeface="+mn-cs"/>
            </a:endParaRPr>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12408"/>
            <a:ext cx="2133600" cy="365125"/>
          </a:xfrm>
          <a:prstGeom prst="rect">
            <a:avLst/>
          </a:prstGeom>
        </p:spPr>
        <p:txBody>
          <a:bodyPr vert="horz" lIns="91440" tIns="45720" rIns="91440" bIns="45720" rtlCol="0" anchor="ctr"/>
          <a:lstStyle>
            <a:lvl1pPr algn="l">
              <a:defRPr sz="1200">
                <a:solidFill>
                  <a:schemeClr val="tx2"/>
                </a:solidFill>
              </a:defRPr>
            </a:lvl1pPr>
          </a:lstStyle>
          <a:p>
            <a:fld id="{1D8BD707-D9CF-40AE-B4C6-C98DA3205C09}" type="datetimeFigureOut">
              <a:rPr lang="en-US" smtClean="0"/>
              <a:pPr/>
              <a:t>5/31/2017</a:t>
            </a:fld>
            <a:endParaRPr lang="en-US"/>
          </a:p>
        </p:txBody>
      </p:sp>
      <p:sp>
        <p:nvSpPr>
          <p:cNvPr id="5" name="Footer Placeholder 4"/>
          <p:cNvSpPr>
            <a:spLocks noGrp="1"/>
          </p:cNvSpPr>
          <p:nvPr>
            <p:ph type="ftr" sz="quarter" idx="3"/>
          </p:nvPr>
        </p:nvSpPr>
        <p:spPr>
          <a:xfrm>
            <a:off x="2831123" y="6312408"/>
            <a:ext cx="3481754"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12408"/>
            <a:ext cx="2133600" cy="365125"/>
          </a:xfrm>
          <a:prstGeom prst="rect">
            <a:avLst/>
          </a:prstGeom>
        </p:spPr>
        <p:txBody>
          <a:bodyPr vert="horz" lIns="91440" tIns="45720" rIns="91440" bIns="45720" rtlCol="0" anchor="ctr"/>
          <a:lstStyle>
            <a:lvl1pPr algn="r">
              <a:defRPr sz="1200">
                <a:solidFill>
                  <a:schemeClr val="tx2"/>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spcBef>
          <a:spcPct val="0"/>
        </a:spcBef>
        <a:buNone/>
        <a:tabLst>
          <a:tab pos="3830638" algn="l"/>
        </a:tabLst>
        <a:defRPr sz="3600" b="1" kern="1200" cap="none" spc="50">
          <a:ln w="13335" cmpd="sng">
            <a:solidFill>
              <a:schemeClr val="accent1">
                <a:lumMod val="50000"/>
              </a:schemeClr>
            </a:solidFill>
            <a:prstDash val="solid"/>
          </a:ln>
          <a:solidFill>
            <a:schemeClr val="accent6">
              <a:tint val="1000"/>
            </a:schemeClr>
          </a:solidFill>
          <a:effectLst/>
          <a:latin typeface="+mj-lt"/>
          <a:ea typeface="+mj-ea"/>
          <a:cs typeface="+mj-cs"/>
        </a:defRPr>
      </a:lvl1pPr>
    </p:titleStyle>
    <p:bodyStyle>
      <a:lvl1pPr marL="274320" indent="-274320" algn="l" defTabSz="914400" rtl="0" eaLnBrk="1" latinLnBrk="0" hangingPunct="1">
        <a:spcBef>
          <a:spcPct val="20000"/>
        </a:spcBef>
        <a:buClr>
          <a:schemeClr val="accent1">
            <a:lumMod val="60000"/>
            <a:lumOff val="40000"/>
          </a:schemeClr>
        </a:buClr>
        <a:buFont typeface="Arial" pitchFamily="34" charset="0"/>
        <a:buChar char="•"/>
        <a:defRPr sz="2400" kern="1200">
          <a:solidFill>
            <a:schemeClr val="tx2"/>
          </a:solidFill>
          <a:latin typeface="+mn-lt"/>
          <a:ea typeface="+mn-ea"/>
          <a:cs typeface="+mn-cs"/>
        </a:defRPr>
      </a:lvl1pPr>
      <a:lvl2pPr marL="548640" indent="-182880" algn="l" defTabSz="914400" rtl="0" eaLnBrk="1" latinLnBrk="0" hangingPunct="1">
        <a:spcBef>
          <a:spcPct val="20000"/>
        </a:spcBef>
        <a:buClr>
          <a:schemeClr val="accent1">
            <a:lumMod val="60000"/>
            <a:lumOff val="40000"/>
          </a:schemeClr>
        </a:buClr>
        <a:buFont typeface="Arial" pitchFamily="34" charset="0"/>
        <a:buChar char="•"/>
        <a:defRPr sz="20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3pPr>
      <a:lvl4pPr marL="118872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4pPr>
      <a:lvl5pPr marL="1463040" indent="-228600" algn="l" defTabSz="914400" rtl="0" eaLnBrk="1" latinLnBrk="0" hangingPunct="1">
        <a:spcBef>
          <a:spcPct val="20000"/>
        </a:spcBef>
        <a:buClr>
          <a:schemeClr val="accent4"/>
        </a:buClr>
        <a:buFont typeface="Arial" pitchFamily="34" charset="0"/>
        <a:buChar char="•"/>
        <a:defRPr sz="1600" kern="1200" baseline="0">
          <a:solidFill>
            <a:schemeClr val="tx2"/>
          </a:solidFill>
          <a:latin typeface="+mn-lt"/>
          <a:ea typeface="+mn-ea"/>
          <a:cs typeface="+mn-cs"/>
        </a:defRPr>
      </a:lvl5pPr>
      <a:lvl6pPr marL="1691640" indent="-182880" algn="l" defTabSz="914400" rtl="0" eaLnBrk="1" latinLnBrk="0" hangingPunct="1">
        <a:spcBef>
          <a:spcPct val="20000"/>
        </a:spcBef>
        <a:buClr>
          <a:schemeClr val="accent5"/>
        </a:buClr>
        <a:buFont typeface="Arial" pitchFamily="34" charset="0"/>
        <a:buChar char="•"/>
        <a:defRPr sz="1600" kern="1200">
          <a:solidFill>
            <a:schemeClr val="tx1"/>
          </a:solidFill>
          <a:latin typeface="+mn-lt"/>
          <a:ea typeface="+mn-ea"/>
          <a:cs typeface="+mn-cs"/>
        </a:defRPr>
      </a:lvl6pPr>
      <a:lvl7pPr marL="19202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7pPr>
      <a:lvl8pPr marL="2148840" indent="-182880" algn="l" defTabSz="914400" rtl="0" eaLnBrk="1" latinLnBrk="0" hangingPunct="1">
        <a:spcBef>
          <a:spcPct val="20000"/>
        </a:spcBef>
        <a:buClr>
          <a:schemeClr val="accent3"/>
        </a:buClr>
        <a:buFont typeface="Arial" pitchFamily="34" charset="0"/>
        <a:buChar char="•"/>
        <a:defRPr sz="1600" kern="1200">
          <a:solidFill>
            <a:schemeClr val="tx1"/>
          </a:solidFill>
          <a:latin typeface="+mn-lt"/>
          <a:ea typeface="+mn-ea"/>
          <a:cs typeface="+mn-cs"/>
        </a:defRPr>
      </a:lvl8pPr>
      <a:lvl9pPr marL="2377440" indent="-182880" algn="l" defTabSz="914400" rtl="0" eaLnBrk="1" latinLnBrk="0" hangingPunct="1">
        <a:spcBef>
          <a:spcPct val="20000"/>
        </a:spcBef>
        <a:buClr>
          <a:schemeClr val="accent6"/>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IN" dirty="0" smtClean="0"/>
              <a:t>Sampling techniques for massive data sets.</a:t>
            </a:r>
            <a:endParaRPr lang="en-IN" dirty="0"/>
          </a:p>
        </p:txBody>
      </p:sp>
      <p:sp>
        <p:nvSpPr>
          <p:cNvPr id="3" name="Subtitle 2"/>
          <p:cNvSpPr>
            <a:spLocks noGrp="1"/>
          </p:cNvSpPr>
          <p:nvPr>
            <p:ph type="subTitle" idx="1"/>
          </p:nvPr>
        </p:nvSpPr>
        <p:spPr/>
        <p:txBody>
          <a:bodyPr/>
          <a:lstStyle/>
          <a:p>
            <a:endParaRPr lang="en-IN" dirty="0"/>
          </a:p>
        </p:txBody>
      </p:sp>
    </p:spTree>
    <p:extLst>
      <p:ext uri="{BB962C8B-B14F-4D97-AF65-F5344CB8AC3E}">
        <p14:creationId xmlns:p14="http://schemas.microsoft.com/office/powerpoint/2010/main" val="10428820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Cluster or </a:t>
            </a:r>
            <a:r>
              <a:rPr lang="en-IN" dirty="0" err="1" smtClean="0"/>
              <a:t>Hearchical</a:t>
            </a:r>
            <a:r>
              <a:rPr lang="en-IN" dirty="0" smtClean="0"/>
              <a:t> Random Sampling</a:t>
            </a:r>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52600" y="1828800"/>
            <a:ext cx="5051180" cy="4114800"/>
          </a:xfrm>
        </p:spPr>
      </p:pic>
    </p:spTree>
    <p:extLst>
      <p:ext uri="{BB962C8B-B14F-4D97-AF65-F5344CB8AC3E}">
        <p14:creationId xmlns:p14="http://schemas.microsoft.com/office/powerpoint/2010/main" val="13617727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Step by step</a:t>
            </a:r>
            <a:endParaRPr lang="en-IN" dirty="0"/>
          </a:p>
        </p:txBody>
      </p:sp>
      <p:sp>
        <p:nvSpPr>
          <p:cNvPr id="3" name="Content Placeholder 2"/>
          <p:cNvSpPr>
            <a:spLocks noGrp="1"/>
          </p:cNvSpPr>
          <p:nvPr>
            <p:ph idx="1"/>
          </p:nvPr>
        </p:nvSpPr>
        <p:spPr/>
        <p:txBody>
          <a:bodyPr/>
          <a:lstStyle/>
          <a:p>
            <a:r>
              <a:rPr lang="en-IN" dirty="0" smtClean="0"/>
              <a:t>Identify sampling frame </a:t>
            </a:r>
          </a:p>
          <a:p>
            <a:r>
              <a:rPr lang="en-IN" dirty="0" smtClean="0"/>
              <a:t>Decide on sample size</a:t>
            </a:r>
          </a:p>
          <a:p>
            <a:r>
              <a:rPr lang="en-IN" dirty="0" smtClean="0"/>
              <a:t>Choose sampling technique</a:t>
            </a:r>
            <a:endParaRPr lang="en-IN" dirty="0"/>
          </a:p>
        </p:txBody>
      </p:sp>
    </p:spTree>
    <p:extLst>
      <p:ext uri="{BB962C8B-B14F-4D97-AF65-F5344CB8AC3E}">
        <p14:creationId xmlns:p14="http://schemas.microsoft.com/office/powerpoint/2010/main" val="18512205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Identifying Sampling Frame</a:t>
            </a:r>
            <a:endParaRPr lang="en-IN" dirty="0"/>
          </a:p>
        </p:txBody>
      </p:sp>
      <p:sp>
        <p:nvSpPr>
          <p:cNvPr id="3" name="Content Placeholder 2"/>
          <p:cNvSpPr>
            <a:spLocks noGrp="1"/>
          </p:cNvSpPr>
          <p:nvPr>
            <p:ph idx="1"/>
          </p:nvPr>
        </p:nvSpPr>
        <p:spPr/>
        <p:txBody>
          <a:bodyPr/>
          <a:lstStyle/>
          <a:p>
            <a:r>
              <a:rPr lang="en-IN" dirty="0" smtClean="0"/>
              <a:t>Complete set of all cases from which your sample is going to be drawn.</a:t>
            </a:r>
            <a:endParaRPr lang="en-IN" dirty="0"/>
          </a:p>
        </p:txBody>
      </p:sp>
    </p:spTree>
    <p:extLst>
      <p:ext uri="{BB962C8B-B14F-4D97-AF65-F5344CB8AC3E}">
        <p14:creationId xmlns:p14="http://schemas.microsoft.com/office/powerpoint/2010/main" val="11632945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Identify sample size</a:t>
            </a:r>
            <a:endParaRPr lang="en-IN" dirty="0"/>
          </a:p>
        </p:txBody>
      </p:sp>
      <p:sp>
        <p:nvSpPr>
          <p:cNvPr id="3" name="Content Placeholder 2"/>
          <p:cNvSpPr>
            <a:spLocks noGrp="1"/>
          </p:cNvSpPr>
          <p:nvPr>
            <p:ph idx="1"/>
          </p:nvPr>
        </p:nvSpPr>
        <p:spPr/>
        <p:txBody>
          <a:bodyPr>
            <a:normAutofit/>
          </a:bodyPr>
          <a:lstStyle/>
          <a:p>
            <a:r>
              <a:rPr lang="en-IN" sz="2000" dirty="0" smtClean="0"/>
              <a:t>First decide “Confidence level”, this is the level of certainty that data collected in sample represent the total characteristics of complete dataset or sampling frame.</a:t>
            </a:r>
          </a:p>
          <a:p>
            <a:r>
              <a:rPr lang="en-IN" sz="2000" dirty="0" smtClean="0"/>
              <a:t>Let us say we choose 95 %, then it mean if we choose 100 events then at least 95 of them represent the complete sampling frame.</a:t>
            </a:r>
          </a:p>
          <a:p>
            <a:r>
              <a:rPr lang="en-IN" sz="2000" dirty="0" smtClean="0"/>
              <a:t>Margin of error = 3%-5%, means if 47 says yes for an answer and our margin of error is 4%. Then we will say from 43 to51 members says yes.</a:t>
            </a:r>
          </a:p>
          <a:p>
            <a:r>
              <a:rPr lang="en-IN" sz="2000" dirty="0" smtClean="0"/>
              <a:t>Then we can simply use any sampling calculator to decide our sample size there are tons of them which can be found by simple search on Google.</a:t>
            </a:r>
            <a:endParaRPr lang="en-IN" sz="2000" dirty="0"/>
          </a:p>
        </p:txBody>
      </p:sp>
    </p:spTree>
    <p:extLst>
      <p:ext uri="{BB962C8B-B14F-4D97-AF65-F5344CB8AC3E}">
        <p14:creationId xmlns:p14="http://schemas.microsoft.com/office/powerpoint/2010/main" val="5020926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Examples of Non – Random Sampling</a:t>
            </a:r>
            <a:endParaRPr lang="en-IN" dirty="0"/>
          </a:p>
        </p:txBody>
      </p:sp>
      <p:sp>
        <p:nvSpPr>
          <p:cNvPr id="3" name="Content Placeholder 2"/>
          <p:cNvSpPr>
            <a:spLocks noGrp="1"/>
          </p:cNvSpPr>
          <p:nvPr>
            <p:ph idx="1"/>
          </p:nvPr>
        </p:nvSpPr>
        <p:spPr/>
        <p:txBody>
          <a:bodyPr/>
          <a:lstStyle/>
          <a:p>
            <a:r>
              <a:rPr lang="en-IN" dirty="0" smtClean="0"/>
              <a:t>Snowball Sampling (Chain Sampling)</a:t>
            </a:r>
          </a:p>
          <a:p>
            <a:r>
              <a:rPr lang="en-IN" dirty="0" smtClean="0"/>
              <a:t>RDS(Respondent Driven Sampling)</a:t>
            </a:r>
            <a:endParaRPr lang="en-IN" dirty="0"/>
          </a:p>
        </p:txBody>
      </p:sp>
    </p:spTree>
    <p:extLst>
      <p:ext uri="{BB962C8B-B14F-4D97-AF65-F5344CB8AC3E}">
        <p14:creationId xmlns:p14="http://schemas.microsoft.com/office/powerpoint/2010/main" val="9575927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Snowball Sampling</a:t>
            </a:r>
            <a:endParaRPr lang="en-IN" dirty="0"/>
          </a:p>
        </p:txBody>
      </p:sp>
      <p:sp>
        <p:nvSpPr>
          <p:cNvPr id="3" name="Content Placeholder 2"/>
          <p:cNvSpPr>
            <a:spLocks noGrp="1"/>
          </p:cNvSpPr>
          <p:nvPr>
            <p:ph idx="1"/>
          </p:nvPr>
        </p:nvSpPr>
        <p:spPr>
          <a:xfrm>
            <a:off x="457200" y="1600200"/>
            <a:ext cx="4572000" cy="4525963"/>
          </a:xfrm>
        </p:spPr>
        <p:txBody>
          <a:bodyPr>
            <a:normAutofit fontScale="85000" lnSpcReduction="20000"/>
          </a:bodyPr>
          <a:lstStyle/>
          <a:p>
            <a:r>
              <a:rPr lang="en-IN" b="1" dirty="0" smtClean="0"/>
              <a:t>Method</a:t>
            </a:r>
            <a:endParaRPr lang="en-IN" b="1" dirty="0"/>
          </a:p>
          <a:p>
            <a:r>
              <a:rPr lang="en-IN" dirty="0"/>
              <a:t>Draft a participation program (likely to be subject to change, but indicative).</a:t>
            </a:r>
          </a:p>
          <a:p>
            <a:r>
              <a:rPr lang="en-IN" dirty="0"/>
              <a:t>Approach stakeholders and ask for contacts.</a:t>
            </a:r>
          </a:p>
          <a:p>
            <a:r>
              <a:rPr lang="en-IN" dirty="0"/>
              <a:t>Gain contacts and ask them to participate.</a:t>
            </a:r>
          </a:p>
          <a:p>
            <a:r>
              <a:rPr lang="en-IN" dirty="0"/>
              <a:t>Community issues groups may emerge that can be included in the participation program.</a:t>
            </a:r>
          </a:p>
          <a:p>
            <a:r>
              <a:rPr lang="en-IN" dirty="0"/>
              <a:t>Continue the snowballing with contacts to gain more stakeholders if necessary.</a:t>
            </a:r>
          </a:p>
          <a:p>
            <a:r>
              <a:rPr lang="en-IN" dirty="0"/>
              <a:t>Ensure a diversity of contacts by widening the profile of persons involved in the snowballing exercise.</a:t>
            </a:r>
          </a:p>
          <a:p>
            <a:endParaRPr lang="en-IN" dirty="0"/>
          </a:p>
        </p:txBody>
      </p:sp>
    </p:spTree>
    <p:extLst>
      <p:ext uri="{BB962C8B-B14F-4D97-AF65-F5344CB8AC3E}">
        <p14:creationId xmlns:p14="http://schemas.microsoft.com/office/powerpoint/2010/main" val="284099851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80210" y="990600"/>
            <a:ext cx="5153990" cy="4572000"/>
          </a:xfrm>
        </p:spPr>
      </p:pic>
    </p:spTree>
    <p:extLst>
      <p:ext uri="{BB962C8B-B14F-4D97-AF65-F5344CB8AC3E}">
        <p14:creationId xmlns:p14="http://schemas.microsoft.com/office/powerpoint/2010/main" val="224267531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RDS</a:t>
            </a:r>
            <a:endParaRPr lang="en-IN" dirty="0"/>
          </a:p>
        </p:txBody>
      </p:sp>
      <p:sp>
        <p:nvSpPr>
          <p:cNvPr id="3" name="Content Placeholder 2"/>
          <p:cNvSpPr>
            <a:spLocks noGrp="1"/>
          </p:cNvSpPr>
          <p:nvPr>
            <p:ph idx="1"/>
          </p:nvPr>
        </p:nvSpPr>
        <p:spPr/>
        <p:txBody>
          <a:bodyPr/>
          <a:lstStyle/>
          <a:p>
            <a:r>
              <a:rPr lang="en-IN" dirty="0" smtClean="0"/>
              <a:t>To overcome shortcomings of Snowball sampling.</a:t>
            </a:r>
          </a:p>
          <a:p>
            <a:r>
              <a:rPr lang="en-IN" dirty="0" smtClean="0"/>
              <a:t>Use Coupon system to monitor the sample size and how the connection flows in sample.</a:t>
            </a:r>
            <a:endParaRPr lang="en-IN" dirty="0"/>
          </a:p>
        </p:txBody>
      </p:sp>
    </p:spTree>
    <p:extLst>
      <p:ext uri="{BB962C8B-B14F-4D97-AF65-F5344CB8AC3E}">
        <p14:creationId xmlns:p14="http://schemas.microsoft.com/office/powerpoint/2010/main" val="413624607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Challenges of Sampling Massive data</a:t>
            </a:r>
            <a:endParaRPr lang="en-IN"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IN" sz="2000" i="1" dirty="0">
                <a:latin typeface="Arial" pitchFamily="34" charset="0"/>
                <a:cs typeface="Arial" pitchFamily="34" charset="0"/>
              </a:rPr>
              <a:t>Sample recruitment is </a:t>
            </a:r>
            <a:r>
              <a:rPr lang="en-IN" sz="2000" i="1" dirty="0" smtClean="0">
                <a:latin typeface="Arial" pitchFamily="34" charset="0"/>
                <a:cs typeface="Arial" pitchFamily="34" charset="0"/>
              </a:rPr>
              <a:t>on-going.</a:t>
            </a:r>
          </a:p>
          <a:p>
            <a:pPr marL="514350" indent="-514350">
              <a:buFont typeface="+mj-lt"/>
              <a:buAutoNum type="arabicPeriod"/>
            </a:pPr>
            <a:r>
              <a:rPr lang="en-IN" sz="2000" i="1" dirty="0" smtClean="0">
                <a:latin typeface="Arial" pitchFamily="34" charset="0"/>
                <a:cs typeface="Arial" pitchFamily="34" charset="0"/>
              </a:rPr>
              <a:t>Which incoming samples should be chosen or omitted</a:t>
            </a:r>
          </a:p>
          <a:p>
            <a:pPr marL="514350" indent="-514350">
              <a:buFont typeface="+mj-lt"/>
              <a:buAutoNum type="arabicPeriod"/>
            </a:pPr>
            <a:r>
              <a:rPr lang="en-IN" sz="2000" dirty="0" smtClean="0">
                <a:latin typeface="Arial" pitchFamily="34" charset="0"/>
                <a:cs typeface="Arial" pitchFamily="34" charset="0"/>
              </a:rPr>
              <a:t>Participants can leave and enter anytime</a:t>
            </a:r>
          </a:p>
          <a:p>
            <a:pPr marL="514350" indent="-514350">
              <a:buFont typeface="+mj-lt"/>
              <a:buAutoNum type="arabicPeriod"/>
            </a:pPr>
            <a:r>
              <a:rPr lang="en-IN" sz="2000" dirty="0" smtClean="0">
                <a:latin typeface="Arial" pitchFamily="34" charset="0"/>
                <a:cs typeface="Arial" pitchFamily="34" charset="0"/>
              </a:rPr>
              <a:t>Data needed to be taken from all available sources.</a:t>
            </a:r>
          </a:p>
          <a:p>
            <a:pPr marL="514350" indent="-514350">
              <a:buFont typeface="+mj-lt"/>
              <a:buAutoNum type="arabicPeriod"/>
            </a:pPr>
            <a:r>
              <a:rPr lang="en-IN" sz="2000" dirty="0" smtClean="0">
                <a:latin typeface="Arial" pitchFamily="34" charset="0"/>
                <a:cs typeface="Arial" pitchFamily="34" charset="0"/>
              </a:rPr>
              <a:t>Sampling doesn’t matter how precise  can never preserve all the information, for example sampling all graph structures can never be done.</a:t>
            </a:r>
          </a:p>
          <a:p>
            <a:pPr marL="514350" indent="-514350">
              <a:buFont typeface="+mj-lt"/>
              <a:buAutoNum type="arabicPeriod"/>
            </a:pPr>
            <a:r>
              <a:rPr lang="en-IN" sz="2000" dirty="0" smtClean="0">
                <a:latin typeface="Arial" pitchFamily="34" charset="0"/>
                <a:cs typeface="Arial" pitchFamily="34" charset="0"/>
              </a:rPr>
              <a:t>The decision of how to sample depends on what to sample .</a:t>
            </a:r>
          </a:p>
          <a:p>
            <a:pPr marL="514350" indent="-514350">
              <a:buFont typeface="+mj-lt"/>
              <a:buAutoNum type="arabicPeriod"/>
            </a:pPr>
            <a:endParaRPr lang="en-IN" sz="1200" dirty="0"/>
          </a:p>
        </p:txBody>
      </p:sp>
    </p:spTree>
    <p:extLst>
      <p:ext uri="{BB962C8B-B14F-4D97-AF65-F5344CB8AC3E}">
        <p14:creationId xmlns:p14="http://schemas.microsoft.com/office/powerpoint/2010/main" val="12110232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Further Topics which I am learning now and would present in future seminars.</a:t>
            </a:r>
            <a:endParaRPr lang="en-IN" dirty="0"/>
          </a:p>
        </p:txBody>
      </p:sp>
      <p:sp>
        <p:nvSpPr>
          <p:cNvPr id="3" name="Content Placeholder 2"/>
          <p:cNvSpPr>
            <a:spLocks noGrp="1"/>
          </p:cNvSpPr>
          <p:nvPr>
            <p:ph idx="1"/>
          </p:nvPr>
        </p:nvSpPr>
        <p:spPr/>
        <p:txBody>
          <a:bodyPr/>
          <a:lstStyle/>
          <a:p>
            <a:r>
              <a:rPr lang="en-IN" dirty="0" smtClean="0"/>
              <a:t>Sparse Signal recovery</a:t>
            </a:r>
          </a:p>
          <a:p>
            <a:r>
              <a:rPr lang="en-IN" dirty="0" smtClean="0"/>
              <a:t>Use of Sampling not just for estimation purpose but also for testing.</a:t>
            </a:r>
            <a:endParaRPr lang="en-IN" dirty="0"/>
          </a:p>
        </p:txBody>
      </p:sp>
    </p:spTree>
    <p:extLst>
      <p:ext uri="{BB962C8B-B14F-4D97-AF65-F5344CB8AC3E}">
        <p14:creationId xmlns:p14="http://schemas.microsoft.com/office/powerpoint/2010/main" val="4228912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What is Sampling ?</a:t>
            </a:r>
            <a:endParaRPr lang="en-IN" dirty="0"/>
          </a:p>
        </p:txBody>
      </p:sp>
      <p:sp>
        <p:nvSpPr>
          <p:cNvPr id="3" name="Content Placeholder 2"/>
          <p:cNvSpPr>
            <a:spLocks noGrp="1"/>
          </p:cNvSpPr>
          <p:nvPr>
            <p:ph idx="1"/>
          </p:nvPr>
        </p:nvSpPr>
        <p:spPr/>
        <p:txBody>
          <a:bodyPr/>
          <a:lstStyle/>
          <a:p>
            <a:r>
              <a:rPr lang="en-IN" dirty="0" smtClean="0"/>
              <a:t>To take a small amount of data from huge set of data to do analysis</a:t>
            </a:r>
            <a:endParaRPr lang="en-IN" dirty="0"/>
          </a:p>
        </p:txBody>
      </p:sp>
    </p:spTree>
    <p:extLst>
      <p:ext uri="{BB962C8B-B14F-4D97-AF65-F5344CB8AC3E}">
        <p14:creationId xmlns:p14="http://schemas.microsoft.com/office/powerpoint/2010/main" val="15288075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209800"/>
            <a:ext cx="8229600" cy="1143000"/>
          </a:xfrm>
        </p:spPr>
        <p:txBody>
          <a:bodyPr>
            <a:normAutofit/>
          </a:bodyPr>
          <a:lstStyle/>
          <a:p>
            <a:r>
              <a:rPr lang="en-IN" dirty="0" smtClean="0"/>
              <a:t>Thank you for your attention !</a:t>
            </a:r>
            <a:endParaRPr lang="en-IN" dirty="0"/>
          </a:p>
        </p:txBody>
      </p:sp>
    </p:spTree>
    <p:extLst>
      <p:ext uri="{BB962C8B-B14F-4D97-AF65-F5344CB8AC3E}">
        <p14:creationId xmlns:p14="http://schemas.microsoft.com/office/powerpoint/2010/main" val="24456676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What is a good sample ?</a:t>
            </a:r>
            <a:endParaRPr lang="en-IN" dirty="0"/>
          </a:p>
        </p:txBody>
      </p:sp>
      <p:sp>
        <p:nvSpPr>
          <p:cNvPr id="3" name="Content Placeholder 2"/>
          <p:cNvSpPr>
            <a:spLocks noGrp="1"/>
          </p:cNvSpPr>
          <p:nvPr>
            <p:ph idx="1"/>
          </p:nvPr>
        </p:nvSpPr>
        <p:spPr/>
        <p:txBody>
          <a:bodyPr/>
          <a:lstStyle/>
          <a:p>
            <a:r>
              <a:rPr lang="en-IN" dirty="0" smtClean="0"/>
              <a:t>One that represents the entire set of data in most optimal way. </a:t>
            </a:r>
            <a:endParaRPr lang="en-IN" dirty="0"/>
          </a:p>
          <a:p>
            <a:r>
              <a:rPr lang="en-IN" dirty="0" smtClean="0"/>
              <a:t>Gives each element to have equal chance to get sampled</a:t>
            </a:r>
            <a:endParaRPr lang="en-IN" dirty="0"/>
          </a:p>
        </p:txBody>
      </p:sp>
    </p:spTree>
    <p:extLst>
      <p:ext uri="{BB962C8B-B14F-4D97-AF65-F5344CB8AC3E}">
        <p14:creationId xmlns:p14="http://schemas.microsoft.com/office/powerpoint/2010/main" val="11211113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Why we need Sampling ?</a:t>
            </a:r>
            <a:endParaRPr lang="en-IN" dirty="0"/>
          </a:p>
        </p:txBody>
      </p:sp>
      <p:sp>
        <p:nvSpPr>
          <p:cNvPr id="3" name="Content Placeholder 2"/>
          <p:cNvSpPr>
            <a:spLocks noGrp="1"/>
          </p:cNvSpPr>
          <p:nvPr>
            <p:ph idx="1"/>
          </p:nvPr>
        </p:nvSpPr>
        <p:spPr/>
        <p:txBody>
          <a:bodyPr/>
          <a:lstStyle/>
          <a:p>
            <a:r>
              <a:rPr lang="en-IN" dirty="0" smtClean="0"/>
              <a:t>Simple answer, to save money . We don’t have enough resources</a:t>
            </a:r>
          </a:p>
        </p:txBody>
      </p:sp>
    </p:spTree>
    <p:extLst>
      <p:ext uri="{BB962C8B-B14F-4D97-AF65-F5344CB8AC3E}">
        <p14:creationId xmlns:p14="http://schemas.microsoft.com/office/powerpoint/2010/main" val="8025383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Types of Sampling Techniques </a:t>
            </a:r>
            <a:endParaRPr lang="en-IN" dirty="0"/>
          </a:p>
        </p:txBody>
      </p:sp>
      <p:sp>
        <p:nvSpPr>
          <p:cNvPr id="3" name="Content Placeholder 2"/>
          <p:cNvSpPr>
            <a:spLocks noGrp="1"/>
          </p:cNvSpPr>
          <p:nvPr>
            <p:ph idx="1"/>
          </p:nvPr>
        </p:nvSpPr>
        <p:spPr/>
        <p:txBody>
          <a:bodyPr/>
          <a:lstStyle/>
          <a:p>
            <a:r>
              <a:rPr lang="en-IN" dirty="0" smtClean="0"/>
              <a:t>Random Sampling – Sampling in which each event of Sample space have equal chance of being sampled.</a:t>
            </a:r>
          </a:p>
          <a:p>
            <a:r>
              <a:rPr lang="en-IN" dirty="0" smtClean="0"/>
              <a:t>Non-Random Sampling – Basically just opposite to random sampling, here some events are selected to be sampled prior the starting of sampling, and by this not each event has equal chance to be sampled.</a:t>
            </a:r>
            <a:endParaRPr lang="en-IN" dirty="0"/>
          </a:p>
        </p:txBody>
      </p:sp>
    </p:spTree>
    <p:extLst>
      <p:ext uri="{BB962C8B-B14F-4D97-AF65-F5344CB8AC3E}">
        <p14:creationId xmlns:p14="http://schemas.microsoft.com/office/powerpoint/2010/main" val="33214302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dirty="0" smtClean="0"/>
              <a:t>Examples of Random Sampling</a:t>
            </a:r>
            <a:endParaRPr lang="en-IN" dirty="0"/>
          </a:p>
        </p:txBody>
      </p:sp>
      <p:sp>
        <p:nvSpPr>
          <p:cNvPr id="3" name="Content Placeholder 2"/>
          <p:cNvSpPr>
            <a:spLocks noGrp="1"/>
          </p:cNvSpPr>
          <p:nvPr>
            <p:ph idx="1"/>
          </p:nvPr>
        </p:nvSpPr>
        <p:spPr/>
        <p:txBody>
          <a:bodyPr/>
          <a:lstStyle/>
          <a:p>
            <a:r>
              <a:rPr lang="en-IN" dirty="0" smtClean="0"/>
              <a:t>Simple Random Sampling</a:t>
            </a:r>
          </a:p>
          <a:p>
            <a:r>
              <a:rPr lang="en-IN" dirty="0" smtClean="0"/>
              <a:t>Strata based Random Sampling</a:t>
            </a:r>
          </a:p>
          <a:p>
            <a:r>
              <a:rPr lang="en-IN" dirty="0" smtClean="0"/>
              <a:t>Systematic Random Sampling</a:t>
            </a:r>
          </a:p>
          <a:p>
            <a:r>
              <a:rPr lang="en-IN" dirty="0" smtClean="0"/>
              <a:t>Hierarchical or cluster Sampling</a:t>
            </a:r>
            <a:endParaRPr lang="en-IN" dirty="0"/>
          </a:p>
        </p:txBody>
      </p:sp>
    </p:spTree>
    <p:extLst>
      <p:ext uri="{BB962C8B-B14F-4D97-AF65-F5344CB8AC3E}">
        <p14:creationId xmlns:p14="http://schemas.microsoft.com/office/powerpoint/2010/main" val="5513747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Simple Random Sampling</a:t>
            </a:r>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17420" y="2049621"/>
            <a:ext cx="4709160" cy="3627120"/>
          </a:xfrm>
        </p:spPr>
      </p:pic>
    </p:spTree>
    <p:extLst>
      <p:ext uri="{BB962C8B-B14F-4D97-AF65-F5344CB8AC3E}">
        <p14:creationId xmlns:p14="http://schemas.microsoft.com/office/powerpoint/2010/main" val="316219829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Systematic Random Sampling</a:t>
            </a:r>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2186781"/>
            <a:ext cx="6172200" cy="2628900"/>
          </a:xfrm>
        </p:spPr>
      </p:pic>
    </p:spTree>
    <p:extLst>
      <p:ext uri="{BB962C8B-B14F-4D97-AF65-F5344CB8AC3E}">
        <p14:creationId xmlns:p14="http://schemas.microsoft.com/office/powerpoint/2010/main" val="15817123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Stratified Random Sampling</a:t>
            </a:r>
            <a:endParaRPr lang="en-IN"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05000" y="1981200"/>
            <a:ext cx="5027772" cy="4100665"/>
          </a:xfrm>
        </p:spPr>
      </p:pic>
    </p:spTree>
    <p:extLst>
      <p:ext uri="{BB962C8B-B14F-4D97-AF65-F5344CB8AC3E}">
        <p14:creationId xmlns:p14="http://schemas.microsoft.com/office/powerpoint/2010/main" val="3840055647"/>
      </p:ext>
    </p:extLst>
  </p:cSld>
  <p:clrMapOvr>
    <a:masterClrMapping/>
  </p:clrMapOvr>
  <p:timing>
    <p:tnLst>
      <p:par>
        <p:cTn id="1" dur="indefinite" restart="never" nodeType="tmRoot"/>
      </p:par>
    </p:tnLst>
  </p:timing>
</p:sld>
</file>

<file path=ppt/theme/theme1.xml><?xml version="1.0" encoding="utf-8"?>
<a:theme xmlns:a="http://schemas.openxmlformats.org/drawingml/2006/main" name="Thatch">
  <a:themeElements>
    <a:clrScheme name="Thatch">
      <a:dk1>
        <a:sysClr val="windowText" lastClr="000000"/>
      </a:dk1>
      <a:lt1>
        <a:sysClr val="window" lastClr="FFFFFF"/>
      </a:lt1>
      <a:dk2>
        <a:srgbClr val="1D3641"/>
      </a:dk2>
      <a:lt2>
        <a:srgbClr val="DFE6D0"/>
      </a:lt2>
      <a:accent1>
        <a:srgbClr val="759AA5"/>
      </a:accent1>
      <a:accent2>
        <a:srgbClr val="CFC60D"/>
      </a:accent2>
      <a:accent3>
        <a:srgbClr val="99987F"/>
      </a:accent3>
      <a:accent4>
        <a:srgbClr val="90AC97"/>
      </a:accent4>
      <a:accent5>
        <a:srgbClr val="FFAD1C"/>
      </a:accent5>
      <a:accent6>
        <a:srgbClr val="B9AB6F"/>
      </a:accent6>
      <a:hlink>
        <a:srgbClr val="66AACD"/>
      </a:hlink>
      <a:folHlink>
        <a:srgbClr val="809DB3"/>
      </a:folHlink>
    </a:clrScheme>
    <a:fontScheme name="Median">
      <a:maj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創英角ｺﾞｼｯｸUB"/>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hatch">
      <a:fillStyleLst>
        <a:solidFill>
          <a:schemeClr val="phClr"/>
        </a:solidFill>
        <a:gradFill rotWithShape="1">
          <a:gsLst>
            <a:gs pos="0">
              <a:schemeClr val="phClr">
                <a:tint val="79000"/>
                <a:satMod val="180000"/>
              </a:schemeClr>
            </a:gs>
            <a:gs pos="65000">
              <a:schemeClr val="phClr">
                <a:tint val="52000"/>
                <a:satMod val="250000"/>
              </a:schemeClr>
            </a:gs>
            <a:gs pos="100000">
              <a:schemeClr val="phClr">
                <a:tint val="29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15875" cap="flat" cmpd="sng" algn="ctr">
          <a:solidFill>
            <a:schemeClr val="phClr"/>
          </a:solidFill>
          <a:prstDash val="solid"/>
        </a:ln>
        <a:ln w="38100" cap="flat" cmpd="sng" algn="ctr">
          <a:solidFill>
            <a:schemeClr val="phClr"/>
          </a:solidFill>
          <a:prstDash val="solid"/>
        </a:ln>
      </a:lnStyleLst>
      <a:effectStyleLst>
        <a:effectStyle>
          <a:effectLst>
            <a:outerShdw blurRad="63500" dist="25400" dir="5400000" rotWithShape="0">
              <a:srgbClr val="000000">
                <a:alpha val="43000"/>
              </a:srgbClr>
            </a:outerShdw>
          </a:effectLst>
        </a:effectStyle>
        <a:effectStyle>
          <a:effectLst>
            <a:outerShdw blurRad="63500" dist="25400" dir="5400000" rotWithShape="0">
              <a:srgbClr val="000000">
                <a:alpha val="43000"/>
              </a:srgbClr>
            </a:outerShdw>
          </a:effectLst>
          <a:scene3d>
            <a:camera prst="orthographicFront">
              <a:rot lat="0" lon="0" rev="0"/>
            </a:camera>
            <a:lightRig rig="brightRoom" dir="t">
              <a:rot lat="0" lon="0" rev="8700000"/>
            </a:lightRig>
          </a:scene3d>
          <a:sp3d contourW="12700" prstMaterial="dkEdge">
            <a:bevelT w="0" h="0" prst="relaxedInset"/>
            <a:contourClr>
              <a:schemeClr val="phClr">
                <a:shade val="65000"/>
                <a:satMod val="150000"/>
              </a:schemeClr>
            </a:contourClr>
          </a:sp3d>
        </a:effectStyle>
        <a:effectStyle>
          <a:effectLst>
            <a:outerShdw blurRad="63500" dist="25400" dir="5400000" rotWithShape="0">
              <a:srgbClr val="000000">
                <a:alpha val="43000"/>
              </a:srgbClr>
            </a:outerShdw>
          </a:effectLst>
          <a:scene3d>
            <a:camera prst="orthographicFront">
              <a:rot lat="0" lon="0" rev="0"/>
            </a:camera>
            <a:lightRig rig="glow" dir="t">
              <a:rot lat="0" lon="0" rev="13200000"/>
            </a:lightRig>
          </a:scene3d>
          <a:sp3d prstMaterial="dkEdge">
            <a:bevelT w="63500" h="50800" prst="relaxedInset"/>
          </a:sp3d>
        </a:effectStyle>
      </a:effectStyleLst>
      <a:bgFillStyleLst>
        <a:solidFill>
          <a:schemeClr val="phClr"/>
        </a:solidFill>
        <a:gradFill rotWithShape="1">
          <a:gsLst>
            <a:gs pos="0">
              <a:schemeClr val="phClr">
                <a:tint val="85000"/>
                <a:shade val="95000"/>
                <a:satMod val="200000"/>
              </a:schemeClr>
            </a:gs>
            <a:gs pos="53000">
              <a:schemeClr val="phClr">
                <a:shade val="60000"/>
                <a:satMod val="220000"/>
              </a:schemeClr>
            </a:gs>
            <a:gs pos="100000">
              <a:schemeClr val="phClr">
                <a:shade val="45000"/>
                <a:satMod val="220000"/>
              </a:schemeClr>
            </a:gs>
          </a:gsLst>
          <a:lin ang="16200000" scaled="0"/>
        </a:gradFill>
        <a:gradFill rotWithShape="1">
          <a:gsLst>
            <a:gs pos="0">
              <a:schemeClr val="phClr">
                <a:tint val="83000"/>
                <a:shade val="97000"/>
                <a:satMod val="230000"/>
              </a:schemeClr>
            </a:gs>
            <a:gs pos="100000">
              <a:schemeClr val="phClr">
                <a:shade val="35000"/>
                <a:satMod val="250000"/>
              </a:schemeClr>
            </a:gs>
          </a:gsLst>
          <a:path path="circle">
            <a:fillToRect l="15000" t="50000" r="85000" b="6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Thatch</Template>
  <TotalTime>1511</TotalTime>
  <Words>536</Words>
  <Application>Microsoft Office PowerPoint</Application>
  <PresentationFormat>On-screen Show (4:3)</PresentationFormat>
  <Paragraphs>56</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Thatch</vt:lpstr>
      <vt:lpstr>Sampling techniques for massive data sets.</vt:lpstr>
      <vt:lpstr>What is Sampling ?</vt:lpstr>
      <vt:lpstr>What is a good sample ?</vt:lpstr>
      <vt:lpstr>Why we need Sampling ?</vt:lpstr>
      <vt:lpstr>Types of Sampling Techniques </vt:lpstr>
      <vt:lpstr>Examples of Random Sampling</vt:lpstr>
      <vt:lpstr>Simple Random Sampling</vt:lpstr>
      <vt:lpstr>Systematic Random Sampling</vt:lpstr>
      <vt:lpstr>Stratified Random Sampling</vt:lpstr>
      <vt:lpstr>Cluster or Hearchical Random Sampling</vt:lpstr>
      <vt:lpstr>Step by step</vt:lpstr>
      <vt:lpstr>Identifying Sampling Frame</vt:lpstr>
      <vt:lpstr>Identify sample size</vt:lpstr>
      <vt:lpstr>Examples of Non – Random Sampling</vt:lpstr>
      <vt:lpstr>Snowball Sampling</vt:lpstr>
      <vt:lpstr>PowerPoint Presentation</vt:lpstr>
      <vt:lpstr>RDS</vt:lpstr>
      <vt:lpstr>Challenges of Sampling Massive data</vt:lpstr>
      <vt:lpstr>Further Topics which I am learning now and would present in future seminars.</vt:lpstr>
      <vt:lpstr>Thank you for your attention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Sampling and Massive Data</dc:title>
  <dc:creator>usert</dc:creator>
  <cp:lastModifiedBy>usert</cp:lastModifiedBy>
  <cp:revision>21</cp:revision>
  <dcterms:created xsi:type="dcterms:W3CDTF">2006-08-16T00:00:00Z</dcterms:created>
  <dcterms:modified xsi:type="dcterms:W3CDTF">2017-05-31T10:52:10Z</dcterms:modified>
</cp:coreProperties>
</file>