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8" r:id="rId8"/>
    <p:sldId id="266" r:id="rId9"/>
    <p:sldId id="269" r:id="rId10"/>
    <p:sldId id="270" r:id="rId11"/>
    <p:sldId id="271" r:id="rId12"/>
    <p:sldId id="263" r:id="rId13"/>
    <p:sldId id="272" r:id="rId14"/>
    <p:sldId id="262" r:id="rId15"/>
    <p:sldId id="267" r:id="rId16"/>
    <p:sldId id="273" r:id="rId17"/>
    <p:sldId id="264" r:id="rId18"/>
    <p:sldId id="274" r:id="rId1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4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7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microsoft.com/office/2015/10/relationships/revisionInfo" Target="revisionInfo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57CF94-5E52-472B-B6D6-C627D38AFF3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E66456D-06BA-4F70-90A3-626845C6D76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64CA175-ADB0-4EBA-BF33-DDDCA5EA03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D283EE-6D26-40D7-BFD7-528042000146}" type="datetimeFigureOut">
              <a:rPr lang="en-IN" smtClean="0"/>
              <a:t>06-12-2017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9820DD5-2DF9-4F77-9F4B-DEF868B745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777717-4BC7-4D1E-86EC-77C25F0F76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8B292-FA36-4095-BF29-3F5C924E749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9724916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1E3CD5-6577-4583-86DB-BF7BE3D945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D04B7FF-523F-4B26-B943-0BDA6B10D47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9A12005-58FC-4D80-AFCA-7184932ED6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D283EE-6D26-40D7-BFD7-528042000146}" type="datetimeFigureOut">
              <a:rPr lang="en-IN" smtClean="0"/>
              <a:t>06-12-2017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3694226-A026-44D1-A9AA-737835EB46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2BA5A91-F80E-485B-AE6A-8AE916F1A8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8B292-FA36-4095-BF29-3F5C924E749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3849090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71FE271-FD43-492C-85C9-55989DC2DBF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80196C5-2204-4A9F-8F51-76404371E29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CA0933-A564-4FA0-A856-EC97C992B5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D283EE-6D26-40D7-BFD7-528042000146}" type="datetimeFigureOut">
              <a:rPr lang="en-IN" smtClean="0"/>
              <a:t>06-12-2017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7CA1173-F6D0-42ED-85F3-D39A9F1CA0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528C86E-D12D-49C8-84A6-B6DF7B9392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8B292-FA36-4095-BF29-3F5C924E749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086091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5AA0CF-4FD1-4378-B5EF-5A6BD30B71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87000E-85F0-4174-8760-6BC0A16C34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5F4573E-CC2A-4DAB-AD37-ADD7EA373A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D283EE-6D26-40D7-BFD7-528042000146}" type="datetimeFigureOut">
              <a:rPr lang="en-IN" smtClean="0"/>
              <a:t>06-12-2017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3663169-08F2-4510-9B22-5CF2555447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D10190D-C07A-4E71-99D7-60F3B38879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8B292-FA36-4095-BF29-3F5C924E749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0635542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C7DB15-EB93-488E-A788-B3C7E211B5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3C80DEB-C4DF-4AEB-A857-778DA09E1EC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B8006F2-93C2-45B5-9447-C9315A7970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D283EE-6D26-40D7-BFD7-528042000146}" type="datetimeFigureOut">
              <a:rPr lang="en-IN" smtClean="0"/>
              <a:t>06-12-2017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C3B36BE-EED0-483C-98CA-23A1AFA361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9772C8C-D23A-432A-850A-86920E5C46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8B292-FA36-4095-BF29-3F5C924E749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7299868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329F05-D56B-4700-A876-096541ED62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384880-7694-4306-AD8D-7D04CA8C337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D2DFC19-7847-4E36-AD37-8751C05BEE7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6DA4688-6FB7-46E5-BA84-777884814A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D283EE-6D26-40D7-BFD7-528042000146}" type="datetimeFigureOut">
              <a:rPr lang="en-IN" smtClean="0"/>
              <a:t>06-12-2017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F6C1E08-5EC4-4B18-842E-D95A965970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B4EDDF9-101B-4B2F-B494-C594385393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8B292-FA36-4095-BF29-3F5C924E749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9172671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7C14A4-02B8-4EC7-BE2B-D279DFBF9C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F96CF72-6968-4875-97CB-886C697D9C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5A0B289-25F7-41DF-BB5B-E60D53D78E1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2943145-B901-4588-922C-B8ED88A0A6A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CCFF2C1-2369-4B2D-BDC3-35D2EDE8544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F4239BC-94EC-440F-8555-AAE2B018CE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D283EE-6D26-40D7-BFD7-528042000146}" type="datetimeFigureOut">
              <a:rPr lang="en-IN" smtClean="0"/>
              <a:t>06-12-2017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4D7A7EF-286D-4F7A-A7BB-B7ECBF8EAD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C4503BC-1624-495C-9F88-EAE260960C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8B292-FA36-4095-BF29-3F5C924E749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2044753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826003-606C-46AB-A373-C6EFF20C94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2910A5C-2D68-4006-98A0-D04F1F5990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D283EE-6D26-40D7-BFD7-528042000146}" type="datetimeFigureOut">
              <a:rPr lang="en-IN" smtClean="0"/>
              <a:t>06-12-2017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8916D8B-FB09-4B42-B68E-591661A166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AFC13E9-F31C-4B5B-8013-F35D1514B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8B292-FA36-4095-BF29-3F5C924E749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4661385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930139E-C561-4802-A402-F3007A6DA1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D283EE-6D26-40D7-BFD7-528042000146}" type="datetimeFigureOut">
              <a:rPr lang="en-IN" smtClean="0"/>
              <a:t>06-12-2017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CEA31CB-C8CE-4A26-A003-2A7CE4BFDD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F012621-E67C-41DD-94C4-A727D58ABB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8B292-FA36-4095-BF29-3F5C924E749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1444460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23BE39-7AA0-4829-BF71-5FD16A8682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25C618-D9AF-46F0-BFA6-92A6150A25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5AB1973-0A87-49C7-8069-AAD7E2588A5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4E51AF1-E313-42FB-A6F8-4887E341D0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D283EE-6D26-40D7-BFD7-528042000146}" type="datetimeFigureOut">
              <a:rPr lang="en-IN" smtClean="0"/>
              <a:t>06-12-2017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2E8429C-BFA1-4150-BDC5-6C8898F00A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7531C00-1406-4C72-9E2C-594204B82C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8B292-FA36-4095-BF29-3F5C924E749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2437559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60B302-C641-46E0-B7E8-03E2A4C6EA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80E474A-BF7B-4277-8E28-5E972489BF5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2464D1E-1C0A-436F-BD08-7F7E9DD6411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B9414DB-FA5C-4026-9720-8192A64545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D283EE-6D26-40D7-BFD7-528042000146}" type="datetimeFigureOut">
              <a:rPr lang="en-IN" smtClean="0"/>
              <a:t>06-12-2017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79B7970-F5DB-46CD-975B-527F1B3CC3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06A342A-2977-4974-B01A-2C52982C3C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8B292-FA36-4095-BF29-3F5C924E749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769458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3E2E5AF-C288-488A-9BE1-BF48C5ADE6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C73DF69-414C-4BEC-8ACB-6633D2D5BE7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C603407-E530-47A8-A4ED-4522C503891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D283EE-6D26-40D7-BFD7-528042000146}" type="datetimeFigureOut">
              <a:rPr lang="en-IN" smtClean="0"/>
              <a:t>06-12-2017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E27A8B-DC86-4260-B444-C7C559B67BA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AA59C95-F02E-49CF-83EE-24FA111914C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58B292-FA36-4095-BF29-3F5C924E749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0410630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44AEB3-92CA-409C-AEE7-6E3C4CCE4CB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IN" dirty="0"/>
              <a:t>Speech to Text Recognition</a:t>
            </a:r>
            <a:br>
              <a:rPr lang="en-IN" dirty="0"/>
            </a:br>
            <a:r>
              <a:rPr lang="en-IN" dirty="0"/>
              <a:t>(Mixed Channels)</a:t>
            </a:r>
            <a:br>
              <a:rPr lang="en-IN" dirty="0"/>
            </a:br>
            <a:r>
              <a:rPr lang="en-IN" dirty="0"/>
              <a:t>NLP as human does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3625E56-DFE6-4D0B-92E5-C0F76DCE5CB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IN" dirty="0" err="1"/>
              <a:t>Akilesh</a:t>
            </a:r>
            <a:r>
              <a:rPr lang="en-IN" dirty="0"/>
              <a:t> </a:t>
            </a:r>
            <a:r>
              <a:rPr lang="en-IN" dirty="0" err="1"/>
              <a:t>Sivaswamy</a:t>
            </a:r>
            <a:endParaRPr lang="en-IN" dirty="0"/>
          </a:p>
          <a:p>
            <a:r>
              <a:rPr lang="en-IN" dirty="0"/>
              <a:t>Guided by:</a:t>
            </a:r>
          </a:p>
          <a:p>
            <a:r>
              <a:rPr lang="en-IN" dirty="0" err="1"/>
              <a:t>Dr.</a:t>
            </a:r>
            <a:r>
              <a:rPr lang="en-IN" dirty="0"/>
              <a:t> Evgeniy </a:t>
            </a:r>
            <a:r>
              <a:rPr lang="en-IN" dirty="0" err="1"/>
              <a:t>Pavlovsky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46558921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C85CF7-7152-4891-B9EA-2272706F2D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58618"/>
            <a:ext cx="10515600" cy="5918345"/>
          </a:xfrm>
        </p:spPr>
        <p:txBody>
          <a:bodyPr>
            <a:normAutofit/>
          </a:bodyPr>
          <a:lstStyle/>
          <a:p>
            <a:r>
              <a:rPr lang="en-IN" sz="1800" dirty="0"/>
              <a:t>The next step would be to proceed with the </a:t>
            </a:r>
            <a:r>
              <a:rPr lang="en-IN" sz="1800" dirty="0" err="1"/>
              <a:t>softmax</a:t>
            </a:r>
            <a:r>
              <a:rPr lang="en-IN" sz="1800" dirty="0"/>
              <a:t> regression, which returns a list of values between 0 and 1 that add up to 1.</a:t>
            </a:r>
          </a:p>
          <a:p>
            <a:r>
              <a:rPr lang="en-IN" sz="1800" dirty="0"/>
              <a:t>It is a list of probabilities.</a:t>
            </a:r>
          </a:p>
          <a:p>
            <a:endParaRPr lang="en-IN" sz="1800" dirty="0"/>
          </a:p>
        </p:txBody>
      </p:sp>
      <p:pic>
        <p:nvPicPr>
          <p:cNvPr id="8194" name="Picture 2" descr="Похожее изображение">
            <a:extLst>
              <a:ext uri="{FF2B5EF4-FFF2-40B4-BE49-F238E27FC236}">
                <a16:creationId xmlns:a16="http://schemas.microsoft.com/office/drawing/2014/main" id="{1A1E12F1-5645-46EB-9619-1A6390D1EFF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47913" y="1538288"/>
            <a:ext cx="7496175" cy="3781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1084698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E73BE511-D72E-41D0-B335-5F9A0FE5FE8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059708" y="624723"/>
            <a:ext cx="7546109" cy="55522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830591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Картинки по запросу Mnist data set 28">
            <a:extLst>
              <a:ext uri="{FF2B5EF4-FFF2-40B4-BE49-F238E27FC236}">
                <a16:creationId xmlns:a16="http://schemas.microsoft.com/office/drawing/2014/main" id="{45D94CAA-AADB-4405-B7FA-0AA15EBA7C74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74742" y="1048624"/>
            <a:ext cx="6292453" cy="55577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E5A9517F-EC18-4FCE-8AA7-DF67FC8B39B3}"/>
              </a:ext>
            </a:extLst>
          </p:cNvPr>
          <p:cNvSpPr txBox="1"/>
          <p:nvPr/>
        </p:nvSpPr>
        <p:spPr>
          <a:xfrm>
            <a:off x="1417739" y="436228"/>
            <a:ext cx="87664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dirty="0"/>
              <a:t>Output of this Neural network 1:</a:t>
            </a:r>
          </a:p>
        </p:txBody>
      </p:sp>
    </p:spTree>
    <p:extLst>
      <p:ext uri="{BB962C8B-B14F-4D97-AF65-F5344CB8AC3E}">
        <p14:creationId xmlns:p14="http://schemas.microsoft.com/office/powerpoint/2010/main" val="299107207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B7F1D4DA-E78A-446C-9995-05740B6F578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20534" y="715097"/>
            <a:ext cx="2857500" cy="1895475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0B6BCE5D-E4C2-48C6-BE4B-1443D7CDB6F7}"/>
              </a:ext>
            </a:extLst>
          </p:cNvPr>
          <p:cNvSpPr txBox="1"/>
          <p:nvPr/>
        </p:nvSpPr>
        <p:spPr>
          <a:xfrm>
            <a:off x="1073791" y="2833381"/>
            <a:ext cx="252508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dirty="0"/>
              <a:t>MNIST data set for handwritten digits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ED6B873-9257-4718-B0B1-B98FCF6582B9}"/>
              </a:ext>
            </a:extLst>
          </p:cNvPr>
          <p:cNvSpPr txBox="1"/>
          <p:nvPr/>
        </p:nvSpPr>
        <p:spPr>
          <a:xfrm>
            <a:off x="1182848" y="4823670"/>
            <a:ext cx="23069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dirty="0"/>
              <a:t>F – Data set</a:t>
            </a:r>
          </a:p>
        </p:txBody>
      </p: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641D7A82-EBA4-4C8D-9FD0-86753D410CF6}"/>
              </a:ext>
            </a:extLst>
          </p:cNvPr>
          <p:cNvCxnSpPr/>
          <p:nvPr/>
        </p:nvCxnSpPr>
        <p:spPr>
          <a:xfrm>
            <a:off x="4110606" y="1593908"/>
            <a:ext cx="1090568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C63F4471-E0E1-4626-945F-F5A101C01D55}"/>
              </a:ext>
            </a:extLst>
          </p:cNvPr>
          <p:cNvCxnSpPr>
            <a:cxnSpLocks/>
          </p:cNvCxnSpPr>
          <p:nvPr/>
        </p:nvCxnSpPr>
        <p:spPr>
          <a:xfrm>
            <a:off x="3665989" y="5016617"/>
            <a:ext cx="1535185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>
            <a:extLst>
              <a:ext uri="{FF2B5EF4-FFF2-40B4-BE49-F238E27FC236}">
                <a16:creationId xmlns:a16="http://schemas.microsoft.com/office/drawing/2014/main" id="{7BE121AD-816E-4447-A682-7BBE68A43B8B}"/>
              </a:ext>
            </a:extLst>
          </p:cNvPr>
          <p:cNvSpPr/>
          <p:nvPr/>
        </p:nvSpPr>
        <p:spPr>
          <a:xfrm>
            <a:off x="9194333" y="715097"/>
            <a:ext cx="1317073" cy="482162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95969F96-BFC3-4F45-976B-8A16E2A4C979}"/>
              </a:ext>
            </a:extLst>
          </p:cNvPr>
          <p:cNvSpPr txBox="1"/>
          <p:nvPr/>
        </p:nvSpPr>
        <p:spPr>
          <a:xfrm>
            <a:off x="9303390" y="931178"/>
            <a:ext cx="1105854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dirty="0"/>
              <a:t>Neural</a:t>
            </a:r>
          </a:p>
          <a:p>
            <a:r>
              <a:rPr lang="en-IN" dirty="0"/>
              <a:t>Network 2:</a:t>
            </a:r>
          </a:p>
          <a:p>
            <a:endParaRPr lang="en-IN" dirty="0"/>
          </a:p>
          <a:p>
            <a:r>
              <a:rPr lang="en-IN" sz="1200" dirty="0"/>
              <a:t>Here, we train the frequency data set with the digits dataset…..</a:t>
            </a:r>
          </a:p>
          <a:p>
            <a:r>
              <a:rPr lang="en-IN" sz="1200" dirty="0"/>
              <a:t>This is done after training the handwritten data set to obtain the fulfilment of recognition of the digits.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07150C01-E905-4492-BA3B-F83C62306119}"/>
              </a:ext>
            </a:extLst>
          </p:cNvPr>
          <p:cNvSpPr/>
          <p:nvPr/>
        </p:nvSpPr>
        <p:spPr>
          <a:xfrm>
            <a:off x="5201173" y="587229"/>
            <a:ext cx="1317073" cy="3154253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CD036052-42C3-4E58-811F-26701A7601C6}"/>
              </a:ext>
            </a:extLst>
          </p:cNvPr>
          <p:cNvSpPr txBox="1"/>
          <p:nvPr/>
        </p:nvSpPr>
        <p:spPr>
          <a:xfrm>
            <a:off x="5285064" y="715097"/>
            <a:ext cx="1090568" cy="27699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dirty="0"/>
              <a:t>Neural Network 1:</a:t>
            </a:r>
          </a:p>
          <a:p>
            <a:r>
              <a:rPr lang="en-IN" sz="1200" dirty="0"/>
              <a:t>We first train the NN with the handwritten digits to produce the numerical output when the written digit is fed.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C7BCF4E7-19CE-4B42-ADE3-9479BBDE3651}"/>
              </a:ext>
            </a:extLst>
          </p:cNvPr>
          <p:cNvSpPr txBox="1"/>
          <p:nvPr/>
        </p:nvSpPr>
        <p:spPr>
          <a:xfrm>
            <a:off x="5285064" y="4681057"/>
            <a:ext cx="259219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dirty="0"/>
              <a:t>Data Conversion</a:t>
            </a:r>
          </a:p>
        </p:txBody>
      </p: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4AB1637C-1D62-4900-814B-0330ECC87DA4}"/>
              </a:ext>
            </a:extLst>
          </p:cNvPr>
          <p:cNvCxnSpPr/>
          <p:nvPr/>
        </p:nvCxnSpPr>
        <p:spPr>
          <a:xfrm>
            <a:off x="7466202" y="4823670"/>
            <a:ext cx="1728131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36157052-A5BA-40F6-BF05-10CC3D40956C}"/>
              </a:ext>
            </a:extLst>
          </p:cNvPr>
          <p:cNvCxnSpPr>
            <a:cxnSpLocks/>
          </p:cNvCxnSpPr>
          <p:nvPr/>
        </p:nvCxnSpPr>
        <p:spPr>
          <a:xfrm>
            <a:off x="6518246" y="2751589"/>
            <a:ext cx="2676087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2164892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F774170-319C-4B10-896C-8D0BAE85BD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89201" y="949485"/>
            <a:ext cx="10515600" cy="5249979"/>
          </a:xfrm>
        </p:spPr>
        <p:txBody>
          <a:bodyPr>
            <a:normAutofit/>
          </a:bodyPr>
          <a:lstStyle/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AutoNum type="arabicPeriod"/>
            </a:pPr>
            <a:r>
              <a:rPr lang="en-IN" sz="1800" dirty="0"/>
              <a:t>Now, coming to the audio dataset, we use Fourier transformation for conversion into frequency spectrum. samples a signal over a period of time (or space) and divides it into its frequency components. Most importantly, a Fourier transform of a signal tells you what frequencies are present in your signal and in what proportions. </a:t>
            </a:r>
            <a:r>
              <a:rPr kumimoji="0" lang="en-US" altLang="en-US" sz="1800" i="0" u="none" strike="noStrike" cap="none" normalizeH="0" baseline="0" dirty="0">
                <a:ln>
                  <a:noFill/>
                </a:ln>
                <a:effectLst/>
                <a:cs typeface="Arial" panose="020B0604020202020204" pitchFamily="34" charset="0"/>
              </a:rPr>
              <a:t>The magnitude square of the Fourier transform, |X(f)|^2, instantly tells us how much power the signal x(t)  has at a particular frequency f.</a:t>
            </a: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endParaRPr kumimoji="0" lang="en-US" altLang="en-US" sz="1800" i="0" u="none" strike="noStrike" cap="none" normalizeH="0" baseline="0" dirty="0">
              <a:ln>
                <a:noFill/>
              </a:ln>
              <a:effectLst/>
              <a:cs typeface="Arial" panose="020B0604020202020204" pitchFamily="34" charset="0"/>
            </a:endParaRP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AutoNum type="arabicPeriod" startAt="2"/>
            </a:pPr>
            <a:r>
              <a:rPr kumimoji="0" lang="en-US" altLang="en-US" sz="1800" i="0" u="none" strike="noStrike" cap="none" normalizeH="0" baseline="0" dirty="0">
                <a:ln>
                  <a:noFill/>
                </a:ln>
                <a:effectLst/>
                <a:cs typeface="Arial" panose="020B0604020202020204" pitchFamily="34" charset="0"/>
              </a:rPr>
              <a:t>From </a:t>
            </a:r>
            <a:r>
              <a:rPr kumimoji="0" lang="en-US" altLang="en-US" sz="1800" i="0" u="none" strike="noStrike" cap="none" normalizeH="0" baseline="0" dirty="0" err="1">
                <a:ln>
                  <a:noFill/>
                </a:ln>
                <a:effectLst/>
                <a:cs typeface="Arial" panose="020B0604020202020204" pitchFamily="34" charset="0"/>
              </a:rPr>
              <a:t>Parseval's</a:t>
            </a:r>
            <a:r>
              <a:rPr kumimoji="0" lang="en-US" altLang="en-US" sz="1800" i="0" u="none" strike="noStrike" cap="none" normalizeH="0" baseline="0" dirty="0">
                <a:ln>
                  <a:noFill/>
                </a:ln>
                <a:effectLst/>
                <a:cs typeface="Arial" panose="020B0604020202020204" pitchFamily="34" charset="0"/>
              </a:rPr>
              <a:t> theorem, we have:</a:t>
            </a:r>
          </a:p>
          <a:p>
            <a:pPr marL="0" lvl="0" indent="0" algn="ctr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endParaRPr kumimoji="0" lang="en-US" altLang="en-US" b="1" i="0" u="none" strike="noStrike" cap="none" normalizeH="0" baseline="0" dirty="0">
              <a:ln>
                <a:noFill/>
              </a:ln>
              <a:effectLst/>
              <a:cs typeface="Arial" panose="020B0604020202020204" pitchFamily="34" charset="0"/>
            </a:endParaRPr>
          </a:p>
          <a:p>
            <a:pPr marL="0" lvl="0" indent="0" algn="ctr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kumimoji="0" lang="en-US" altLang="en-US" b="1" i="0" u="none" strike="noStrike" cap="none" normalizeH="0" baseline="0" dirty="0">
                <a:ln>
                  <a:noFill/>
                </a:ln>
                <a:effectLst/>
                <a:cs typeface="Arial" panose="020B0604020202020204" pitchFamily="34" charset="0"/>
              </a:rPr>
              <a:t>∫</a:t>
            </a:r>
            <a:r>
              <a:rPr kumimoji="0" lang="en-US" altLang="en-US" b="1" i="0" u="none" strike="noStrike" cap="none" normalizeH="0" baseline="0" dirty="0" err="1">
                <a:ln>
                  <a:noFill/>
                </a:ln>
                <a:effectLst/>
                <a:cs typeface="Arial" panose="020B0604020202020204" pitchFamily="34" charset="0"/>
              </a:rPr>
              <a:t>R|x</a:t>
            </a:r>
            <a:r>
              <a:rPr kumimoji="0" lang="en-US" altLang="en-US" b="1" i="0" u="none" strike="noStrike" cap="none" normalizeH="0" baseline="0" dirty="0">
                <a:ln>
                  <a:noFill/>
                </a:ln>
                <a:effectLst/>
                <a:cs typeface="Arial" panose="020B0604020202020204" pitchFamily="34" charset="0"/>
              </a:rPr>
              <a:t>(t)|^2 </a:t>
            </a:r>
            <a:r>
              <a:rPr kumimoji="0" lang="en-US" altLang="en-US" b="1" i="0" u="none" strike="noStrike" cap="none" normalizeH="0" baseline="0" dirty="0" err="1">
                <a:ln>
                  <a:noFill/>
                </a:ln>
                <a:effectLst/>
                <a:cs typeface="Arial" panose="020B0604020202020204" pitchFamily="34" charset="0"/>
              </a:rPr>
              <a:t>dt</a:t>
            </a:r>
            <a:r>
              <a:rPr kumimoji="0" lang="en-US" altLang="en-US" b="1" i="0" u="none" strike="noStrike" cap="none" normalizeH="0" baseline="0" dirty="0">
                <a:ln>
                  <a:noFill/>
                </a:ln>
                <a:effectLst/>
                <a:cs typeface="Arial" panose="020B0604020202020204" pitchFamily="34" charset="0"/>
              </a:rPr>
              <a:t> = ∫R|X(f)|^2 </a:t>
            </a:r>
            <a:r>
              <a:rPr kumimoji="0" lang="en-US" altLang="en-US" b="1" i="0" u="none" strike="noStrike" cap="none" normalizeH="0" baseline="0" dirty="0" err="1">
                <a:ln>
                  <a:noFill/>
                </a:ln>
                <a:effectLst/>
                <a:cs typeface="Arial" panose="020B0604020202020204" pitchFamily="34" charset="0"/>
              </a:rPr>
              <a:t>df∫R|x</a:t>
            </a:r>
            <a:r>
              <a:rPr kumimoji="0" lang="en-US" altLang="en-US" b="1" i="0" u="none" strike="noStrike" cap="none" normalizeH="0" baseline="0" dirty="0">
                <a:ln>
                  <a:noFill/>
                </a:ln>
                <a:effectLst/>
                <a:cs typeface="Arial" panose="020B0604020202020204" pitchFamily="34" charset="0"/>
              </a:rPr>
              <a:t>(t)|^2 </a:t>
            </a:r>
            <a:r>
              <a:rPr kumimoji="0" lang="en-US" altLang="en-US" b="1" i="0" u="none" strike="noStrike" cap="none" normalizeH="0" baseline="0" dirty="0" err="1">
                <a:ln>
                  <a:noFill/>
                </a:ln>
                <a:effectLst/>
                <a:cs typeface="Arial" panose="020B0604020202020204" pitchFamily="34" charset="0"/>
              </a:rPr>
              <a:t>dt</a:t>
            </a:r>
            <a:r>
              <a:rPr kumimoji="0" lang="en-US" altLang="en-US" b="1" i="0" u="none" strike="noStrike" cap="none" normalizeH="0" baseline="0" dirty="0">
                <a:ln>
                  <a:noFill/>
                </a:ln>
                <a:effectLst/>
                <a:cs typeface="Arial" panose="020B0604020202020204" pitchFamily="34" charset="0"/>
              </a:rPr>
              <a:t> = ∫R|X(f)|^2 </a:t>
            </a:r>
            <a:r>
              <a:rPr kumimoji="0" lang="en-US" altLang="en-US" b="1" i="0" u="none" strike="noStrike" cap="none" normalizeH="0" baseline="0" dirty="0" err="1">
                <a:ln>
                  <a:noFill/>
                </a:ln>
                <a:effectLst/>
                <a:cs typeface="Arial" panose="020B0604020202020204" pitchFamily="34" charset="0"/>
              </a:rPr>
              <a:t>df</a:t>
            </a:r>
            <a:endParaRPr kumimoji="0" lang="en-US" altLang="en-US" b="1" i="0" u="none" strike="noStrike" cap="none" normalizeH="0" baseline="0" dirty="0">
              <a:ln>
                <a:noFill/>
              </a:ln>
              <a:effectLst/>
              <a:cs typeface="Arial" panose="020B0604020202020204" pitchFamily="34" charset="0"/>
            </a:endParaRP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endParaRPr kumimoji="0" lang="en-US" altLang="en-US" sz="1800" i="0" u="none" strike="noStrike" cap="none" normalizeH="0" baseline="0" dirty="0">
              <a:ln>
                <a:noFill/>
              </a:ln>
              <a:effectLst/>
              <a:cs typeface="Arial" panose="020B0604020202020204" pitchFamily="34" charset="0"/>
            </a:endParaRP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endParaRPr lang="en-US" altLang="en-US" sz="1800" dirty="0">
              <a:cs typeface="Arial" panose="020B0604020202020204" pitchFamily="34" charset="0"/>
            </a:endParaRP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kumimoji="0" lang="en-US" altLang="en-US" sz="1800" u="none" strike="noStrike" cap="none" normalizeH="0" baseline="0" dirty="0">
                <a:ln>
                  <a:noFill/>
                </a:ln>
                <a:effectLst/>
                <a:cs typeface="Arial" panose="020B0604020202020204" pitchFamily="34" charset="0"/>
              </a:rPr>
              <a:t>which means that the total energy in a signal across all time is equal to the total energy in the transform across all frequencies. Thus, the transform is energy preserving. </a:t>
            </a:r>
            <a:r>
              <a:rPr lang="en-IN" sz="1800" dirty="0"/>
              <a:t>By being able to split signals into their constituent frequencies, one can easily block out certain frequencies selectively by nullifying their contributions. Another advantage is that it is fast.</a:t>
            </a:r>
            <a:endParaRPr kumimoji="0" lang="en-US" altLang="en-US" sz="1800" u="none" strike="noStrike" cap="none" normalizeH="0" baseline="0" dirty="0">
              <a:ln>
                <a:noFill/>
              </a:ln>
              <a:effectLst/>
              <a:cs typeface="Arial" panose="020B0604020202020204" pitchFamily="34" charset="0"/>
            </a:endParaRPr>
          </a:p>
          <a:p>
            <a:endParaRPr lang="en-IN" sz="1800" dirty="0"/>
          </a:p>
          <a:p>
            <a:endParaRPr lang="en-IN" sz="1800" dirty="0"/>
          </a:p>
        </p:txBody>
      </p:sp>
    </p:spTree>
    <p:extLst>
      <p:ext uri="{BB962C8B-B14F-4D97-AF65-F5344CB8AC3E}">
        <p14:creationId xmlns:p14="http://schemas.microsoft.com/office/powerpoint/2010/main" val="291857542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D4B04AE4-3E0A-4EF8-9D30-E953612A79F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03717" y="352338"/>
            <a:ext cx="3488332" cy="4261607"/>
          </a:xfrm>
          <a:prstGeom prst="rect">
            <a:avLst/>
          </a:prstGeom>
        </p:spPr>
      </p:pic>
      <p:pic>
        <p:nvPicPr>
          <p:cNvPr id="5124" name="Picture 4" descr="Картинки по запросу audio signal frequency spectrum">
            <a:extLst>
              <a:ext uri="{FF2B5EF4-FFF2-40B4-BE49-F238E27FC236}">
                <a16:creationId xmlns:a16="http://schemas.microsoft.com/office/drawing/2014/main" id="{833B9BCD-474B-476F-A195-9533D0393E2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26387" y="1389293"/>
            <a:ext cx="6028025" cy="36168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2628083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B7F1D4DA-E78A-446C-9995-05740B6F578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20534" y="715097"/>
            <a:ext cx="2857500" cy="1895475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0B6BCE5D-E4C2-48C6-BE4B-1443D7CDB6F7}"/>
              </a:ext>
            </a:extLst>
          </p:cNvPr>
          <p:cNvSpPr txBox="1"/>
          <p:nvPr/>
        </p:nvSpPr>
        <p:spPr>
          <a:xfrm>
            <a:off x="1073791" y="2833381"/>
            <a:ext cx="252508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dirty="0"/>
              <a:t>MNIST data set for handwritten digits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ED6B873-9257-4718-B0B1-B98FCF6582B9}"/>
              </a:ext>
            </a:extLst>
          </p:cNvPr>
          <p:cNvSpPr txBox="1"/>
          <p:nvPr/>
        </p:nvSpPr>
        <p:spPr>
          <a:xfrm>
            <a:off x="1182848" y="4823670"/>
            <a:ext cx="23069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dirty="0"/>
              <a:t>Converted F – Data set</a:t>
            </a:r>
          </a:p>
        </p:txBody>
      </p: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641D7A82-EBA4-4C8D-9FD0-86753D410CF6}"/>
              </a:ext>
            </a:extLst>
          </p:cNvPr>
          <p:cNvCxnSpPr/>
          <p:nvPr/>
        </p:nvCxnSpPr>
        <p:spPr>
          <a:xfrm>
            <a:off x="4110606" y="1593908"/>
            <a:ext cx="1090568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C63F4471-E0E1-4626-945F-F5A101C01D55}"/>
              </a:ext>
            </a:extLst>
          </p:cNvPr>
          <p:cNvCxnSpPr>
            <a:cxnSpLocks/>
          </p:cNvCxnSpPr>
          <p:nvPr/>
        </p:nvCxnSpPr>
        <p:spPr>
          <a:xfrm>
            <a:off x="3665989" y="5016617"/>
            <a:ext cx="1535185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>
            <a:extLst>
              <a:ext uri="{FF2B5EF4-FFF2-40B4-BE49-F238E27FC236}">
                <a16:creationId xmlns:a16="http://schemas.microsoft.com/office/drawing/2014/main" id="{7BE121AD-816E-4447-A682-7BBE68A43B8B}"/>
              </a:ext>
            </a:extLst>
          </p:cNvPr>
          <p:cNvSpPr/>
          <p:nvPr/>
        </p:nvSpPr>
        <p:spPr>
          <a:xfrm>
            <a:off x="9194333" y="715097"/>
            <a:ext cx="1317073" cy="482162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95969F96-BFC3-4F45-976B-8A16E2A4C979}"/>
              </a:ext>
            </a:extLst>
          </p:cNvPr>
          <p:cNvSpPr txBox="1"/>
          <p:nvPr/>
        </p:nvSpPr>
        <p:spPr>
          <a:xfrm>
            <a:off x="9303390" y="931178"/>
            <a:ext cx="1105854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dirty="0"/>
              <a:t>Neural</a:t>
            </a:r>
          </a:p>
          <a:p>
            <a:r>
              <a:rPr lang="en-IN" dirty="0"/>
              <a:t>Network 2:</a:t>
            </a:r>
          </a:p>
          <a:p>
            <a:endParaRPr lang="en-IN" dirty="0"/>
          </a:p>
          <a:p>
            <a:r>
              <a:rPr lang="en-IN" sz="1200" dirty="0"/>
              <a:t>Here, we train the frequency data set with the digits dataset…..</a:t>
            </a:r>
          </a:p>
          <a:p>
            <a:r>
              <a:rPr lang="en-IN" sz="1200" dirty="0"/>
              <a:t>This is done after training the handwritten data set to obtain the fulfilment of recognition of the digits.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07150C01-E905-4492-BA3B-F83C62306119}"/>
              </a:ext>
            </a:extLst>
          </p:cNvPr>
          <p:cNvSpPr/>
          <p:nvPr/>
        </p:nvSpPr>
        <p:spPr>
          <a:xfrm>
            <a:off x="5201173" y="587229"/>
            <a:ext cx="1317073" cy="3154253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CD036052-42C3-4E58-811F-26701A7601C6}"/>
              </a:ext>
            </a:extLst>
          </p:cNvPr>
          <p:cNvSpPr txBox="1"/>
          <p:nvPr/>
        </p:nvSpPr>
        <p:spPr>
          <a:xfrm>
            <a:off x="5285064" y="715097"/>
            <a:ext cx="1090568" cy="27699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dirty="0"/>
              <a:t>Neural Network 1:</a:t>
            </a:r>
          </a:p>
          <a:p>
            <a:r>
              <a:rPr lang="en-IN" sz="1200" dirty="0"/>
              <a:t>We first train the NN with the handwritten digits to produce the numerical output when the written digit is fed.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C7BCF4E7-19CE-4B42-ADE3-9479BBDE3651}"/>
              </a:ext>
            </a:extLst>
          </p:cNvPr>
          <p:cNvSpPr txBox="1"/>
          <p:nvPr/>
        </p:nvSpPr>
        <p:spPr>
          <a:xfrm>
            <a:off x="5201173" y="4647285"/>
            <a:ext cx="259219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dirty="0"/>
              <a:t>Train this data set to identify it with the digits which were recognized in Neural Network 1</a:t>
            </a:r>
          </a:p>
        </p:txBody>
      </p: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4AB1637C-1D62-4900-814B-0330ECC87DA4}"/>
              </a:ext>
            </a:extLst>
          </p:cNvPr>
          <p:cNvCxnSpPr/>
          <p:nvPr/>
        </p:nvCxnSpPr>
        <p:spPr>
          <a:xfrm>
            <a:off x="7466202" y="4823670"/>
            <a:ext cx="1728131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36157052-A5BA-40F6-BF05-10CC3D40956C}"/>
              </a:ext>
            </a:extLst>
          </p:cNvPr>
          <p:cNvCxnSpPr>
            <a:cxnSpLocks/>
          </p:cNvCxnSpPr>
          <p:nvPr/>
        </p:nvCxnSpPr>
        <p:spPr>
          <a:xfrm>
            <a:off x="6518246" y="2751589"/>
            <a:ext cx="2676087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6598422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FDFC0E-8582-446B-9353-AA53461BA3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27171"/>
            <a:ext cx="10515600" cy="5849792"/>
          </a:xfrm>
        </p:spPr>
        <p:txBody>
          <a:bodyPr/>
          <a:lstStyle/>
          <a:p>
            <a:r>
              <a:rPr lang="en-IN" dirty="0"/>
              <a:t>Ideas to approach the design of Neural Network 2:</a:t>
            </a:r>
          </a:p>
          <a:p>
            <a:r>
              <a:rPr lang="en-IN" sz="1800" dirty="0"/>
              <a:t>Convert the audio spectrum into an array of suitable dimensions and compare it with the digits array.</a:t>
            </a:r>
          </a:p>
          <a:p>
            <a:r>
              <a:rPr lang="en-IN" sz="1800" dirty="0"/>
              <a:t>Build a probabilistic model which finds the probabilities of the audio spectrum. (Take the corresponding digit which has the largest probability)</a:t>
            </a:r>
          </a:p>
          <a:p>
            <a:r>
              <a:rPr lang="en-IN" sz="1800" dirty="0"/>
              <a:t> With the given classification, we can easily separate the audio signals from noise and the true signal using Fourier Transformations.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E82AF19-BC06-4C68-A77E-AC6FC8A38CE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95055" y="2715923"/>
            <a:ext cx="7666181" cy="29090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729432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946AC2-CC48-450F-8FB3-EA68244E5B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Applications and scope: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2F2D22-4030-4144-81D3-84EC3F2CA86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/>
              <a:t>Conversion of video input (audio input + digits input) to text.</a:t>
            </a:r>
          </a:p>
          <a:p>
            <a:r>
              <a:rPr lang="en-IN" dirty="0"/>
              <a:t>Can be useful for teaching and correcting small children in nurseries and playgroups.</a:t>
            </a:r>
          </a:p>
        </p:txBody>
      </p:sp>
    </p:spTree>
    <p:extLst>
      <p:ext uri="{BB962C8B-B14F-4D97-AF65-F5344CB8AC3E}">
        <p14:creationId xmlns:p14="http://schemas.microsoft.com/office/powerpoint/2010/main" val="9735555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09EED1-7275-4AA7-89AF-B2507CAF9A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60111"/>
          </a:xfrm>
        </p:spPr>
        <p:txBody>
          <a:bodyPr>
            <a:normAutofit fontScale="90000"/>
          </a:bodyPr>
          <a:lstStyle/>
          <a:p>
            <a:r>
              <a:rPr lang="en-IN" dirty="0"/>
              <a:t>General Representation of the process:</a:t>
            </a:r>
          </a:p>
        </p:txBody>
      </p:sp>
      <p:pic>
        <p:nvPicPr>
          <p:cNvPr id="1026" name="Picture 2" descr="https://s3-ap-south-1.amazonaws.com/av-blog-media/wp-content/uploads/2017/08/23193324/02.png">
            <a:extLst>
              <a:ext uri="{FF2B5EF4-FFF2-40B4-BE49-F238E27FC236}">
                <a16:creationId xmlns:a16="http://schemas.microsoft.com/office/drawing/2014/main" id="{59FF5F7A-3136-42A2-B806-4525C9FE500C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9516" y="1025236"/>
            <a:ext cx="5345429" cy="19803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172EC261-8859-427D-9724-AF48D2C6187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59197" y="4101823"/>
            <a:ext cx="4424363" cy="2257425"/>
          </a:xfrm>
          <a:prstGeom prst="rect">
            <a:avLst/>
          </a:prstGeom>
        </p:spPr>
      </p:pic>
      <p:cxnSp>
        <p:nvCxnSpPr>
          <p:cNvPr id="6" name="Connector: Elbow 5">
            <a:extLst>
              <a:ext uri="{FF2B5EF4-FFF2-40B4-BE49-F238E27FC236}">
                <a16:creationId xmlns:a16="http://schemas.microsoft.com/office/drawing/2014/main" id="{341244AF-758F-42AD-A240-13A9A9935799}"/>
              </a:ext>
            </a:extLst>
          </p:cNvPr>
          <p:cNvCxnSpPr>
            <a:cxnSpLocks/>
          </p:cNvCxnSpPr>
          <p:nvPr/>
        </p:nvCxnSpPr>
        <p:spPr>
          <a:xfrm>
            <a:off x="5561901" y="1882032"/>
            <a:ext cx="2273416" cy="8144"/>
          </a:xfrm>
          <a:prstGeom prst="bent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>
            <a:extLst>
              <a:ext uri="{FF2B5EF4-FFF2-40B4-BE49-F238E27FC236}">
                <a16:creationId xmlns:a16="http://schemas.microsoft.com/office/drawing/2014/main" id="{1CA1FBFD-DDF8-4A31-95F8-410674398725}"/>
              </a:ext>
            </a:extLst>
          </p:cNvPr>
          <p:cNvSpPr txBox="1"/>
          <p:nvPr/>
        </p:nvSpPr>
        <p:spPr>
          <a:xfrm>
            <a:off x="7835317" y="1627464"/>
            <a:ext cx="307201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dirty="0"/>
              <a:t>Data cleaning (removes noise)</a:t>
            </a:r>
          </a:p>
          <a:p>
            <a:endParaRPr lang="en-IN" dirty="0"/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03D51DC1-207C-4FA1-9730-D0A6F63E7FAC}"/>
              </a:ext>
            </a:extLst>
          </p:cNvPr>
          <p:cNvCxnSpPr>
            <a:stCxn id="14" idx="2"/>
          </p:cNvCxnSpPr>
          <p:nvPr/>
        </p:nvCxnSpPr>
        <p:spPr>
          <a:xfrm>
            <a:off x="9371324" y="2273795"/>
            <a:ext cx="7568" cy="129991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>
            <a:extLst>
              <a:ext uri="{FF2B5EF4-FFF2-40B4-BE49-F238E27FC236}">
                <a16:creationId xmlns:a16="http://schemas.microsoft.com/office/drawing/2014/main" id="{7070A881-B316-4AA8-B468-E09EB11B0F88}"/>
              </a:ext>
            </a:extLst>
          </p:cNvPr>
          <p:cNvSpPr txBox="1"/>
          <p:nvPr/>
        </p:nvSpPr>
        <p:spPr>
          <a:xfrm>
            <a:off x="9439436" y="2080470"/>
            <a:ext cx="166180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dirty="0"/>
              <a:t>Fourier transformation is used here for conversion into frequency spectrum</a:t>
            </a:r>
          </a:p>
        </p:txBody>
      </p: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BE45757A-08C3-408F-94A0-7827041E7D98}"/>
              </a:ext>
            </a:extLst>
          </p:cNvPr>
          <p:cNvCxnSpPr>
            <a:cxnSpLocks/>
          </p:cNvCxnSpPr>
          <p:nvPr/>
        </p:nvCxnSpPr>
        <p:spPr>
          <a:xfrm flipH="1" flipV="1">
            <a:off x="4122093" y="5096311"/>
            <a:ext cx="2421421" cy="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>
            <a:extLst>
              <a:ext uri="{FF2B5EF4-FFF2-40B4-BE49-F238E27FC236}">
                <a16:creationId xmlns:a16="http://schemas.microsoft.com/office/drawing/2014/main" id="{18BC5317-551F-4931-ABA5-C10E88AE5A20}"/>
              </a:ext>
            </a:extLst>
          </p:cNvPr>
          <p:cNvSpPr txBox="1"/>
          <p:nvPr/>
        </p:nvSpPr>
        <p:spPr>
          <a:xfrm>
            <a:off x="1744910" y="4907560"/>
            <a:ext cx="265092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dirty="0"/>
              <a:t>Stored in a data set</a:t>
            </a:r>
          </a:p>
          <a:p>
            <a:r>
              <a:rPr lang="en-IN" dirty="0"/>
              <a:t>(F- Data set)</a:t>
            </a:r>
          </a:p>
          <a:p>
            <a:endParaRPr lang="en-IN" dirty="0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E94DDAC3-224B-4052-9668-243FF11A5991}"/>
              </a:ext>
            </a:extLst>
          </p:cNvPr>
          <p:cNvSpPr txBox="1"/>
          <p:nvPr/>
        </p:nvSpPr>
        <p:spPr>
          <a:xfrm>
            <a:off x="2315361" y="3196206"/>
            <a:ext cx="287365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dirty="0"/>
              <a:t>Input Signal (Audio dataset)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6410705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B7F1D4DA-E78A-446C-9995-05740B6F578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20534" y="715097"/>
            <a:ext cx="2857500" cy="1895475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0B6BCE5D-E4C2-48C6-BE4B-1443D7CDB6F7}"/>
              </a:ext>
            </a:extLst>
          </p:cNvPr>
          <p:cNvSpPr txBox="1"/>
          <p:nvPr/>
        </p:nvSpPr>
        <p:spPr>
          <a:xfrm>
            <a:off x="1073791" y="2833381"/>
            <a:ext cx="252508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dirty="0"/>
              <a:t>MNIST data set for handwritten digits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ED6B873-9257-4718-B0B1-B98FCF6582B9}"/>
              </a:ext>
            </a:extLst>
          </p:cNvPr>
          <p:cNvSpPr txBox="1"/>
          <p:nvPr/>
        </p:nvSpPr>
        <p:spPr>
          <a:xfrm>
            <a:off x="1182848" y="4823670"/>
            <a:ext cx="23069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dirty="0"/>
              <a:t>F – Data set</a:t>
            </a:r>
          </a:p>
        </p:txBody>
      </p: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641D7A82-EBA4-4C8D-9FD0-86753D410CF6}"/>
              </a:ext>
            </a:extLst>
          </p:cNvPr>
          <p:cNvCxnSpPr/>
          <p:nvPr/>
        </p:nvCxnSpPr>
        <p:spPr>
          <a:xfrm>
            <a:off x="4110606" y="1593908"/>
            <a:ext cx="1090568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C63F4471-E0E1-4626-945F-F5A101C01D55}"/>
              </a:ext>
            </a:extLst>
          </p:cNvPr>
          <p:cNvCxnSpPr>
            <a:cxnSpLocks/>
          </p:cNvCxnSpPr>
          <p:nvPr/>
        </p:nvCxnSpPr>
        <p:spPr>
          <a:xfrm>
            <a:off x="3665989" y="5016617"/>
            <a:ext cx="1535185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>
            <a:extLst>
              <a:ext uri="{FF2B5EF4-FFF2-40B4-BE49-F238E27FC236}">
                <a16:creationId xmlns:a16="http://schemas.microsoft.com/office/drawing/2014/main" id="{7BE121AD-816E-4447-A682-7BBE68A43B8B}"/>
              </a:ext>
            </a:extLst>
          </p:cNvPr>
          <p:cNvSpPr/>
          <p:nvPr/>
        </p:nvSpPr>
        <p:spPr>
          <a:xfrm>
            <a:off x="9194333" y="715097"/>
            <a:ext cx="1317073" cy="482162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95969F96-BFC3-4F45-976B-8A16E2A4C979}"/>
              </a:ext>
            </a:extLst>
          </p:cNvPr>
          <p:cNvSpPr txBox="1"/>
          <p:nvPr/>
        </p:nvSpPr>
        <p:spPr>
          <a:xfrm>
            <a:off x="9303390" y="931178"/>
            <a:ext cx="1105854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dirty="0"/>
              <a:t>Neural</a:t>
            </a:r>
          </a:p>
          <a:p>
            <a:r>
              <a:rPr lang="en-IN" dirty="0"/>
              <a:t>Network 2:</a:t>
            </a:r>
          </a:p>
          <a:p>
            <a:endParaRPr lang="en-IN" dirty="0"/>
          </a:p>
          <a:p>
            <a:r>
              <a:rPr lang="en-IN" sz="1200" dirty="0"/>
              <a:t>Here, we train the frequency data set with the digits dataset…..</a:t>
            </a:r>
          </a:p>
          <a:p>
            <a:r>
              <a:rPr lang="en-IN" sz="1200" dirty="0"/>
              <a:t>This is done after training the handwritten data set to obtain the fulfilment of recognition of the digits.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07150C01-E905-4492-BA3B-F83C62306119}"/>
              </a:ext>
            </a:extLst>
          </p:cNvPr>
          <p:cNvSpPr/>
          <p:nvPr/>
        </p:nvSpPr>
        <p:spPr>
          <a:xfrm>
            <a:off x="5201173" y="587229"/>
            <a:ext cx="1317073" cy="3154253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CD036052-42C3-4E58-811F-26701A7601C6}"/>
              </a:ext>
            </a:extLst>
          </p:cNvPr>
          <p:cNvSpPr txBox="1"/>
          <p:nvPr/>
        </p:nvSpPr>
        <p:spPr>
          <a:xfrm>
            <a:off x="5285064" y="715097"/>
            <a:ext cx="1090568" cy="27699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dirty="0"/>
              <a:t>Neural Network 1:</a:t>
            </a:r>
          </a:p>
          <a:p>
            <a:r>
              <a:rPr lang="en-IN" sz="1200" dirty="0"/>
              <a:t>We first train the NN with the handwritten digits to produce the numerical output when the written digit is fed.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C7BCF4E7-19CE-4B42-ADE3-9479BBDE3651}"/>
              </a:ext>
            </a:extLst>
          </p:cNvPr>
          <p:cNvSpPr txBox="1"/>
          <p:nvPr/>
        </p:nvSpPr>
        <p:spPr>
          <a:xfrm>
            <a:off x="5285064" y="4681057"/>
            <a:ext cx="259219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dirty="0"/>
              <a:t>Data Conversion</a:t>
            </a:r>
          </a:p>
        </p:txBody>
      </p: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4AB1637C-1D62-4900-814B-0330ECC87DA4}"/>
              </a:ext>
            </a:extLst>
          </p:cNvPr>
          <p:cNvCxnSpPr/>
          <p:nvPr/>
        </p:nvCxnSpPr>
        <p:spPr>
          <a:xfrm>
            <a:off x="7466202" y="4823670"/>
            <a:ext cx="1728131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36157052-A5BA-40F6-BF05-10CC3D40956C}"/>
              </a:ext>
            </a:extLst>
          </p:cNvPr>
          <p:cNvCxnSpPr>
            <a:cxnSpLocks/>
          </p:cNvCxnSpPr>
          <p:nvPr/>
        </p:nvCxnSpPr>
        <p:spPr>
          <a:xfrm>
            <a:off x="6518246" y="2751589"/>
            <a:ext cx="2676087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769973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960910-A5BC-4037-B634-62510A318A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Data conversion</a:t>
            </a:r>
            <a:br>
              <a:rPr lang="en-IN" dirty="0"/>
            </a:b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F8DD1D-DE8E-4DAB-B889-69461E937A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98958"/>
            <a:ext cx="10515600" cy="5078005"/>
          </a:xfrm>
        </p:spPr>
        <p:txBody>
          <a:bodyPr/>
          <a:lstStyle/>
          <a:p>
            <a:r>
              <a:rPr lang="en-IN" dirty="0"/>
              <a:t>Lets start with the MNIST DATASET:</a:t>
            </a:r>
          </a:p>
          <a:p>
            <a:pPr marL="0" indent="0">
              <a:buNone/>
            </a:pPr>
            <a:r>
              <a:rPr lang="en-IN" dirty="0"/>
              <a:t> </a:t>
            </a:r>
            <a:r>
              <a:rPr lang="en-IN" sz="1800" dirty="0"/>
              <a:t>This dataset is a dataset of handwritten numbers from 0 to 9. It consists of 55,000 training images, 10,000 test images and 5,000 validation images. In this, a single digit can be represented as an array:</a:t>
            </a:r>
          </a:p>
          <a:p>
            <a:pPr marL="0" indent="0">
              <a:buNone/>
            </a:pPr>
            <a:endParaRPr lang="en-IN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32B66EC6-AA21-471C-99F7-0DF6A0DFC79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65662" y="2549236"/>
            <a:ext cx="4833902" cy="39436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78903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6498B2-28ED-4AAD-9461-F21AD102DA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95564"/>
            <a:ext cx="10515600" cy="5881399"/>
          </a:xfrm>
        </p:spPr>
        <p:txBody>
          <a:bodyPr>
            <a:normAutofit/>
          </a:bodyPr>
          <a:lstStyle/>
          <a:p>
            <a:r>
              <a:rPr lang="en-IN" sz="1800" dirty="0"/>
              <a:t>Since the array representation has to be uniform, we can represent it in the form of 28 x 28 pixels. (784 pixels)</a:t>
            </a:r>
          </a:p>
          <a:p>
            <a:endParaRPr lang="en-IN" sz="1800" dirty="0"/>
          </a:p>
        </p:txBody>
      </p:sp>
      <p:pic>
        <p:nvPicPr>
          <p:cNvPr id="2050" name="Picture 2" descr="Картинки по запросу Mnist data set 28">
            <a:extLst>
              <a:ext uri="{FF2B5EF4-FFF2-40B4-BE49-F238E27FC236}">
                <a16:creationId xmlns:a16="http://schemas.microsoft.com/office/drawing/2014/main" id="{C9089A28-B093-425C-A055-1CDB028D49E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38538" y="914400"/>
            <a:ext cx="5114925" cy="5029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079150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EDA8C9-486D-4C95-B51E-820015D81E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04800"/>
            <a:ext cx="10515600" cy="5872163"/>
          </a:xfrm>
        </p:spPr>
        <p:txBody>
          <a:bodyPr>
            <a:normAutofit/>
          </a:bodyPr>
          <a:lstStyle/>
          <a:p>
            <a:r>
              <a:rPr lang="en-IN" sz="1800" dirty="0"/>
              <a:t>After this conversion, when we read the array, it comes out something like this:</a:t>
            </a:r>
          </a:p>
          <a:p>
            <a:endParaRPr lang="en-IN" sz="1800" dirty="0"/>
          </a:p>
          <a:p>
            <a:endParaRPr lang="en-IN" sz="1800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E85EC99-B492-4283-B06F-5D90C5EE3AD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8084" y="1163782"/>
            <a:ext cx="11249746" cy="44334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37362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567ACC5F-77A0-4DF6-9358-8EC7197224B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228561" y="1544061"/>
            <a:ext cx="6534150" cy="447675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1DD32AF0-938B-4980-855F-C1840EC96638}"/>
              </a:ext>
            </a:extLst>
          </p:cNvPr>
          <p:cNvSpPr txBox="1"/>
          <p:nvPr/>
        </p:nvSpPr>
        <p:spPr>
          <a:xfrm>
            <a:off x="1052945" y="286327"/>
            <a:ext cx="10575637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dirty="0"/>
              <a:t>Now, we proceed to data flattening once the array conversion is done.</a:t>
            </a:r>
          </a:p>
          <a:p>
            <a:r>
              <a:rPr lang="en-IN" dirty="0"/>
              <a:t>We can flatten the array shown previously into a 1-D vector of numbers, with dimension 784.</a:t>
            </a:r>
          </a:p>
          <a:p>
            <a:r>
              <a:rPr lang="en-IN" dirty="0"/>
              <a:t>Flattening basically ends up removing some of the 2D information, such as the relationship of a pixel to its neighbouring pixel.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400436667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3D85E1-DEA7-407C-8565-8C3668794B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60059"/>
            <a:ext cx="10515600" cy="5916904"/>
          </a:xfrm>
        </p:spPr>
        <p:txBody>
          <a:bodyPr>
            <a:normAutofit/>
          </a:bodyPr>
          <a:lstStyle/>
          <a:p>
            <a:r>
              <a:rPr lang="en-IN" sz="1800" dirty="0"/>
              <a:t>Now, we create a tensor using </a:t>
            </a:r>
            <a:r>
              <a:rPr lang="en-IN" sz="1800" dirty="0" err="1"/>
              <a:t>tensorflow</a:t>
            </a:r>
            <a:r>
              <a:rPr lang="en-IN" sz="1800" dirty="0"/>
              <a:t>. A tensor, which is basically a n-dimensional array, is used here to hold the training data set images as shown below:</a:t>
            </a:r>
          </a:p>
          <a:p>
            <a:endParaRPr lang="en-IN" sz="1800" dirty="0"/>
          </a:p>
        </p:txBody>
      </p:sp>
      <p:pic>
        <p:nvPicPr>
          <p:cNvPr id="4" name="Picture 2" descr="Картинки по запросу Mnist data set 28">
            <a:extLst>
              <a:ext uri="{FF2B5EF4-FFF2-40B4-BE49-F238E27FC236}">
                <a16:creationId xmlns:a16="http://schemas.microsoft.com/office/drawing/2014/main" id="{68EF7112-1C5E-460C-A83A-79AA57D06B8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930239"/>
            <a:ext cx="10515600" cy="47593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4735244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E4D466-2D2A-4F4A-A285-67B15B2820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23273"/>
            <a:ext cx="10515600" cy="1699491"/>
          </a:xfrm>
        </p:spPr>
        <p:txBody>
          <a:bodyPr>
            <a:normAutofit lnSpcReduction="10000"/>
          </a:bodyPr>
          <a:lstStyle/>
          <a:p>
            <a:r>
              <a:rPr lang="en-IN" sz="1800" dirty="0"/>
              <a:t>The basic idea of doing so is to create an array shown previously which is one-hot encoded. This means that instead of having labels as “one”, “two”, we will have the name as a single array for each image. For instance:</a:t>
            </a:r>
          </a:p>
          <a:p>
            <a:r>
              <a:rPr lang="en-IN" sz="1800" dirty="0"/>
              <a:t>4 is expressed as: [0, 0, 0, 0, 1, 0, 0, 0,…..0]</a:t>
            </a:r>
          </a:p>
          <a:p>
            <a:r>
              <a:rPr lang="en-IN" sz="1800" dirty="0"/>
              <a:t>This is based on index position.</a:t>
            </a:r>
          </a:p>
          <a:p>
            <a:r>
              <a:rPr lang="en-IN" sz="1800" dirty="0"/>
              <a:t>So, finally, the labels alone end up being a large 2-D array (10, 55000).</a:t>
            </a:r>
          </a:p>
          <a:p>
            <a:endParaRPr lang="en-IN" sz="1800" dirty="0"/>
          </a:p>
          <a:p>
            <a:endParaRPr lang="en-IN" sz="1800" dirty="0"/>
          </a:p>
          <a:p>
            <a:endParaRPr lang="en-IN" sz="1800" dirty="0"/>
          </a:p>
        </p:txBody>
      </p:sp>
      <p:pic>
        <p:nvPicPr>
          <p:cNvPr id="7174" name="Picture 6" descr="Картинки по запросу Mnist data set labels array">
            <a:extLst>
              <a:ext uri="{FF2B5EF4-FFF2-40B4-BE49-F238E27FC236}">
                <a16:creationId xmlns:a16="http://schemas.microsoft.com/office/drawing/2014/main" id="{605FB6F6-A9BB-4AD4-8472-1C65F3A1DB5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63935" y="2309091"/>
            <a:ext cx="9320938" cy="32234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922564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228</TotalTime>
  <Words>764</Words>
  <Application>Microsoft Office PowerPoint</Application>
  <PresentationFormat>Widescreen</PresentationFormat>
  <Paragraphs>72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2" baseType="lpstr">
      <vt:lpstr>Arial</vt:lpstr>
      <vt:lpstr>Calibri</vt:lpstr>
      <vt:lpstr>Calibri Light</vt:lpstr>
      <vt:lpstr>Office Theme</vt:lpstr>
      <vt:lpstr>Speech to Text Recognition (Mixed Channels) NLP as human does</vt:lpstr>
      <vt:lpstr>General Representation of the process:</vt:lpstr>
      <vt:lpstr>PowerPoint Presentation</vt:lpstr>
      <vt:lpstr>Data conversion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Applications and scope: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Shiva R</dc:creator>
  <cp:lastModifiedBy>Shiva R</cp:lastModifiedBy>
  <cp:revision>18</cp:revision>
  <dcterms:created xsi:type="dcterms:W3CDTF">2017-12-05T17:12:50Z</dcterms:created>
  <dcterms:modified xsi:type="dcterms:W3CDTF">2017-12-05T21:01:37Z</dcterms:modified>
</cp:coreProperties>
</file>