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C4CEDF6-28AC-4FA5-944C-B9D530A87E5E}">
  <a:tblStyle styleId="{DC4CEDF6-28AC-4FA5-944C-B9D530A87E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mailto:zubkov.av@g.nsu.r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arxiv.org/abs/1707.07012" TargetMode="External"/><Relationship Id="rId4" Type="http://schemas.openxmlformats.org/officeDocument/2006/relationships/hyperlink" Target="https://research.google.com/teams/brain/" TargetMode="External"/><Relationship Id="rId9" Type="http://schemas.openxmlformats.org/officeDocument/2006/relationships/hyperlink" Target="https://arxiv.org/abs/1703.03400" TargetMode="External"/><Relationship Id="rId5" Type="http://schemas.openxmlformats.org/officeDocument/2006/relationships/hyperlink" Target="http://home.deib.polimi.it/restelli/MyWebSite/pdf/rl7.pdf" TargetMode="External"/><Relationship Id="rId6" Type="http://schemas.openxmlformats.org/officeDocument/2006/relationships/hyperlink" Target="https://www.polimi.it/en/home/" TargetMode="External"/><Relationship Id="rId7" Type="http://schemas.openxmlformats.org/officeDocument/2006/relationships/hyperlink" Target="https://intelligence.org/rationality-ai-zombies/" TargetMode="External"/><Relationship Id="rId8" Type="http://schemas.openxmlformats.org/officeDocument/2006/relationships/hyperlink" Target="https://intelligence.or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0"/>
            <a:ext cx="8520600" cy="1715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 sz="3600" u="sng"/>
              <a:t>AI self-reflection for increasing deep learning efficiency.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50" y="1751062"/>
            <a:ext cx="3208701" cy="29587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>
            <p:ph idx="1" type="subTitle"/>
          </p:nvPr>
        </p:nvSpPr>
        <p:spPr>
          <a:xfrm>
            <a:off x="3400275" y="3274525"/>
            <a:ext cx="6197100" cy="1503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lang="ru" sz="2200">
                <a:solidFill>
                  <a:srgbClr val="F3F3F3"/>
                </a:solidFill>
              </a:rPr>
              <a:t>Author:				Andrey Zubkov</a:t>
            </a:r>
          </a:p>
          <a:p>
            <a:pPr indent="457200" lvl="0" marL="1828800" rtl="0" algn="l">
              <a:spcBef>
                <a:spcPts val="0"/>
              </a:spcBef>
              <a:buNone/>
            </a:pPr>
            <a:r>
              <a:rPr lang="ru" sz="2200" u="sng">
                <a:solidFill>
                  <a:schemeClr val="hlink"/>
                </a:solidFill>
                <a:hlinkClick r:id="rId4"/>
              </a:rPr>
              <a:t>zubkov.av@g.nsu.ru</a:t>
            </a:r>
            <a:r>
              <a:rPr lang="ru" sz="2200">
                <a:solidFill>
                  <a:srgbClr val="F3F3F3"/>
                </a:solidFill>
              </a:rPr>
              <a:t>		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lang="ru" sz="2200">
                <a:solidFill>
                  <a:srgbClr val="F3F3F3"/>
                </a:solidFill>
              </a:rPr>
              <a:t>Scientific adv:		Alexander Savostyanov</a:t>
            </a:r>
          </a:p>
          <a:p>
            <a:pPr indent="457200" lvl="0" marL="1828800" algn="l">
              <a:spcBef>
                <a:spcPts val="0"/>
              </a:spcBef>
              <a:buNone/>
            </a:pPr>
            <a:r>
              <a:rPr lang="ru" sz="2200">
                <a:solidFill>
                  <a:srgbClr val="F3F3F3"/>
                </a:solidFill>
              </a:rPr>
              <a:t>PhD in Philosophy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30135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 u="sng"/>
              <a:t>Plan of experiment: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4589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EFEFEF"/>
              </a:buClr>
              <a:buSzPts val="1800"/>
              <a:buAutoNum type="arabicPeriod"/>
            </a:pPr>
            <a:r>
              <a:rPr lang="ru">
                <a:solidFill>
                  <a:srgbClr val="EFEFEF"/>
                </a:solidFill>
              </a:rPr>
              <a:t>Choose an open environment(for instance Starcraft 2).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EFEFEF"/>
              </a:buClr>
              <a:buSzPts val="1800"/>
              <a:buAutoNum type="arabicPeriod"/>
            </a:pPr>
            <a:r>
              <a:rPr lang="ru">
                <a:solidFill>
                  <a:srgbClr val="EFEFEF"/>
                </a:solidFill>
              </a:rPr>
              <a:t>Implement reinforcement learning algorithm to explore the environment.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EFEFEF"/>
              </a:buClr>
              <a:buSzPts val="1800"/>
              <a:buAutoNum type="arabicPeriod"/>
            </a:pPr>
            <a:r>
              <a:rPr lang="ru">
                <a:solidFill>
                  <a:srgbClr val="EFEFEF"/>
                </a:solidFill>
              </a:rPr>
              <a:t>Include the self-monitoring parameters(time-consumption, validation score improvement, power-consumption) into cost-function. Probably - create separate cost-function for meta-model, that would guide the original model.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EFEFEF"/>
              </a:buClr>
              <a:buSzPts val="1800"/>
              <a:buAutoNum type="arabicPeriod"/>
            </a:pPr>
            <a:r>
              <a:rPr lang="ru">
                <a:solidFill>
                  <a:srgbClr val="EFEFEF"/>
                </a:solidFill>
              </a:rPr>
              <a:t>Check what would be the difference in learning process and if improvement would surpass overheads.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521025"/>
            <a:ext cx="8520600" cy="30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AutoNum type="arabicPeriod"/>
            </a:pPr>
            <a:r>
              <a:rPr lang="ru" u="sng">
                <a:solidFill>
                  <a:schemeClr val="hlink"/>
                </a:solidFill>
                <a:hlinkClick r:id="rId3"/>
              </a:rPr>
              <a:t>Learning Transferable Architectures for Scalable Image Recognition</a:t>
            </a:r>
            <a:r>
              <a:rPr lang="ru">
                <a:solidFill>
                  <a:srgbClr val="EFEFEF"/>
                </a:solidFill>
              </a:rPr>
              <a:t>, </a:t>
            </a:r>
            <a:r>
              <a:rPr lang="ru" u="sng">
                <a:solidFill>
                  <a:schemeClr val="hlink"/>
                </a:solidFill>
                <a:hlinkClick r:id="rId4"/>
              </a:rPr>
              <a:t>Google Brain</a:t>
            </a:r>
            <a:r>
              <a:rPr lang="ru">
                <a:solidFill>
                  <a:srgbClr val="EFEFEF"/>
                </a:solidFill>
              </a:rPr>
              <a:t>, July 2017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AutoNum type="arabicPeriod"/>
            </a:pPr>
            <a:r>
              <a:rPr lang="ru" u="sng">
                <a:solidFill>
                  <a:schemeClr val="hlink"/>
                </a:solidFill>
                <a:hlinkClick r:id="rId5"/>
              </a:rPr>
              <a:t>Reinforcement learning Policy Gradient</a:t>
            </a:r>
            <a:r>
              <a:rPr lang="ru">
                <a:solidFill>
                  <a:srgbClr val="EFEFEF"/>
                </a:solidFill>
              </a:rPr>
              <a:t>, Marcello Restelli, </a:t>
            </a:r>
            <a:r>
              <a:rPr lang="ru" u="sng">
                <a:solidFill>
                  <a:schemeClr val="hlink"/>
                </a:solidFill>
                <a:hlinkClick r:id="rId6"/>
              </a:rPr>
              <a:t>Politecnico di Milano</a:t>
            </a:r>
            <a:r>
              <a:rPr lang="ru">
                <a:solidFill>
                  <a:srgbClr val="EFEFEF"/>
                </a:solidFill>
              </a:rPr>
              <a:t>, March-April 2015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AutoNum type="arabicPeriod"/>
            </a:pPr>
            <a:r>
              <a:rPr lang="ru" u="sng">
                <a:solidFill>
                  <a:schemeClr val="hlink"/>
                </a:solidFill>
                <a:hlinkClick r:id="rId7"/>
              </a:rPr>
              <a:t>Rationality: From AI to Zombies</a:t>
            </a:r>
            <a:r>
              <a:rPr lang="ru">
                <a:solidFill>
                  <a:srgbClr val="EFEFEF"/>
                </a:solidFill>
              </a:rPr>
              <a:t>, Eliezer Yudkowsky, </a:t>
            </a:r>
            <a:r>
              <a:rPr lang="ru" u="sng">
                <a:solidFill>
                  <a:schemeClr val="hlink"/>
                </a:solidFill>
                <a:hlinkClick r:id="rId8"/>
              </a:rPr>
              <a:t>MIRI</a:t>
            </a:r>
            <a:r>
              <a:rPr lang="ru">
                <a:solidFill>
                  <a:srgbClr val="EFEFEF"/>
                </a:solidFill>
              </a:rPr>
              <a:t>, March 2015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ts val="1800"/>
              <a:buAutoNum type="arabicPeriod"/>
            </a:pPr>
            <a:r>
              <a:rPr lang="ru" u="sng">
                <a:solidFill>
                  <a:schemeClr val="hlink"/>
                </a:solidFill>
                <a:hlinkClick r:id="rId9"/>
              </a:rPr>
              <a:t>Model-Agnostic Meta-Learning for Fast Adaptation of Deep Networks</a:t>
            </a:r>
            <a:r>
              <a:rPr lang="ru">
                <a:solidFill>
                  <a:srgbClr val="EFEFEF"/>
                </a:solidFill>
              </a:rPr>
              <a:t>, Chelsea Finn, Pieter Abbeel, Sergey Levine, March 2017</a:t>
            </a:r>
          </a:p>
        </p:txBody>
      </p:sp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 u="sng"/>
              <a:t>References: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Shape 61"/>
          <p:cNvGraphicFramePr/>
          <p:nvPr/>
        </p:nvGraphicFramePr>
        <p:xfrm>
          <a:off x="632100" y="1701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{DC4CEDF6-28AC-4FA5-944C-B9D530A87E5E}</a:tableStyleId>
              </a:tblPr>
              <a:tblGrid>
                <a:gridCol w="3939900"/>
                <a:gridCol w="3939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FFFFFF"/>
                          </a:solidFill>
                        </a:rPr>
                        <a:t>Performance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ru" sz="1800">
                          <a:solidFill>
                            <a:srgbClr val="FFFFFF"/>
                          </a:solidFill>
                        </a:rPr>
                        <a:t>Structured data volume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Moore’s law: number of transistors twices ~every 2 years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ImageNet DS size: 2010 - ~10M, 2017 - ~14M.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Cambrian data sources explosion: quantity of information twices ~every year.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Datasets still being collected manually. Non-degenerate class usually takes from 500 samples to train properly.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Combination: percentage of received information could be processed being twice less ~every 2 years.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lang="ru">
                          <a:solidFill>
                            <a:srgbClr val="FFFFFF"/>
                          </a:solidFill>
                        </a:rPr>
                        <a:t>Better results require larger datasets.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ru" u="sng"/>
              <a:t>Main lacks of modern deep learning: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50" y="295000"/>
            <a:ext cx="8543750" cy="470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5250"/>
            <a:ext cx="8839200" cy="37640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1657050" y="351450"/>
            <a:ext cx="58299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ru" sz="2400" u="sng">
                <a:solidFill>
                  <a:srgbClr val="FFFFFF"/>
                </a:solidFill>
              </a:rPr>
              <a:t>Why data usage efficiency is important?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 u="sng"/>
              <a:t>Existing results - Google AutoML(NasNet-A)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30572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ru">
                <a:solidFill>
                  <a:srgbClr val="EFEFEF"/>
                </a:solidFill>
              </a:rPr>
              <a:t>Automatically generated CV-network.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ru">
                <a:solidFill>
                  <a:srgbClr val="EFEFEF"/>
                </a:solidFill>
              </a:rPr>
              <a:t>At least 1.2% better than any human-invented architecture.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ru">
                <a:solidFill>
                  <a:srgbClr val="EFEFEF"/>
                </a:solidFill>
              </a:rPr>
              <a:t>Scalable </a:t>
            </a:r>
            <a:r>
              <a:rPr lang="ru">
                <a:solidFill>
                  <a:srgbClr val="EFEFEF"/>
                </a:solidFill>
              </a:rPr>
              <a:t>with preservation of superiority(low-scale is even 3.1% better than human-invented equivalently-sized architecture).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ru">
                <a:solidFill>
                  <a:srgbClr val="EFEFEF"/>
                </a:solidFill>
              </a:rPr>
              <a:t>Transferable among CV-classification.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ru">
                <a:solidFill>
                  <a:srgbClr val="EFEFEF"/>
                </a:solidFill>
              </a:rPr>
              <a:t>48000 GPU-hours to run(11 years of learning in my case).</a:t>
            </a:r>
          </a:p>
          <a:p>
            <a:pPr indent="-342900" lvl="0" marL="457200" rtl="0">
              <a:spcBef>
                <a:spcPts val="0"/>
              </a:spcBef>
              <a:buClr>
                <a:srgbClr val="EFEFEF"/>
              </a:buClr>
              <a:buSzPts val="1800"/>
              <a:buChar char="●"/>
            </a:pPr>
            <a:r>
              <a:rPr lang="ru">
                <a:solidFill>
                  <a:srgbClr val="EFEFEF"/>
                </a:solidFill>
              </a:rPr>
              <a:t>Hyper-parameters optimized specifically for model.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562" y="1137875"/>
            <a:ext cx="9193126" cy="34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813513" y="323725"/>
            <a:ext cx="55170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ru" sz="2400" u="sng">
                <a:solidFill>
                  <a:srgbClr val="FFFFFF"/>
                </a:solidFill>
              </a:rPr>
              <a:t>How AutoML designs NLs: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 u="sng"/>
              <a:t>Inspiring scientific rationality.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>
                <a:solidFill>
                  <a:srgbClr val="EFEFEF"/>
                </a:solidFill>
              </a:rPr>
              <a:t>Philosophy distinguish 3 primary types of scientific rationality, that mainly differ by the level of self-reflection: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AutoNum type="arabicPeriod"/>
            </a:pPr>
            <a:r>
              <a:rPr i="1" lang="ru">
                <a:solidFill>
                  <a:srgbClr val="EFEFEF"/>
                </a:solidFill>
              </a:rPr>
              <a:t>Classical rationality</a:t>
            </a:r>
            <a:r>
              <a:rPr lang="ru">
                <a:solidFill>
                  <a:srgbClr val="EFEFEF"/>
                </a:solidFill>
              </a:rPr>
              <a:t> - considers only an object of research. I.e. images in classification task.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AutoNum type="arabicPeriod"/>
            </a:pPr>
            <a:r>
              <a:rPr i="1" lang="ru">
                <a:solidFill>
                  <a:srgbClr val="EFEFEF"/>
                </a:solidFill>
              </a:rPr>
              <a:t>Non-classical</a:t>
            </a:r>
            <a:r>
              <a:rPr lang="ru">
                <a:solidFill>
                  <a:srgbClr val="EFEFEF"/>
                </a:solidFill>
              </a:rPr>
              <a:t> - considers also the arsenal of methods and operations of research. For instance - CNN and it’s parameters in classification task.</a:t>
            </a:r>
          </a:p>
          <a:p>
            <a:pPr indent="-342900" lvl="0" marL="457200">
              <a:spcBef>
                <a:spcPts val="0"/>
              </a:spcBef>
              <a:buClr>
                <a:srgbClr val="EFEFEF"/>
              </a:buClr>
              <a:buSzPts val="1800"/>
              <a:buAutoNum type="arabicPeriod"/>
            </a:pPr>
            <a:r>
              <a:rPr i="1" lang="ru">
                <a:solidFill>
                  <a:srgbClr val="EFEFEF"/>
                </a:solidFill>
              </a:rPr>
              <a:t>Post non-classical </a:t>
            </a:r>
            <a:r>
              <a:rPr lang="ru">
                <a:solidFill>
                  <a:srgbClr val="EFEFEF"/>
                </a:solidFill>
              </a:rPr>
              <a:t>- takes into account also the goals and reasoning of research.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750900"/>
            <a:ext cx="8520600" cy="2817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b="1" i="1" lang="ru">
                <a:solidFill>
                  <a:srgbClr val="EFEFEF"/>
                </a:solidFill>
              </a:rPr>
              <a:t>What</a:t>
            </a:r>
            <a:r>
              <a:rPr lang="ru">
                <a:solidFill>
                  <a:srgbClr val="EFEFEF"/>
                </a:solidFill>
              </a:rPr>
              <a:t> is the goal?					In progress.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b="1" i="1" lang="ru">
                <a:solidFill>
                  <a:srgbClr val="EFEFEF"/>
                </a:solidFill>
              </a:rPr>
              <a:t>How</a:t>
            </a:r>
            <a:r>
              <a:rPr lang="ru">
                <a:solidFill>
                  <a:srgbClr val="EFEFEF"/>
                </a:solidFill>
              </a:rPr>
              <a:t> could it act to reach goal?		In progress.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rgbClr val="EFEFEF"/>
              </a:buClr>
              <a:buSzPts val="1800"/>
              <a:buChar char="●"/>
            </a:pPr>
            <a:r>
              <a:rPr b="1" i="1" lang="ru">
                <a:solidFill>
                  <a:srgbClr val="EFEFEF"/>
                </a:solidFill>
              </a:rPr>
              <a:t>How much</a:t>
            </a:r>
            <a:r>
              <a:rPr lang="ru">
                <a:solidFill>
                  <a:srgbClr val="EFEFEF"/>
                </a:solidFill>
              </a:rPr>
              <a:t> does it cost to act in specific way?..		Undone.</a:t>
            </a:r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 u="sng"/>
              <a:t>What AI should know about reaching goals?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