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2" r:id="rId4"/>
    <p:sldId id="294" r:id="rId5"/>
    <p:sldId id="293" r:id="rId6"/>
    <p:sldId id="260" r:id="rId7"/>
    <p:sldId id="258" r:id="rId8"/>
    <p:sldId id="259" r:id="rId9"/>
    <p:sldId id="261" r:id="rId10"/>
    <p:sldId id="262" r:id="rId11"/>
    <p:sldId id="267" r:id="rId12"/>
    <p:sldId id="269" r:id="rId13"/>
    <p:sldId id="282" r:id="rId14"/>
    <p:sldId id="283" r:id="rId15"/>
    <p:sldId id="284" r:id="rId16"/>
    <p:sldId id="289" r:id="rId17"/>
    <p:sldId id="285" r:id="rId18"/>
    <p:sldId id="287" r:id="rId19"/>
    <p:sldId id="286" r:id="rId20"/>
    <p:sldId id="288" r:id="rId21"/>
    <p:sldId id="268" r:id="rId22"/>
    <p:sldId id="277" r:id="rId23"/>
    <p:sldId id="278" r:id="rId24"/>
    <p:sldId id="280" r:id="rId25"/>
    <p:sldId id="281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gi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4" Type="http://schemas.openxmlformats.org/officeDocument/2006/relationships/image" Target="../media/image10.wmf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99379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Acceleration of the solution </a:t>
            </a:r>
            <a:r>
              <a:rPr lang="en-US" sz="2800" i="1" dirty="0" smtClean="0"/>
              <a:t>of parametric inverse problem </a:t>
            </a:r>
            <a:r>
              <a:rPr lang="en-US" sz="2800" i="1" dirty="0"/>
              <a:t>by constructing a hierarchical structure of a pre-computed modeled </a:t>
            </a:r>
            <a:r>
              <a:rPr lang="en-US" sz="2800" i="1" dirty="0" smtClean="0"/>
              <a:t>signals </a:t>
            </a:r>
            <a:r>
              <a:rPr lang="en-US" sz="2800" i="1" dirty="0"/>
              <a:t>database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517232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Novosibirsk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ICK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C&amp;B lab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Artem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Muliukov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Sci. Adv. Maxim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Yurkin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Картинки по запросу ns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5301208"/>
            <a:ext cx="385144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ихк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08" y="36122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1304228" y="3952664"/>
            <a:ext cx="1240013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5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577969" y="288691"/>
            <a:ext cx="6164923" cy="4322618"/>
            <a:chOff x="1308884" y="288691"/>
            <a:chExt cx="6164923" cy="432261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308884" y="288691"/>
              <a:ext cx="6164923" cy="4322618"/>
              <a:chOff x="2847517" y="1290081"/>
              <a:chExt cx="3319858" cy="2657171"/>
            </a:xfrm>
          </p:grpSpPr>
          <p:cxnSp>
            <p:nvCxnSpPr>
              <p:cNvPr id="2" name="Прямая со стрелкой 1"/>
              <p:cNvCxnSpPr/>
              <p:nvPr/>
            </p:nvCxnSpPr>
            <p:spPr>
              <a:xfrm flipV="1">
                <a:off x="4143661" y="1347828"/>
                <a:ext cx="0" cy="25994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Прямая со стрелкой 2"/>
              <p:cNvCxnSpPr/>
              <p:nvPr/>
            </p:nvCxnSpPr>
            <p:spPr>
              <a:xfrm>
                <a:off x="2847517" y="2579486"/>
                <a:ext cx="331236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4029982" y="1313910"/>
                    <a:ext cx="61292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61</m:t>
                              </m:r>
                            </m:sup>
                          </m:sSup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Прямоугольник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9982" y="1313910"/>
                    <a:ext cx="612924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Овал 4"/>
              <p:cNvSpPr/>
              <p:nvPr/>
            </p:nvSpPr>
            <p:spPr>
              <a:xfrm rot="120000">
                <a:off x="4858403" y="1926407"/>
                <a:ext cx="142777" cy="84379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 rot="120000">
                <a:off x="3257966" y="2016428"/>
                <a:ext cx="143349" cy="10307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 rot="120000">
                <a:off x="4728226" y="3127442"/>
                <a:ext cx="130553" cy="10358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 rot="120000">
                <a:off x="5134863" y="2146457"/>
                <a:ext cx="143348" cy="10307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 rot="120000">
                <a:off x="5428039" y="2470602"/>
                <a:ext cx="149310" cy="138326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 rot="120000">
                <a:off x="5281334" y="2918153"/>
                <a:ext cx="155620" cy="128174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 rot="120000">
                <a:off x="3404824" y="2295896"/>
                <a:ext cx="142904" cy="103090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 rot="120000">
                <a:off x="3737832" y="2614684"/>
                <a:ext cx="143349" cy="10307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 rot="120000">
                <a:off x="4031541" y="2834182"/>
                <a:ext cx="113750" cy="10425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 rot="120000">
                <a:off x="4434211" y="3043844"/>
                <a:ext cx="143349" cy="10307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 rot="120000">
                <a:off x="5134863" y="1710451"/>
                <a:ext cx="146498" cy="102947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 rot="120000">
                <a:off x="5428497" y="1596195"/>
                <a:ext cx="143070" cy="10855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 rot="120000">
                <a:off x="5730323" y="1488397"/>
                <a:ext cx="153840" cy="101947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120000">
                <a:off x="6024026" y="1290081"/>
                <a:ext cx="143349" cy="103072"/>
              </a:xfrm>
              <a:prstGeom prst="ellipse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 rot="120000">
                <a:off x="5436538" y="2034259"/>
                <a:ext cx="134998" cy="10671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38100" stA="26000" endPos="23000" dist="25400" dir="5400000" sy="-100000" rotWithShape="0"/>
                <a:softEdge rad="63500"/>
              </a:effectLst>
              <a:scene3d>
                <a:camera prst="perspectiveHeroicExtremeLeftFacing" fov="3900000">
                  <a:rot lat="2015671" lon="2955818" rev="20950648"/>
                </a:camera>
                <a:lightRig rig="flood" dir="tr"/>
              </a:scene3d>
              <a:sp3d contourW="31750" prstMaterial="plastic">
                <a:bevelT w="50800"/>
                <a:contourClr>
                  <a:schemeClr val="accent6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</p:grpSp>
        <p:cxnSp>
          <p:nvCxnSpPr>
            <p:cNvPr id="22" name="Прямая со стрелкой 21"/>
            <p:cNvCxnSpPr/>
            <p:nvPr/>
          </p:nvCxnSpPr>
          <p:spPr>
            <a:xfrm flipV="1">
              <a:off x="5708030" y="1520579"/>
              <a:ext cx="641813" cy="1989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9" idx="7"/>
            </p:cNvCxnSpPr>
            <p:nvPr/>
          </p:nvCxnSpPr>
          <p:spPr>
            <a:xfrm flipV="1">
              <a:off x="6340250" y="1586104"/>
              <a:ext cx="12033" cy="6594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9" idx="7"/>
            </p:cNvCxnSpPr>
            <p:nvPr/>
          </p:nvCxnSpPr>
          <p:spPr>
            <a:xfrm>
              <a:off x="5683599" y="1073872"/>
              <a:ext cx="649119" cy="4539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6295583" y="827994"/>
              <a:ext cx="33417" cy="66955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95583" y="1005023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4998" y="1151247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r2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23049" y="1592475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r3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810" y="1770742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r4</a:t>
              </a:r>
              <a:endParaRPr lang="ru-RU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689" y="2834786"/>
            <a:ext cx="3871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We are choosing the closest point</a:t>
            </a:r>
            <a:endParaRPr lang="ru-RU" sz="1400" i="1" dirty="0" smtClean="0"/>
          </a:p>
          <a:p>
            <a:endParaRPr lang="ru-RU" sz="1400" i="1" dirty="0" smtClean="0"/>
          </a:p>
          <a:p>
            <a:r>
              <a:rPr lang="en-US" sz="1400" i="1" dirty="0"/>
              <a:t>Next we can say that the nearest point is the desired point to within noise. And get more detailed results about the evaluation of cell </a:t>
            </a:r>
            <a:r>
              <a:rPr lang="en-US" sz="1400" i="1" dirty="0" smtClean="0"/>
              <a:t>parameters</a:t>
            </a:r>
            <a:r>
              <a:rPr lang="ru-RU" sz="1400" i="1" dirty="0" smtClean="0"/>
              <a:t> </a:t>
            </a:r>
            <a:r>
              <a:rPr lang="en-US" sz="1400" i="1" dirty="0" smtClean="0"/>
              <a:t>by counting the statistics (ME, STD)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" y="4680882"/>
            <a:ext cx="414560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36" y="4731979"/>
            <a:ext cx="2188254" cy="65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31" y="5612783"/>
            <a:ext cx="3993059" cy="11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" y="5937582"/>
            <a:ext cx="4367936" cy="80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22301"/>
            <a:ext cx="7021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400" dirty="0" smtClean="0"/>
              <a:t>Change</a:t>
            </a:r>
            <a:r>
              <a:rPr lang="ru-RU" sz="2400" dirty="0" smtClean="0"/>
              <a:t> </a:t>
            </a:r>
            <a:r>
              <a:rPr lang="en-US" sz="2400" dirty="0" smtClean="0"/>
              <a:t>brute force alg. to the hierarchical data structure ( firstly the ball tree)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Realization on </a:t>
            </a:r>
            <a:r>
              <a:rPr lang="en-US" sz="2400" dirty="0" err="1" smtClean="0"/>
              <a:t>Cython</a:t>
            </a:r>
            <a:r>
              <a:rPr lang="en-US" sz="2400" dirty="0" smtClean="0"/>
              <a:t> or on C++</a:t>
            </a:r>
            <a:r>
              <a:rPr lang="ru-RU" sz="2400" dirty="0" smtClean="0"/>
              <a:t>. </a:t>
            </a:r>
            <a:r>
              <a:rPr lang="en-US" sz="2400" dirty="0" smtClean="0"/>
              <a:t>Boosting algorithm from </a:t>
            </a:r>
            <a:r>
              <a:rPr lang="ru-RU" sz="2400" dirty="0" smtClean="0"/>
              <a:t> </a:t>
            </a:r>
            <a:r>
              <a:rPr lang="en-US" sz="2400" dirty="0" smtClean="0"/>
              <a:t>O(n) to</a:t>
            </a:r>
            <a:r>
              <a:rPr lang="ru-RU" sz="2400" dirty="0" smtClean="0"/>
              <a:t> ~</a:t>
            </a:r>
            <a:r>
              <a:rPr lang="en-US" sz="2400" dirty="0" smtClean="0"/>
              <a:t>O( log(n) )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Implementation my library to the current laboratory soft(</a:t>
            </a:r>
            <a:r>
              <a:rPr lang="en-US" sz="2400" dirty="0" err="1" smtClean="0"/>
              <a:t>LabVIEW</a:t>
            </a:r>
            <a:r>
              <a:rPr lang="en-US" sz="2400" dirty="0" smtClean="0"/>
              <a:t>)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Distribute my code as open source for solving of inverse tasks.</a:t>
            </a:r>
          </a:p>
          <a:p>
            <a:endParaRPr lang="en-US" sz="2400" dirty="0"/>
          </a:p>
          <a:p>
            <a:r>
              <a:rPr lang="en-US" sz="2400" dirty="0" smtClean="0"/>
              <a:t>Next here the example </a:t>
            </a:r>
            <a:r>
              <a:rPr lang="en-US" sz="2400" dirty="0"/>
              <a:t>of </a:t>
            </a:r>
            <a:r>
              <a:rPr lang="en-US" sz="2400" dirty="0" smtClean="0"/>
              <a:t>hierarchy structure of points in </a:t>
            </a:r>
            <a:r>
              <a:rPr lang="en-US" sz="2400" dirty="0" err="1" smtClean="0"/>
              <a:t>precomputed</a:t>
            </a:r>
            <a:r>
              <a:rPr lang="en-US" sz="2400" dirty="0" smtClean="0"/>
              <a:t> database</a:t>
            </a:r>
            <a:endParaRPr lang="ru-RU" sz="2400" dirty="0" smtClean="0"/>
          </a:p>
        </p:txBody>
      </p:sp>
      <p:pic>
        <p:nvPicPr>
          <p:cNvPr id="4" name="Picture 2" descr="Картинки по запросу ПЛ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46" y="37769"/>
            <a:ext cx="4114636" cy="231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1335017" y="-1245350"/>
            <a:ext cx="7413448" cy="733864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4406504" y="-156401"/>
            <a:ext cx="4541981" cy="4658138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45140" y="1103729"/>
            <a:ext cx="4545928" cy="4648973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4848" y="1499234"/>
            <a:ext cx="3132816" cy="3002503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13512" y="3326190"/>
            <a:ext cx="2052362" cy="1966992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1335017" y="-1245350"/>
            <a:ext cx="7413448" cy="7338646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4406504" y="-156401"/>
            <a:ext cx="4541981" cy="4658138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45140" y="1103729"/>
            <a:ext cx="4545928" cy="4648973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4848" y="1499234"/>
            <a:ext cx="3132816" cy="3002503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13512" y="3326190"/>
            <a:ext cx="2052362" cy="1966992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1335017" y="-1245350"/>
            <a:ext cx="7413448" cy="733864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4406504" y="-156401"/>
            <a:ext cx="4541981" cy="465813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5140" y="1103729"/>
            <a:ext cx="4545928" cy="464897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4848" y="1499234"/>
            <a:ext cx="3132816" cy="3002503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13512" y="3326190"/>
            <a:ext cx="2052362" cy="1966992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1335017" y="-1245350"/>
            <a:ext cx="7413448" cy="7338646"/>
          </a:xfrm>
          <a:prstGeom prst="ellipse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4406504" y="-156401"/>
            <a:ext cx="4541981" cy="4658138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45140" y="1103729"/>
            <a:ext cx="4545928" cy="4648973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4848" y="1499234"/>
            <a:ext cx="3132816" cy="300250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13512" y="3326190"/>
            <a:ext cx="2052362" cy="196699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95536" y="379844"/>
            <a:ext cx="7615627" cy="6217508"/>
            <a:chOff x="2847517" y="1347828"/>
            <a:chExt cx="3312368" cy="2599424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>
          <a:xfrm rot="120000">
            <a:off x="3583987" y="2374830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3171595" y="2484038"/>
            <a:ext cx="552345" cy="146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015239" y="2432312"/>
            <a:ext cx="2708701" cy="4674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15456" y="223126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D1_max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221934" y="263040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D1_min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8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604890"/>
              <a:ext cx="3488" cy="2342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4284848" y="1499234"/>
            <a:ext cx="3132816" cy="3002503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13512" y="3326190"/>
            <a:ext cx="2052362" cy="196699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 rot="120000">
            <a:off x="3583755" y="2984609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3784125" y="3087681"/>
            <a:ext cx="848493" cy="21024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73441" y="417552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D2_max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endCxn id="40" idx="7"/>
          </p:cNvCxnSpPr>
          <p:nvPr/>
        </p:nvCxnSpPr>
        <p:spPr>
          <a:xfrm flipH="1">
            <a:off x="3830948" y="1683323"/>
            <a:ext cx="1988326" cy="1335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96183" y="23560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D4_min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181393" y="587466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D2_max &lt; D4_min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7575" y="109044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bypass width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0047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604890"/>
              <a:ext cx="3488" cy="2342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4284848" y="1499234"/>
            <a:ext cx="3132816" cy="3002503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113512" y="3326190"/>
            <a:ext cx="2052362" cy="196699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43608" y="1683323"/>
            <a:ext cx="2174496" cy="2084046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 rot="120000">
            <a:off x="3583755" y="2984609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3784125" y="3087681"/>
            <a:ext cx="848493" cy="21024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73441" y="417552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D2_max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endCxn id="40" idx="7"/>
          </p:cNvCxnSpPr>
          <p:nvPr/>
        </p:nvCxnSpPr>
        <p:spPr>
          <a:xfrm flipH="1">
            <a:off x="3830948" y="1683323"/>
            <a:ext cx="1988326" cy="1335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96183" y="23560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D4_min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181393" y="587466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D2_max &lt; D4_min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7575" y="109044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bypass width</a:t>
            </a:r>
            <a:endParaRPr lang="ru-RU" sz="3600" i="1" dirty="0"/>
          </a:p>
        </p:txBody>
      </p:sp>
      <p:sp>
        <p:nvSpPr>
          <p:cNvPr id="19" name="Умножение 18"/>
          <p:cNvSpPr/>
          <p:nvPr/>
        </p:nvSpPr>
        <p:spPr>
          <a:xfrm>
            <a:off x="5609317" y="-636747"/>
            <a:ext cx="2538642" cy="2949474"/>
          </a:xfrm>
          <a:prstGeom prst="mathMultiply">
            <a:avLst>
              <a:gd name="adj1" fmla="val 2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604890"/>
              <a:ext cx="3488" cy="2342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377188" y="1941724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 rot="120000">
            <a:off x="3583755" y="2984609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stCxn id="13" idx="7"/>
          </p:cNvCxnSpPr>
          <p:nvPr/>
        </p:nvCxnSpPr>
        <p:spPr>
          <a:xfrm flipV="1">
            <a:off x="3344032" y="3087681"/>
            <a:ext cx="428905" cy="8871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44737" y="34775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R_min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endCxn id="40" idx="7"/>
          </p:cNvCxnSpPr>
          <p:nvPr/>
        </p:nvCxnSpPr>
        <p:spPr>
          <a:xfrm flipH="1">
            <a:off x="3830948" y="1683323"/>
            <a:ext cx="1988326" cy="1335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96183" y="23560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D4_min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181393" y="5874665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R_min</a:t>
            </a:r>
            <a:r>
              <a:rPr lang="en-US" dirty="0" smtClean="0"/>
              <a:t> &lt; D4_min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7575" y="109044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bypass </a:t>
            </a:r>
            <a:r>
              <a:rPr lang="en-US" sz="3600" i="1" dirty="0" smtClean="0"/>
              <a:t>depth</a:t>
            </a:r>
            <a:endParaRPr lang="ru-RU" sz="3600" i="1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85300" y="6307120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571032" y="6300768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152829" y="6300767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96250" y="6287208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485521" y="6267505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965475" y="6267505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892391" y="624399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1437566" y="63125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1706117" y="2586579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49843" y="3351928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145284" y="3903118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071392" y="4375555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715334" y="4586673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027273" y="4117665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354279" y="3059494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654725" y="2246524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023959" y="1683323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5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makeagif.com/media/5-15-2015/NnvYr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76" y="1498667"/>
            <a:ext cx="6653954" cy="37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6117" y="260648"/>
            <a:ext cx="7019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Scanning flow cytometer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707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95536" y="241720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604890"/>
              <a:ext cx="3488" cy="2342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7" name="Овал 26"/>
          <p:cNvSpPr/>
          <p:nvPr/>
        </p:nvSpPr>
        <p:spPr>
          <a:xfrm>
            <a:off x="5562289" y="-375795"/>
            <a:ext cx="2585670" cy="2478117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377188" y="1941724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5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0"/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 rot="120000">
            <a:off x="3583755" y="2984609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stCxn id="13" idx="7"/>
          </p:cNvCxnSpPr>
          <p:nvPr/>
        </p:nvCxnSpPr>
        <p:spPr>
          <a:xfrm flipV="1">
            <a:off x="3344032" y="3087681"/>
            <a:ext cx="428905" cy="8871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44737" y="34775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R_min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endCxn id="40" idx="7"/>
          </p:cNvCxnSpPr>
          <p:nvPr/>
        </p:nvCxnSpPr>
        <p:spPr>
          <a:xfrm flipH="1">
            <a:off x="3830948" y="1683323"/>
            <a:ext cx="1988326" cy="1335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96183" y="23560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D4_min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181393" y="5874665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R_min</a:t>
            </a:r>
            <a:r>
              <a:rPr lang="en-US" dirty="0" smtClean="0"/>
              <a:t> &lt; D4_min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7575" y="109044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bypass depth</a:t>
            </a:r>
            <a:endParaRPr lang="ru-RU" sz="3600" i="1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85300" y="6307120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571032" y="6300768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152829" y="6300767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96250" y="6287208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485521" y="6267505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965475" y="6267505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892391" y="624399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1437566" y="63125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1706117" y="2586579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49843" y="3351928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145284" y="3903118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071392" y="4375555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715334" y="4586673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027273" y="4117665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354279" y="3059494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654725" y="2246524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023959" y="1683323"/>
            <a:ext cx="372548" cy="313167"/>
          </a:xfrm>
          <a:prstGeom prst="ellips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0" name="Умножение 69"/>
          <p:cNvSpPr/>
          <p:nvPr/>
        </p:nvSpPr>
        <p:spPr>
          <a:xfrm>
            <a:off x="5609317" y="-636747"/>
            <a:ext cx="2538642" cy="2949474"/>
          </a:xfrm>
          <a:prstGeom prst="mathMultiply">
            <a:avLst>
              <a:gd name="adj1" fmla="val 2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6419824" y="4146399"/>
            <a:ext cx="1807304" cy="16437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228337" y="4715692"/>
            <a:ext cx="1780450" cy="15601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225514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Results</a:t>
            </a:r>
            <a:endParaRPr lang="ru-RU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54119" y="1052736"/>
            <a:ext cx="702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400" dirty="0" smtClean="0"/>
              <a:t>Testing of existing realization of </a:t>
            </a:r>
            <a:r>
              <a:rPr lang="en-US" sz="2400" dirty="0" err="1" smtClean="0"/>
              <a:t>BallTree</a:t>
            </a:r>
            <a:r>
              <a:rPr lang="en-US" sz="2400" dirty="0" smtClean="0"/>
              <a:t> from </a:t>
            </a:r>
            <a:r>
              <a:rPr lang="en-US" sz="2400" dirty="0" err="1" smtClean="0"/>
              <a:t>sklearn</a:t>
            </a:r>
            <a:r>
              <a:rPr lang="en-US" sz="2400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Processed the measures for speed of work and for the number of compotation's</a:t>
            </a:r>
            <a:endParaRPr lang="ru-RU" sz="2400" dirty="0" smtClean="0"/>
          </a:p>
        </p:txBody>
      </p:sp>
      <p:grpSp>
        <p:nvGrpSpPr>
          <p:cNvPr id="31" name="Группа 30"/>
          <p:cNvGrpSpPr/>
          <p:nvPr/>
        </p:nvGrpSpPr>
        <p:grpSpPr>
          <a:xfrm>
            <a:off x="330322" y="3969101"/>
            <a:ext cx="3304563" cy="2283868"/>
            <a:chOff x="510431" y="3927536"/>
            <a:chExt cx="4442328" cy="2866645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1806575" y="3982459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510431" y="5214117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 rot="120000">
              <a:off x="2519412" y="4563868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919261" y="4653883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2389525" y="5765152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2796158" y="4783912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089875" y="5107949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2943016" y="5555371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1066119" y="4933360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1399127" y="5252139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1692844" y="5472226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2095506" y="5681299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2796157" y="4347843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3089875" y="4233657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 rot="120000">
              <a:off x="3391604" y="4125644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 rot="120000">
              <a:off x="3685321" y="3927536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1062609" y="6381328"/>
              <a:ext cx="276606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4464999" y="3935640"/>
              <a:ext cx="11348" cy="20405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76347" y="4728364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D1</a:t>
              </a:r>
              <a:endParaRPr lang="ru-RU" sz="2000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7507" y="6394071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D2</a:t>
              </a:r>
              <a:endParaRPr lang="ru-RU" sz="2000" i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55036" y="3501166"/>
            <a:ext cx="253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Selected </a:t>
            </a:r>
            <a:r>
              <a:rPr lang="en-US" sz="2000" i="1" dirty="0" err="1" smtClean="0"/>
              <a:t>Dimention</a:t>
            </a:r>
            <a:r>
              <a:rPr lang="en-US" sz="2000" i="1" dirty="0" smtClean="0"/>
              <a:t>:</a:t>
            </a:r>
          </a:p>
          <a:p>
            <a:r>
              <a:rPr lang="en-US" sz="2000" i="1" dirty="0" smtClean="0"/>
              <a:t>Max(Di)</a:t>
            </a:r>
            <a:endParaRPr lang="ru-RU" sz="2000" i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5202035" y="4310791"/>
            <a:ext cx="2575008" cy="2283868"/>
            <a:chOff x="510431" y="3927536"/>
            <a:chExt cx="3461587" cy="2866645"/>
          </a:xfrm>
        </p:grpSpPr>
        <p:cxnSp>
          <p:nvCxnSpPr>
            <p:cNvPr id="33" name="Прямая со стрелкой 32"/>
            <p:cNvCxnSpPr/>
            <p:nvPr/>
          </p:nvCxnSpPr>
          <p:spPr>
            <a:xfrm flipV="1">
              <a:off x="1806575" y="3982459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510431" y="5214117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 rot="120000">
              <a:off x="2519412" y="4563868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120000">
              <a:off x="919261" y="4653883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 rot="120000">
              <a:off x="2389525" y="5765152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 rot="120000">
              <a:off x="2796158" y="4783912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120000">
              <a:off x="3089875" y="5107949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120000">
              <a:off x="2943016" y="5555371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 rot="120000">
              <a:off x="1066119" y="4933360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 rot="120000">
              <a:off x="1399127" y="5252139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 rot="120000">
              <a:off x="1692844" y="5472226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 rot="120000">
              <a:off x="2095506" y="5681299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 rot="120000">
              <a:off x="2796157" y="4347843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 rot="120000">
              <a:off x="3089875" y="4233657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 rot="120000">
              <a:off x="3391604" y="4125644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 rot="120000">
              <a:off x="3685321" y="3927536"/>
              <a:ext cx="286697" cy="20614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1062609" y="6381328"/>
              <a:ext cx="276606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147507" y="6394071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D2</a:t>
              </a:r>
              <a:endParaRPr lang="ru-RU" sz="2000" i="1" dirty="0"/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6735235" y="3975557"/>
            <a:ext cx="67727" cy="2845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929759" y="5826422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Divide by half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6862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1701254" y="-961528"/>
            <a:ext cx="6738152" cy="690659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92781" y="975423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870247" y="6252969"/>
            <a:ext cx="63381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50665" y="6263122"/>
            <a:ext cx="354394" cy="318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D2</a:t>
            </a:r>
            <a:endParaRPr lang="ru-RU" sz="2000" i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8604448" y="969746"/>
            <a:ext cx="1" cy="4653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04448" y="2483967"/>
            <a:ext cx="354394" cy="318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D1</a:t>
            </a:r>
            <a:endParaRPr lang="ru-RU" sz="2000" i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724128" y="-14963"/>
            <a:ext cx="0" cy="6581891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92807" y="1148142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5083337" y="879587"/>
            <a:ext cx="4541981" cy="465813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526389" y="1648596"/>
            <a:ext cx="4545928" cy="464897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31" idx="7"/>
            <a:endCxn id="21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0"/>
            <a:endCxn id="21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31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0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0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701254" y="-1056888"/>
            <a:ext cx="6831186" cy="700195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0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92807" y="1148142"/>
            <a:ext cx="7632848" cy="6355632"/>
            <a:chOff x="2847517" y="1290081"/>
            <a:chExt cx="3319858" cy="2657171"/>
          </a:xfrm>
        </p:grpSpPr>
        <p:cxnSp>
          <p:nvCxnSpPr>
            <p:cNvPr id="2" name="Прямая со стрелкой 1"/>
            <p:cNvCxnSpPr/>
            <p:nvPr/>
          </p:nvCxnSpPr>
          <p:spPr>
            <a:xfrm flipV="1">
              <a:off x="4143661" y="1347828"/>
              <a:ext cx="0" cy="2599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/>
            <p:cNvCxnSpPr/>
            <p:nvPr/>
          </p:nvCxnSpPr>
          <p:spPr>
            <a:xfrm>
              <a:off x="2847517" y="2579486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61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686" y="1420224"/>
                  <a:ext cx="6129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Овал 4"/>
            <p:cNvSpPr/>
            <p:nvPr/>
          </p:nvSpPr>
          <p:spPr>
            <a:xfrm rot="120000">
              <a:off x="4858403" y="1926407"/>
              <a:ext cx="142777" cy="84379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20000">
              <a:off x="3257966" y="2016428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20000">
              <a:off x="4728226" y="3127442"/>
              <a:ext cx="130553" cy="10358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120000">
              <a:off x="5134863" y="2146457"/>
              <a:ext cx="143348" cy="10307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20000">
              <a:off x="5428039" y="2470602"/>
              <a:ext cx="149310" cy="1383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20000">
              <a:off x="5281334" y="2918153"/>
              <a:ext cx="155620" cy="12817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120000">
              <a:off x="3404824" y="2295896"/>
              <a:ext cx="142904" cy="103090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 rot="120000">
              <a:off x="3737832" y="261468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20000">
              <a:off x="4031541" y="2834182"/>
              <a:ext cx="113750" cy="10425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 rot="120000">
              <a:off x="4434211" y="3043844"/>
              <a:ext cx="143349" cy="103072"/>
            </a:xfrm>
            <a:prstGeom prst="ellipse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120000">
              <a:off x="5134863" y="1710451"/>
              <a:ext cx="146498" cy="10294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 rot="120000">
              <a:off x="5428497" y="1596195"/>
              <a:ext cx="143070" cy="10855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 rot="120000">
              <a:off x="5730323" y="1488397"/>
              <a:ext cx="153840" cy="10194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120000">
              <a:off x="6024026" y="1290081"/>
              <a:ext cx="143349" cy="10307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  <a:reflection blurRad="38100" stA="26000" endPos="23000" dist="25400" dir="5400000" sy="-100000" rotWithShape="0"/>
              <a:softEdge rad="63500"/>
            </a:effectLst>
            <a:scene3d>
              <a:camera prst="perspectiveHeroicExtremeLeftFacing" fov="3900000">
                <a:rot lat="2015671" lon="2955818" rev="20950648"/>
              </a:camera>
              <a:lightRig rig="flood" dir="tr"/>
            </a:scene3d>
            <a:sp3d contourW="31750" prstMaterial="plastic">
              <a:bevelT w="50800"/>
              <a:contourClr>
                <a:schemeClr val="accent6">
                  <a:shade val="30000"/>
                  <a:satMod val="12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1526389" y="1648596"/>
            <a:ext cx="4545928" cy="464897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701254" y="-1056888"/>
            <a:ext cx="6831186" cy="700195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92100" y="4836350"/>
            <a:ext cx="333580" cy="339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84906" y="5463089"/>
            <a:ext cx="333580" cy="3398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3238" y="5412887"/>
            <a:ext cx="333580" cy="3398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634288" y="6009127"/>
            <a:ext cx="333580" cy="33981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210398" y="6009128"/>
            <a:ext cx="333580" cy="33981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36653" y="6009129"/>
            <a:ext cx="333580" cy="33981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09658" y="6009130"/>
            <a:ext cx="333580" cy="33981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34" idx="7"/>
            <a:endCxn id="32" idx="3"/>
          </p:cNvCxnSpPr>
          <p:nvPr/>
        </p:nvCxnSpPr>
        <p:spPr>
          <a:xfrm flipV="1">
            <a:off x="827966" y="5126400"/>
            <a:ext cx="212986" cy="336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2" idx="0"/>
          </p:cNvCxnSpPr>
          <p:nvPr/>
        </p:nvCxnSpPr>
        <p:spPr>
          <a:xfrm flipV="1">
            <a:off x="376448" y="5722641"/>
            <a:ext cx="184550" cy="286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3" idx="0"/>
            <a:endCxn id="32" idx="5"/>
          </p:cNvCxnSpPr>
          <p:nvPr/>
        </p:nvCxnSpPr>
        <p:spPr>
          <a:xfrm flipH="1" flipV="1">
            <a:off x="1276828" y="5126400"/>
            <a:ext cx="274868" cy="3366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9" idx="0"/>
            <a:endCxn id="34" idx="5"/>
          </p:cNvCxnSpPr>
          <p:nvPr/>
        </p:nvCxnSpPr>
        <p:spPr>
          <a:xfrm flipH="1" flipV="1">
            <a:off x="827966" y="5702937"/>
            <a:ext cx="75477" cy="306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33" idx="5"/>
          </p:cNvCxnSpPr>
          <p:nvPr/>
        </p:nvCxnSpPr>
        <p:spPr>
          <a:xfrm flipH="1" flipV="1">
            <a:off x="1669634" y="5753139"/>
            <a:ext cx="171896" cy="2810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33" idx="4"/>
          </p:cNvCxnSpPr>
          <p:nvPr/>
        </p:nvCxnSpPr>
        <p:spPr>
          <a:xfrm flipV="1">
            <a:off x="1427622" y="5802904"/>
            <a:ext cx="124074" cy="2564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368185" y="2529574"/>
            <a:ext cx="2734773" cy="2827041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414229" y="2583199"/>
            <a:ext cx="3505375" cy="362364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75" y="7937"/>
            <a:ext cx="3679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Ratio between the brute force and ball tree (result peed up of process)</a:t>
            </a:r>
            <a:endParaRPr lang="ru-RU" sz="2000" i="1" dirty="0"/>
          </a:p>
        </p:txBody>
      </p:sp>
      <p:sp>
        <p:nvSpPr>
          <p:cNvPr id="2" name="AutoShape 4" descr="data:image/png;base64,iVBORw0KGgoAAAANSUhEUgAAAY4AAAEaCAYAAAAG87ApAAAABHNCSVQICAgIfAhkiAAAAAlwSFlzAAALEgAACxIB0t1+/AAAIABJREFUeJzt3Xl4VPX1+PH3SQhEtgBhCZBA2HcEDIvigoCAC251rVqpVlpb7WLrVvettdp++3O3VKhtrQoqtaLIIoi4oBAUgSC7QBIIEEhCAgSynN8f9waGkJCZkJk7Mzmv55mHzL137pzJJTm593Pu+YiqYowxxvgrxusAjDHGRBZLHMYYYwJiicMYY0xALHEYY4wJiCUOY4wxAbHEYYwxJiCWOEydE5FeIrJCRApF5Jdex1OXRCRDREZ5HUdNRORhEXktgO1VRLoHMyYTPSxxmGC4C/hYVZup6rMnuzP3l2CJiBT5PPLrIM6AqWo/VV0U6vcVkUUi8pNQv28VcaS6SaaB17EY71jiMMHQGciozQtP8Atpuqo29Xm0qH14dRqXMfWOJQ5Tp0RkIXAu8Lx7ZtBTRBJE5F8isltEtorI/SIS424/SUQ+F5G/isge4OEA3+8MEckVkRT3+akikicivd3nW0TkXhFZ4y7/h4jE+7z+IveyWr6IfCEiA33WbRGRu0VkJbBfRBq4y8a66x8WkbdE5DX3stwq9/PeKyK7RCRTRMb57C9BRKaKyA4RyRaRx0Uk1uf78JmI/NmN83sROd9d9wRwls/39Hl3+TPue+wTkeUiclYA37c73Ti2i8hNldZdKCLfuPvNFBHfY7LY/TffjeV0EekmIgtFZI97LP4jIiFN7Ca0LHGYOqWqo4FPgdvcM4P1wHNAAtAVOAf4EfBjn5cNBzYD7YAnAny/L4C/Af8UkVOA14AHVHWtz2bXAeOBbkBP4H4AERkMTAN+CiS6+3lPRBr5vPZa4EKghaqWVhHCRODfQEvgG2Auzs9VR+BRd58VXgVKge7AYGAc4Hv5aTiwDmgNPAVMFRFR1fs49nt6m7v9MmAQ0Ap4HXjLNylWR0QmAL8DzgN6AGMrbbIf5xi1cD/7rSJyqbvubPffFm4sSwAB/gh0APoAKQT4B4CJMKpqD3vU6QNYBPzE/ToWOAz09Vn/U2CR+/UkYFsN+3vY3Ue+z+Njn/VxwHJgFTAHEJ91W4Cf+Ty/ANjkfv0S8Fil91oHnOPz2psqrd8CjPWJa77PuolAERDrPm8GKM4v4HbAIeAUn+2vrfgc7vdho8+6xu5rkyp/T0/wfcoDTvWJ7bVqtpsGPOnzvKf7Xt2r2f7/AX91v051t21wgjguBb7x+v+hPYL3sOu2Jtha4/xi3+qzbCvOX+QVMv3YzwxVvb6qFapaIiKvAs8Cd6j726ua/W/F+csYnLGYG0Xkdp/1DX3W+xPbTp+vDwK5qlrm8xygqbvPOGCHiFRsH1Np/zk+n+mAu13T6t5YRH4H3OzuW4HmON/vmnTASbQVfI8NIjIceBLoj/P9aAS8dYI42gHP4FxOa4bzufL8iMNEKLtUZYItFyjB+SVdoROQ7fP8pFo0i0hH4CHgH8BfKl1qAufSie97b3e/zgSeUNUWPo/GqvpGXcXmIxPnjKO1z3s1V9V+fr7+mDjc8Yy7gKuAluoUCxTgXDaqyQ6O/574eh14D0hR1QTgZZ/9VvX9+IO7fICqNgeu9zMOE6EscZigcv/6ngE8ISLNRKQzcAfOWMRJE+fP8leBqTh/fe8AHqu02S9EJFlEWgH3AdPd5X8HfiYiw8XRxB0YblYXsflS1R3APJzE1lxEYtxB5XP83MVOnDGiCs1wxkt2Aw1E5EGcMw5/zAAmiUhfEWmMk3R9NQP2qmqxiAwDfuizbjdQXkUsRUCBm8Tv9DMOE6EscZhQuB1nwHUz8BnOX7TTAtzH1XLsfRxFItIW+CXQFmdAXHEG3X9cqcLodZxf2puBTcDjAKqaDtwCPI9zaWUjzlhDsPwI59LPGvf93gba+/naZ4Ar3IqrZ3EG4ecA63EuNRXj3yU/VPVDnHGLhTifeWGlTX4OPCoihcCDOImm4rUHcAoYPncr0UYAjwBDcM54PgBm+vmZTISS4y8HGxM9RGQLzqDyR17HYky0sDMOY4wxAQmbqipxbgh7DOc6bbqq/tPjkIwxxlQhqGccIjLNvYN2daXlE0RknYhsFJF73MWXAMk4FThZwYzL1B+qmmqXqYypW8G+VPUqMMF3gdti4QXgfKAvcK2I9AV6AV+o6h3ArUGOyxhjTC0FNXGo6mJgb6XFw3DukN2sqoeBN3HONrI4etNQeTDjMsYYU3tejHF05NiywSycHj3PAM+5ZZSfVPdiEZkMTAZo0qTJab179w5iqMYYE32WL1+eq6ptavv6sBkcd+vDb/ZjuynAFIC0tDRNT08PdmjGGBNVRGRrzVtVz4ty3GyObXeQzLHtJ2okIhNFZEpBQUGdBmaMMaZmXiSOZUAPEekiIg2Ba3D64vhNVWep6uSEhISgBGiMMaZ6wS7HfQNYAvQSkSwRuVmdOQ1uw2mZ8B1O19NazRZnjDEm9II6xqGq11azfDYwu7b7FZGJwMTu3bsft66kpISsrCyKi4tru/uIFB8fT3JyMnFxcV6HYoyJchHdq6qqwfHvv/+eZs2akZiYiM+8B1FNVdmzZw+FhYV06dLF63CMMWFORJaralptXx91vaqKi4vrVdIAEBESExPr3VmWMcYbUZc4gHqVNCrUx89sjPFGRCaOcC/H3bJlC/379/d7+0mTJvH2228DMGrUKOzeFGNMOIvIxGHluMYY452ITByRoLS0lOuuu44+ffpwxRVXcODAAR599FGGDh1K//79mTx5MpFcmGCMqb/CpuVIMDwyK4M12/fV6T77dmjOQxP71bjdunXrmDp1KiNHjuSmm27ixRdf5LbbbuPBBx8E4IYbbuD9999n4sSJdRqfMcYEW0SecYT7GAdASkoKI0eOBOD666/ns88+4+OPP2b48OEMGDCAhQsXkpFh9z0aYyJPRJ5xqOosYFZaWtotJ9rOnzODYKlc5SQi/PznPyc9PZ2UlBQefvhhK581xkSkiDzjiATbtm1jyZIlALz++uuceeaZALRu3ZqioqIjVVTGmHpm5Qz4a394uIXz78oZXkcUsIg844gEvXr14oUXXuCmm26ib9++3HrrreTl5dG/f3+SkpIYOnSo1yEaY0Jt5QyY9UsoOeg8L8h0ngMMvMq7uAIUkS1HfHpV3bJhw4Zj1n333Xf06dPHm8A8Vp8/uzER4a/9nWRRWUIK/GZ1yMKoly1H7D4OY0zEOVRUddIAKMgKbSwnKSIThzHGRIzycljxBjx/gj/wE5JDF08dsMRhjDHBsu1LeGU0vPszaNYezrkb4k45dpu4U2DMg97EV0s2OG6MMXUtPxM+eghWv+MkjMv+BgOugpgYSOwOCx51Lk8lJDtJI4IGxsEShzHG1J1DRfD5M/DFs87zc+6Gkb+Chk2ObjPwqohLFJVFZOI40QyAxhgTcuXlsHI6LHgECndA/ytg7MPQIsXryIIiIsc4wr2qKtC26pWtWLGC2bNrPbOuMSaUtn0Fr4w5Oo5x0zy4YmrUJg2I0MQRDcrKyqpdZ4nDmAiQnwlv3wTTxjlnGZf9DX6yADoN9zqyoLPEESRVtVVPTU3l7rvvZsiQIbz11lvHTNqUm5tLamoqhw8f5sEHH2T69OkMGjSI6dOns3//fm666SaGDRvG4MGD+d///ufxpzOmHju8HxY+4ZTXrv0Azr4LbkuHU69xBr/rgYgc4/Dbh/dAzqq63WfSADj/yRo3q6qtOkBiYiJff/01AC+//PJxr2vYsCGPPvoo6enpPP/88wD8/ve/Z/To0UybNo38/HyGDRvG2LFjadKkyXGvN8YESXk5rJoBHz3sjmP8AMY+EtWXpKoT3YnDQ5Xbqj/7rFNlcfXVVwe8r3nz5vHee+/x5z//GYDi4mK2bdtm7UWMCZXMpTDnHsheDh2GwJX/rBeXpKoT3YnDjzODYKmqrTpwzFlCgwYNKC8vBzhhi3VV5Z133qFXr15BiNQYU62CLJj/EKx+G5omwaUvw8Cr680lqepE5KePhImcqmur7is1NZXly5cDHNNmvVmzZhQWFh55Pn78eJ577rkjU81+8803wQzdGHN4P3z8B3guDda+D2ffCbcvh0HX1vukARGaOMK9HBeOtlXv06cPeXl53Hrrrcdt87vf/Y6XXnqJwYMHk5ube2T5ueeey5o1a44Mjj/wwAOUlJQwcOBA+vXrxwMPPBDKj2JM/VFeDt9OdxLGJ3+C3hfAbctg9P3QqKnX0YWNiGyrXiEtLU0rqpIq1OfW4vX5sxtz0jKXueMY6dBhMEx4EjqN8DqqoDjZturRPcZhjDE1KchyKqVWvWXjGH6yxGGMqT9WzjjaYLB5B+fMYuMCQJ1xjJG/tktSfrDEYYypHypP27ov23kkD4UrpkGLTt7GF0Gi8lwsksdtaqs+fmZjArLg0aNJw1dhjiWNAEVd4oiPj2fPnj316hepqrJnzx7i4+O9DsWY8FS4M2qmbQ0HUXepKjk5maysLHbv3u11KCEVHx9PcnJkTT9pTNCVHoavXoJPnq5+mwibtjUcRF3iiIuLo0uXLl6HYYzx2vp5Tnnt3k3Q83xIPRM+fvzYy1UROG1rOIi6xGGMqedyN8Lce2HDPEjsAde9Az3GOuuato34aVvDQUQmDpsB0BhznOJ9sPgp+PJl50xi3BMwbDI0aHh0myiYtjUcRGTiUNVZwKy0tLRbvI7FGOOx8nL49g3nJr79u2HwdTDmIefswgRFRCYOY4wBICsdPrzLaXeePAx+OB06DvE6qqhnicMYE3kKc5wzjG/fcNqEXPY3GHCVtQkJEUscxpjIUXoIvnwJFj8NZYfhzN/AWb+FRs28jqxescRhjIkM6+e65bWbnfLa8U9AYjevo6qXLHEYY8Jb7gaYcy9snO+U117/DnQf63VU9ZolDmNMeCre50ym9NXLENe46vJa4wlLHMaY8FJeDt++Dh894pbXXu/cqGfltWHDEocxJnxkLnPKa7d/beW1YcwShzHGe1ZeG1EscRhjvFN6CL58ERb/2cprI4glDmNM6Kk65bVz77Xy2ghkicMYE3y+c303bQdNWsPO1VZeG6HCJnGIyCjgMSADeFNVF3kakDGmblSe67sox3kMuBIuedHKayNQUEeeRGSaiOwSkdWVlk8QkXUislFE7nEXK1AExAM2l6Mx0eKjR6qe63vbl5Y0IlSNiUNEnhKR5iISJyILRGS3iFzv5/5fBSZU2l8s8AJwPtAXuFZE+gKfqur5wN3AI4F8CGNMmMpcCvuq+TvQ5vqOWP6ccYxT1X3ARcAWoDtwpz87V9XFwN5Ki4cBG1V1s6oeBt4ELlHVcnd9HtDIn/0bY8LUvh0w86cw9TyQan7N2FzfEcufMY6KbS4E3lLVAhE5mffsCGT6PM8ChovI5cB4oAXwfHUvFpHJwGSATp06nUwcxpi6VlV5bcuuMOcum+s7iviTON4XkbXAQeBWEWkDFNd1IKo6E5jpx3ZTgCkAaWlpWtdxGGNqQRXWz4G5v3fKa3tdAOMeP1peGxdvc31HkRoTh6reIyJPAQWqWiYi+4FLTuI9s4EUn+fJ7jK/2ZzjxoSR3eud+zE2fgSte1ZdXmtzfUcVf8txewOpIuK7/b9q+Z7LgB4i0gUnYVwD/DCQHdic48aEgeIC+OSpo91rx//B6V4bG+d1ZCbIakwcIvJvoBuwAihzFyt+JA4ReQMYBbQWkSzgIVWdKiK3AXOBWGCaqmbULnxjTMiVl8OK/8CCR2B/rtu99iFo2sbryEyI+HPGkQb0VdWAxxNU9dpqls8GZge6vwp2qcoYj2QudbvXfuN0r73uLegw2OuoTIj5U467GkgKdiCBUNVZqjo5ISHB61CMqR98y2sLc+Dyv8PN8yxp1FP+nHG0BtaIyFLgUMVCVb04aFEZY8JD6SFY8oJTXlte4nSuPfMOaNTU68iMh/xJHA8HOwhjTJipKK+dcy/kfQ+9LoTxj0Orrl5HZsKAP+W4n4hIO2Cou2ipqu4KblgnZmMcxgTR7vUw5x7YtABa94LrZ0L3MV5HZcKIP72qrgKWAlcCVwFficgVwQ7sRGyMw5ggKC6AuffBS6dDVjqM/yPc+rklDXMcfy5V3QcMrTjLcO8c/wh4O5iBGWNCpLwcVrzm3Nm9PxeG/AhGP2DltaZa/iSOmEqXpvYQ5HbsxpgQ2faVU167YwWkDLfyWuMXfxLHHBGZC7zhPr+ak7gHoy7YGIcxJ2nfDvjoIVg5HZq1h8tfgQFXwMk1MDX1hPhzX5+I/AAY6T79VFX/G9So/JSWlqbp6eleh2FM+PKdsjUhGUbdC0U7j5bXnnG7ldfWQyKyXFXTavt6v3pVqeo7wDu1fRNjjAcqT9lakAn/+wWg0Psip3ttqy6ehmgiU7WJQ0Q+U9UzRaQQpzfVkVWAqmrzoEdnjKm9BY9WMWWrQuM2cM1/PAnJRIdqE4eqnun+2yx04Rhj6kxBZtXLD+SGNg4Tdfy5j+Pf/iwLJRGZKCJTCgoKvAzDmPBUXg5f/8umbDVB409ZbT/fJ+6cHKcFJxz/2A2AxlRj21fw93Phvdud9iANGh273qZsNXWg2sQhIve64xsDRWSf+ygEdgL/C1mExpia7dsBMyfDtHFQtMspr70tHS5+HhJSAHH+nfiszcRnTlqN5bgi8kdVvTdE8QTEynFNvVdSDF++AIv/AuWlbnntb6y81pxQ0MtxVfVeEWkJ9ADifZYvru2bGmNOkiqs+9CZ6ztvi5XXmpDyZ+rYnwC/ApJxpo8dASwBRgc3tBPGZHeOm/pr9zq3e+1CaNMbbngXup3rdVSmHvFncPxXOC3Vt6rqucBgID+oUdXABsdNvXQw35kf46UzIGs5THgSfvaZJQ0Tcv7cOV6sqsUigog0UtW1ItIr6JEZYxzlZfCN2732wB447Uane22T1l5HZuopfxJHloi0AN4F5otIHrA1uGEZYwDY9qXbvfZbSBkB178DHQZ5HZWp5/wZHL/M/fJhEfkYSADmBDUqY+q7fdth/kOwagY06wA/mAr9f2Dda01YOGHiEJFYIENVe4MzjWxIojKmviophiXPw6f/55TXnvU7OOsOaNjE68iMOeKEiUNVy0RknYh0UtVtoQrKmHpHFdbNhrm/t/JaE/b8GeNoCWSIyFJgf8VCVb04aFEZU5/sXgcf3g2bP7byWhMR/EkcDwQ9igDZfRwmKhzMh0/+BEunOJeiJvwJht4MsXFeR2bMCfk1A2C4spYjJiKVl8E3/4YFj1l5rfFE0FuOiMgI4DmgD9AQiAX220ROxtSCb3ltp9Ph/JnQ/lSvozImIP5cqnoeuAZ4C0gDfgT0DGZQxkS8ynN9n3E7ZC2DVW9Zea2JeP7OOb5RRGJVtQz4h4h8A4Rlx1xjPFfVXN8f3gUxDeDsO53utVZeayKYP4njgIg0BFaIyFPADvzrcWVM/VTlXN9AkzYw+v7Qx2NMHfMnAdzgbncbTjluCvCDYAZlTESrbq7vwpzQxmFMkPjTcmSre8aRCswE1qnq4WAHZkzEOZgPi56sfr3N9W2ihD9VVRcCLwObAAG6iMhPVfXDYAdnTEQ4Ul77KBzYC13OhsylUFp8dBub69u43v0mm6fnrmN7/kE6tDiFO8f34tLBHb0OKyD+jHH8BThXVTcCiEg34APAEocx276E2XdCzkq3vPZPTnlt5aqqMQ/aXN+Gd7/J5t6ZqzhYUgZAdv5B7p25CiCikoc/iaOwImm4NgOFQYrHL3bnuPFcQTZ89JBTXtu84/HltQOvskRhjpFbdIhHZ605kjQqHCwp4+m566IucaSLyGxgBqDAlcAyEbkcQFVnBjG+KqnqLGBWWlraLaF+b1PPlRTDkufc7rVlcPZdcOavrbzWHENV2bS7iPQteaRvzWP51jy+z91f7fbb86uowgtj/iSOeGAncI77fDdwCjARJ5GEPHEYE3KqsPYDp3tt/lboM9HpXtsy1evITBgoLiljVXaBkyi27GX5tjzyD5QA0LJxHKd1bsXVQ1N45dPN5BYdX1vUocUpoQ75pPhTVfXjUARiTNjatRbm3A2bF0GbPvCj/0HXUR4HZby0p+jQkTOJ9C17WZ29j8Nl5QB0bd2E8/q0Iy21Jad1bkW3Nk0Q9xJmUvP4Y8Y4AE6Ji+XO8ZE1G7c/VVVdgNtxynGPbG9t1U3UqyivXToFGjWF85+CtJsh1q+GCyZKOJed9rN8694jl54qLjs1jI1hQHICPx6ZymmdW3Ja55YkNm1U7b4qxjHqQ1XVu8BUYBZQHtxwjAkD5WXw9b9g4WNOeW3aj+Hc+6FJoteRmRDwvey0fOtelm/NI++Yy04tuSothbTUlgzomEB8XGxA+790cMeISxSV+ZM4ilX12aBHYkw42LrE6SuVsxI6neGW1w70OipTR6q6h+KsHq1ZXnHZaWseq7IKjlx26tK6CWP6tGNoFZed6rMa5+MQkR8CPYB5wKGK5ar6dXBDq5nNx2HqTEE2zH8QVr/tlNeOewz6XW7da6NI5XsowLmjueI3YFysMKBjAmmprY5cdmp9gstOkSzo83EAA3D6VY3m6KUqdZ8bE9msvDbqqSqrs/dx/7urj7uHQoHm8Q2YOmlorS471Vf+JI4rga7Wn8pEFVVY+z7Mvc8tr73YLa/t7HVkpg6UlSvpW/YyJyOHeRk7yT7BfRKFxaUMTW0Vwuginz+JYzXQAtgV5FiMCY3jymvfg67n1PgyE94Ol5bzxaZc5rrJYs/+wzRsEMPZPVrz67E9+Mu89eTsKz7udZF2D0U48CdxtADWisgyjh3jsHJcE1kO5rnltX93y2ufhrSbrLw2gh04XMri9buZszqHBWt3UVhcSpOGsZzbuy0T+icxqldbmjZyjm9cbExU3EMRDvz5iXko6FEYE0y+5bUH8+C0SVZeG8EKDpawcO1O5qzO4ZP1uykuKadF4zgm9EtiQv8kRnZvXeVYRbTcQxEO/Llz/BMRaQcMdRctVVW7bGXCU+WutKdeC+vnOOW1nUfChCetvDYC7SosZv4aJ1ks2bSH0nKlXfNGXJ2Wwvj+SQxLbUWD2JrnpYuGeyjCgT93jl8FPA0swqlee05E7lTVt+s6GBFpAnwCPKyq79f1/k2Uq2qu78VPwSmt4IppVl4bYTL3HmBuRg5zM3JI35qHKnRObMzNZ3VhQr8kTk1uQUyMHU8v+HOp6j5gaMVZhoi0AT4CakwcIjINuAjYpar9fZZPAJ4BYoFXVLVi2rS7cbrwGhO46ub6jjvFaXluwt7GXYXMWZ3DnIwcVmfvA6B3UjN+NaYHE/on0atdM7sBLwz4kzhiKl2a2oN/c5UDvAo8D/yrYoGIxAIvAOcBWTgt2t8DOgJrcLrxGhMY1ern+t63PbSxmONUN+tdxT0WczJ2MGd1Dpt2Oz2gBndqwb3n92Z8vyRSW9s9NeHGn8QxR0TmAm+4z6/Gz9n/VHWxiKRWWjwM2KiqmwFE5E3gEqAp0AToCxwUkdmqar2xTM12rnHKa6tjc317qqpZ7+56eyX//SabjbuKyM4/SGyMMKJrKyadkcp5fZNISrC/H8OZP4Pjd7qTNp3pLpqiqv89iffsCPj+aZgFDFfV2wBEZBKQW13SEJHJwGSATp06nUQYJuIdzIOP/wjLXoFGzZyB8Iz/2lzfYebpueuOu2P7cFk5n6zfzdg+bfn12B6M7dOOlk0aehShCZS/bdVnV8z0JyKniEiqqm4JRkCq+moN66cAU8DpVRWMGEyYKy+Dr/8JCx6D4nw47cdw7n1OeW230TbXd5goLC7hk/W7T3jX9is3Dq12nQlf/lyqegs4w+d5mbustkc8G0jxeZ7sLjOmZlu/cLvXrnLKa8//EyQNOLre5vr21O7CQ3z03U7mZuTwxcY9HC4rJ0agvIo/8TraHdsRy5/E0cC3T5WqHhaRkzmnXAb0cM9ksoFrgB8GsgMRmQhM7N69+0mEYSJKQRbMewAyZkLzZLjiH9DvMiuvDQNbcvczb43T5mP5NqdsNqXVKfzo9M6M759E5p4D3FepwaDdsR3Z/Ekcu0XkYlV9D0BELgFy/dm5iLwBjAJai0gW8JCqThWR24C5OOW401Q1I5CgVXUWMCstLe2WQF5nIlDJQfjC7V6Lwjl3w8hfQ8PGXkdWb6kqGdv3HekJtW5nIQB92zfn12N6Mq5fO3onHS2bHZraipgYsTu2o4g/83F0A/4DdHAXZQE3qOqmIMdWI5uPI4qpwnezYN59kL8N+l4C5z1m3Ws9UlpWztIte5mXsZN5GTlsLygmRpykMK5fEuP6tiOllSXzSBH0+TjcBDFCRJq6z4tq+2Z1xS5VRbmdGTDnHvh+MbTtBzfOgi5nex1VvXPwcBmLN+xmXsZOFqzdSf6BEho1iOGsHm349Xk9GdunHa2sEqpeqvGMI5zZGUeUObAXFlWU1zaH0fc7FVPWvTZk8vYfZsHaXczLyGHxBqeBYPP4Bozp047x/dpxds82NG5oxyPShWIGQGOCq7wMlv8DFj7hlNem3eSU1za2yXVCITv/IPMzcpibsZOlW/ZSVq4kNY/nqrQUxvVNYnjXVsT50UDQ1B/VJg4RuVJV3xKRLqr6fSiDqoldqooiWz6HD++Gnaug85lueW3/ml9n/FJVq49LBnVg/c4i5mXkMHfN0Z5Q3ds25WfndGVc3yQGJidYTyhTrWovVYnI16o6pOLfEMflF7tUFcHyM2H+A86d3gkpMO4x6HupldfWocqtPgAaxAgtGseRW+RU2A/u1IJxfZMY168d3do09SpUE2LBvFS1R0TmAV3cJoTHsBkATa2UHITPn4XP/opTXnsPjPyVldcGwVNz1h7X6qO0XCksLuXxS/tzXt92tGtuPaFM4E6UOC4EhgD/Bv4SmnBM1FKFNf9zbuIr2OacXYx7DFpYv7G6VFauLNuylw9W7mB7wfHza4MzN/f1I6ys2dRetYnDvVv8SxE5Q1V3WzmuqbWdGc44xpZP3fInOlaLAAAZaUlEQVTa96HLWV5HFTXKy5Xl2/L4YOUOZq/awa7CQ8THxRAfF0NxyfG9QjtYqw9zkvypqmrnXrJqBYiI7AZuVNXVwQ2tenbneIQ4sBc+/gOkT4X4BLjgz1ZeW0dUla+35R9JFjn7imnYIIZze7XhooEdGN27LfPX7DxujMNafZi64M9P8BTgDlX9GEBERrnLzjjRi0w9dGS+70yIbwHlJc6YhpXX1glV5dusAj5YuZ3Zq3LIzj9Iw9gYzu7Zhnsv6M2YPu1o2ujoj3RFSw9r9WHqmj+Jo0lF0gBQ1UXu3ODGHFV5vu/ifJAYGP0AnHWHt7FFsIoZ8t5ftZ0PVu4gK+8gcbHCWT3a8NtxPRnbtx3N4+Oqff2lgztaojB1zp/EsVlEHsAZJAe4HtgcvJBMRJr/4PHzfWs5pE+zxBEgVWXNjn18sHIHH6zawdY9B2gQI4zs3ppfjenBuL5JJDSuPlkYE2z+JI6bgEeAmYACn7rLPGOD42Hk8AH44lko3FH1+oKs0MYToVSVdTsLnWSxcgebc/cTGyOc0S2RW8/pxvh+STZDngkb1qvK1I4qrHnXLa/NdKZorXzGAc7Nfb/xrI4i7G3cVcisb50zi427iogRGNE1kQsHtmdCvyQSmzbyOkQThaxXlQm9nNVO99otn0K7/nDZy7Bv+7FjHFCv5/uuqtVHxVjD5t1FvO+eWazbWYgIDEttxY2X9mdCvyTaNLNkYcKbJQ7jvwN74eMnnHGL+AS48C8wZNKx5bU23/dxrT6y8w9y9zsrmb9mJ5tz9/PdDqc31NDUljxycT/O759EW7uD20QQu1RlalZW6navfRwO7YOhP4FR91p5bTVGPrmQ7PwqLtsBQzq14KKBHbhgQHuSEixZGG8E/VKVOzf47UCq7/Ze9qqywfEQ+n4xfHgP7MqA1LOc7rXt+nkdVdhRVTbtLmLJ5r3VJg2AmT8fGcKojAkOfy5VvQtMBWYBx/cv8IDdOR4C+dtg3v1Of6mETnDVv6DPxda91uUkiv18uXmP+9hLbtEhAGIEyqs4ke9orT5MlPAncRSr6rNBj8SEh8MH4PP/B58/A4hzx/cZtzsD3fWYqrI5d/+RJPHl5j3sLnQSRbvmjTizeyIjuiZyerdEvt6ax+//u9pafZio5U/ieEZEHgLmAYcqFqrq10GLyoSeqjM3xrwHYF8W9LscznsUWqR4HZknVJXvc/cfSRJfbt7DLjdRtG3WiDO6uYmiayKdExsfM+lR58QmiIi1+jBRy5/EMQC4ARjN0UtV6j430SBnlTOOsfUzaDcALp8CqfXrWryqsmXPAZ9LT3vYue9ooqg4mxjRNZHUSomiKtbqw0QzfxLHlUBXt826iSb79zjltcv/4TQlvPD/4LRJEBPrdWRBp6psPSZR7CVnnzN/RZuKRNE1kRFdW9GldRObRtUYH/4kjtVAC2BXkGMxoVJW6tyL8fETcKgQht4C594Lp7T0OrKTVt2Nd6rKtr0Hjhmj2OFOdNS6aSNGdG115IyiqyUKY07In8TRAlgrIss4dozDpo6NRJs/ce763rUGupwDE56Edn29jqpOVHXj3Z1vf8trX25le/7BIzPitW7akOFHzigS6dbGEoUxgfAncTwU9CgCZPdx1ELeVqe89rv3nOlar34Nel8UVeW1T89dd9wc2yVlytfb8ji/f3tu7ZbI6V1b0a1NU0sUxpyEGhOHqn4SikACYfdxBODwAfjsr04HW4mBc++HM26LuvLa7fkHq73xrlzhheuGhDgiY6KXP3eOF+JUUQE0BOKA/araPJiBmZOkChkzYd6DTnlt/yvgvEecHlJRZNPuIl5etIl3V2RXu43deGdM3fLnjKNZxdfinN9fAowIZlAmQEembHWbC542CTYthK2fQ9IA+MHfoXN0zfS7OruAFxdt5MPVOTSMjeHaYZ3onNiYP89dbzfeGRNkAXXHVacj4rvuDYH3BCckE5DKU7YWZMLCx6BhU7jo/8GQH0VNea2q8uXmvby4aCOfbsilWaMG3HpON348ssuRVuSJTRrZjXfGBJk/l6ou93kaA6QBxUGLyARmwaNVT6AUnwBpPw59PEFQXq4sWLuLFxdt5Jtt+bRu2pC7JvTi+hGdj5tv2268Myb4/DnjmOjzdSmwBedylQkHBZlVL9+3PbRxBEFpWTnvr9zBS4s2sW5nIcktT+GxS/pxZVoK8XHRcRZlTCTyZ4wjOv5sjTZ5W5zy2upE8CB4cUkZby3PYsriTWTuPUjPdk3569WnctHADsTFxngdnjH1XrWJQ0RONOenqupjQYjH1OTwfqe89vNnnbGLvpfC+jlQ6nP1MEKnbC0sLuG1L7cx9bPvyS06xKCUFjx4UT/G9G5LTIzdd2FMuDjRGcf+KpY1AW4GEgFLHKGkCqvfgfkPwr5sGHAljH0EEjoeX1UVYVO27ik6xD8+38I/l2yhsLiUs3q05tZRgzi9a6LdqGdMGPJr6lgRaQb8CidpzAD+oqqe9a7yuXP8lg0bNngVRujs+BY+vBu2LYH2p8L5T0GnyK+Izs4/yN8Xb+bNZds4VFrOhH5J/HxUdwYkJ3gdmjFRLahTx4pIK+AO4Drgn8AQVc2r7ZvVlXpz5/j+XKe0dvk/nfm9Jz4Dg2+I+PLajbsKeWnRZv7n3rR32eCO/PScbnRv29TjyIwx/jjRGMfTwOXAFGCAqhaFLKr6rqwElr0CH/8RSvbDiFvhnLvhlBZeR3ZSvs3M58VFG5m3ZieNGsRww+mdueWsrnSwO7uNiSgnOuP4LU433PuB+3yuNQvO4Li1HAmGTQthzr2wey10G+10r20TuXc+qypLNu3hxUWb+GxjLs3jG3D7ud2ZNLILrZo09Do8Y0wtVJs4VNXqHkNp7/dOee3a96FlKlzzOvS6IKK61/rOhdE+IZ4J/ZNYvi2fbzPzadusEb+/oDc/HN6Zpo0CalhgjAkz9hPstUNF8Nn/wRfPQ0wDpyJqxC8gLt7ryAJSeS6M7QXFTPt8C4lNGvLEZf35wZBku2nPmChhicMrqrDqLae8tnAHDLwaxj4MzTt4HVmtPPnh2uPmwgBo1CCG64Z39iAiY0ywWOLwwvYVTnlt5pfQfhBc+U/oNNzrqAJWVq58sn4XbyzNPDJfd2UV07MaY6KHJY5QKtoNCx+Fr/8NjRPh4udg0PUQE1nDSVl5B5ixLJMZ6Vnk7CumddNGNG3UgKJDpcdtaxVTxkQfSxyhUFYCS6fAoj+55bU/h3Puiqjy2sOl5Sz4bidvLMvk0w27ATinZxsevrgfY/q05YOVO44Z4wCbC8OYaGWJI9g2LoA590Dueug2Bib8MaLKazfvLmL6skze+TqL3KLDtE+I55eje3DV0JRjZtaraGVuc2EYE/0scQTL3s0w9z5YNxtadoFr34SeEyKivLa4pIw5q3N4Y+k2vvp+L7Exwpjebbl2WCfO7tmG2GoaDtpcGMbUD5Y46tqhIvj0z7DkBYiJcyqlRvwcGjTyOrIarc3Zx5tLM/nvN9kUHCyhc2Jj7prQiyuGJNO2eWSVBxtjgscSx8nw7UrbvCP0HA9rP4CiHBh4jVte297rKE9o/6FS3l+5nTeWZrIiM5+GsTGM75/EtUNTGNE10dqZG2OOY4mjtirP9b0vC9KnQovOcPN8SBnmbXwnoKqszCrgzWWZvLcim/2Hy+jetin3X9iHy4ckWysQY8wJhU3iEJE+OK3bWwMLVPUlj0M6serm+i4vC9ukUXCwhP+tyOaNpZl8t2Mf8XExXDSwA9cMTeG0zi1t7gtjjF+CmjhEZBpwEbBLVfv7LJ8APAPEAq+o6pOq+h3wMxGJAf4FhG/iKD18grm+s0MbSw1UlfStebyxdBuzV+2guKScfh2a89il/blkUAeax8d5HaIxJsIE+4zjVeB5nEQAgIjEAi8A5wFZwDIReU9V14jIxcCtwL+DHFftbZjvdK+tjgdzffs2F6wogz27ZxveWZ7Fm8u2sWn3fpo2asDlQ5K5dmgnmyjJGHNSgpo4VHWxiKRWWjwM2KiqmwFE5E3gEmCNqr4HvCciHwCvV7VPEZkMTAbo1KlTkCKvwp5NMPf3zvzerbrB6bdD+ivHXq7yYK7vys0Fs/MP8tsZ34I4LUGGdGrBUz8YyIUD29PEutIaY+qAF79JOgK+13mygOEiMgpn4qhGwOzqXqyqU3AmlyItLa3meW9P1qFCWPw0LHnRKak971EYfis0aAjtB3o+1/fTc9cd11ywTJUmcbHM/PlIeiU1C2k8xpjoFzZ/gqrqImCRx2EcVV4OK9+Ejx6Gop0w6DoY8xA0a3d0m4FXhTxRVCgpK2fh2l1k51cxQA8cOFxmScMYExReJI5sIMXnebK7zG8iMhGY2L1797qM66is5fDhnZC9HDqmwTVvQPJpwXmvAG3eXcSM9CzeXp5FbtEhYgTKqzjvsuaCxphg8SJxLAN6iEgXnIRxDfDDQHagqrOAWWlpabfUaWSFOfDRI/Dt69C0HVz6sjNPhsfdaw8eLmP2qh1MT89kqdsC5NxebblmaAoFB0u4/93V1lzQGBMywS7HfQMYBbQWkSzgIVWdKiK3AXNxynGnqWpGMOOoUelh+Ool+OQpKD0EI38FZ98Jjby71KOqrM7ex5vLtvHeiu0UHioltZoWILExYs0FjTEhI6rBH1+uaz6Xqm7ZsGHDye1s/VynvHbvJqcJ4fg/QGK3OomzNgoOlPDuimzeXObcpNeoQQwXDmjPVUNTGN6lld2kZ4w5aSKyXFXTav36SEwcFdLS0jQ9Pb12L87d4CSMjfMhsQdMeBJ6jK3bAP1UXq58uXkP09Mz+XB1DodLy+nfsTlXD+3Exad2IOEUu0nPGFN3TjZxhE1VVcgUFziXpL56GeIaw7gnYNhkp7w2xHIKinl7uTOT3ra9B2ge34BrhqZwVVoK/TvaTXrGmPAUkYmjVlVV5eWw4j+w4BHYnwuDr3fuu2jaNmhxVqWijHb6skwWrdtFucLpXRO547yeTOifRHxcbEjjMcaYQNWPS1WZS+HDu2D7N5A8DM7/E3QcEvwAfWzeXcT09EzeWZ5NbtEh2jZrxJVpyVx5WgqprZuENBZjTP1ml6pOZN8O+OghWDkdmrWHy/8OA64M2Sx8Bw6XMntVDjOWZbJ0i1NGO7q3U0Z7Ts82NIj1tszXGGNqIzoTR+khZwa+xX+G8hI467dw5h3QqGmdvk1VzQUvGdSBVdnOXBez3DLaLq2bcPeE3vzgtI60bWYz6RljIltEXqqqthxXFdZ96DQjzPseel0I4x+HVl3rPIbKzQUB4mKENs0asb2gmPi4GC4Y0J6r01IYZmW0xpgwUi8vVVV55/judTDnHti0EFr3ghv+C91GBy2GqpoLlpQru4sO8fil/bnY5rowxkSpiEwcR2xfAf/XF9r2gc2LIK6Jcz/G0J9AbHB/aVfXXLC0TLl+ROegvrcxxngpshMH6sy4ty8bUs+GK/8BTVoH9R2/zcznL/PXV7vemgsaY6JdhCcOH3nfBzVpZGwv4K/z1/PRd7to2TiOi0/twLyMHIpLy49sY80FjTH1QUQmjorB8T6tfcpZC7KC8l4bdhby14/WM3tVDs3jG/C7cT2ZNLILTRs1qLKqypoLGmOiXURWVVVI6xCr6ZPdEtuEFPjN6jrb9+bdRTyzYAPvfbudxnGx3HxmF24+q6v1jTLGRLx6WVV1nDqc6ztz7wGeXbCBmd9k0zA2hslnd+WnZ3ejVZPQ97IyxphwFOGJQ5wzjTqY63t7/kGe/3gjM5ZlEhMj3Hh6KreO6kabZo3qKFZjjIkOkZ04OgyC39Syrbpr175iXly0ide/2oaiXDusE784tztJCXaHtzHGVCWyE8dJ2FN0iL8t3sy/lmyhpEy5Ykgyt4/pTnLLxl6HZowxYS0iE0et2qq7Cg6UMOXTTfzj8y0Ul5Rx6aCO/HJMD+tQa4wxforIxFFly5EaFBaXMO2zLbzy2WYKi0u5cGB7fjO2B93bejevuDHGRKKITByBOHC4lFe/2MKUxZvJP1DCuL7t+M15PenTvrnXoRljTESK2sRRXFLGa19u5aVFm9iz/zDn9mrDHef1YkCyTclqjDEnI+oSx6HSMqYvy+T5hRvZVXiIkd0TueO8XpzWuaXXoRljTFSImsRRUlbO28uzeH7hRrLzDzI0tSXPXDOY07sleh2aMcZElYhOHKuyCzjjjwsY1astn23MZdveA5ya0oI/Xj6As3q0tsmTjDEmCCIycVSU4zZITGZ7QTGvL91GcotTmHpjGqN7t7WEYYwxQRRT8ybhR1VnqerkmLijd3eXqzKmTztLGsYYE2QRmTiqsqOg2OsQjDGmXoiaxGEz7xljTGhEReKwmfeMMSZ0InJw3FdHm3nPGGNCKqITx4COCXx+z2ivwzDGmHolKi5VGWOMCR1LHMYYYwIiqup1DLUmIgXAhhNskgAUBLiuquWVl7UGcv0Ms66d6DMFez/+vKambYJ1TMC74xLux8Sf7exnpe72E+7HBKCXqtZ+TglVjdgHMKW266tbV9XyysuA9HD9zMHcjz+v8eqYeHlcwv2YeHlc6uPPSrgfk7o4LpF+qWrWSayvbl1Vy2t6n1Cqq1hqsx9/XmPHJLT78fc1dlxCt5+oPyYRfanKKyKSrqppXsdhjmXHJfzYMQlPJ3tcIv2MwytTvA7AVMmOS/ixYxKeTuq42BmHMcaYgNgZhzHGmIBY4jDGGBMQSxzGGGMCYomjDohIHxF5WUTeFpFbvY7HHCUiTUQkXUQu8joWAyIySkQ+dX9eRnkdjwERiRGRJ0TkORG50Z/XWOKohohME5FdIrK60vIJIrJORDaKyD0Aqvqdqv4MuAoY6UW89UUgx8V1NzAjtFHWLwEeEwWKgHggK9Sx1hcBHpNLgGSgBD+PiSWO6r0KTPBdICKxwAvA+UBf4FoR6euuuxj4AJgd2jDrnVfx87iIyHnAGmBXqIOsZ17F/5+VT1X1fJyE/kiI46xPXsX/Y9IL+EJV7wD8umJiiaMaqroY2Ftp8TBgo6puVtXDwJs42RpVfc/9gbgutJHWLwEel1HACOCHwC0iYv/fgyCQY6Kq5e76PKBRCMOsVwL8OcnCOR4A5fghoufj8EBHINPneRYw3L1WeznOD4KdcYRelcdFVW8DEJFJQK7PLy0TfNX9rFwOjAdaAM97EVg9VuUxAZ4BnhORs4BP/NmRJY46oKqLgEUeh2Gqoaqveh2DcajqTGCm13GYo1T1AHBzIK+xU/fAZAMpPs+T3WXGW3Zcwo8dk/BTZ8fEEkdglgE9RKSLiDQErgHe8zgmY8clHNkxCT91dkwscVRDRN4AlgC9RCRLRG5W1VLgNmAu8B0wQ1UzvIyzvrHjEn7smISfYB8Ta3JojDEmIHbGYYwxJiCWOIwxxgTEEocxxpiAWOIwxhgTEEscxhhjAmKJwxhjTEAscZiIJCL3iUiGiKwUkRUiMtxd/kpFx+IgvGcbEflKRL5x+/pUt90oEXm/hn0NEpEL/HjPSSJiPZ1MWLFeVSbiiMjpwEXAEFU9JCKtgYYAqvqTIL71GGBVHb3HICANa4ppIpCdcZhI1B6n2+0hAFXNVdXtACKySETSRORi90xkhTtxzffu+tNE5BMRWS4ic0WkfeWdi0iqiCx0z2YWiEgnERkEPAVc4u7zlEqvmSAia0Xka5xOyRXLh4nIEvcs5QsR6eW2e3gUuNrd19VVbeez+xT3c20QkYd89v2u+zkyRGSyuyxWRF4VkdUiskpEfuMu7yYic9ztPxWR3nVyJEz9pKr2sEdEPYCmwApgPfAicI7PukVAWqXtZwC/AOKAL4A27vKrgWlV7H8WcKP79U3Au+7Xk4Dnq9g+HqdddQ9A3Pd7313XHGjgfj0WeKeqfdWw3Q4gETgFWF3x+YBW7r8VyxOB04D5Pvtt4f67AOjhfj0cWOj1cbRH5D7sUpWJOKpaJCKnAWcB5wLTReQeraJ9uojcBRxU1RdEpD/QH5gvIgCxOL+UKzudo2cN/8Y50ziR3sD3qrrBfc/XgMnuugTgnyLSA2fa1Lhq9nGi7ear6h533zOBM4F04Jcicpm7TQpO4loHdBWR53BmpJwnIk2BM4C33M8NNomSOQmWOExEUtUynLOLRSKyCrgRZ7rMI0RkLHAlcHbFIiBDVU8PXaQ8BnysqpeJSCrVz9tyou0qN5RTd/KwscDpqnpARBYB8aqaJyKn4kyW9DPgKuDXQL6qDqqDz2OMjXGYyOOOE/TwWTQI2Fppm8448ytfqaoH3cXrgDbu4DoiEici/ap4iy9wWk6DMxXwpzWEtBZIFZFu7vNrfdYlcHTOg0k+ywuBZn5sB3CeiLRyx1UuBT53t89zk0ZvnClycQsFYlT1HeB+nAKCfcD3InKlu424ycWYWrHEYSJRU5zLOmtEZCXQF3i40jaTcK75v+sOQM9WZ57lK4A/ici3OOMkZ1Sx/9uBH7v7vgH41YmCUdVinEtTH7iD47t8Vj8F/FFEvuHYM/yPgb4Vg+Mn2A5gKfAOsBJn7CMdmAM0EJHvgCeBL91tO+Kcha0AXgPudZdfB9zsfu4MnLmmjakVa6tujDEmIHbGYYwxJiCWOIwxxgTEEocxxpiAWOIwxhgTEEscxhhjAmKJwxhjTEAscRhjjAmIJQ5jjDEB+f+5AZvgvugoe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png;base64,iVBORw0KGgoAAAANSUhEUgAAAY4AAAEaCAYAAAAG87ApAAAABHNCSVQICAgIfAhkiAAAAAlwSFlzAAALEgAACxIB0t1+/AAAIABJREFUeJzt3Xl4VPX1+PH3SQhEtgBhCZBA2HcEDIvigoCAC251rVqpVlpb7WLrVvettdp++3O3VKhtrQoqtaLIIoi4oBAUgSC7QBIIEEhCAgSynN8f9waGkJCZkJk7Mzmv55mHzL137pzJJTm593Pu+YiqYowxxvgrxusAjDHGRBZLHMYYYwJiicMYY0xALHEYY4wJiCUOY4wxAbHEYYwxJiCWOEydE5FeIrJCRApF5Jdex1OXRCRDREZ5HUdNRORhEXktgO1VRLoHMyYTPSxxmGC4C/hYVZup6rMnuzP3l2CJiBT5PPLrIM6AqWo/VV0U6vcVkUUi8pNQv28VcaS6SaaB17EY71jiMMHQGciozQtP8Atpuqo29Xm0qH14dRqXMfWOJQ5Tp0RkIXAu8Lx7ZtBTRBJE5F8isltEtorI/SIS424/SUQ+F5G/isge4OEA3+8MEckVkRT3+akikicivd3nW0TkXhFZ4y7/h4jE+7z+IveyWr6IfCEiA33WbRGRu0VkJbBfRBq4y8a66x8WkbdE5DX3stwq9/PeKyK7RCRTRMb57C9BRKaKyA4RyRaRx0Uk1uf78JmI/NmN83sROd9d9wRwls/39Hl3+TPue+wTkeUiclYA37c73Ti2i8hNldZdKCLfuPvNFBHfY7LY/TffjeV0EekmIgtFZI97LP4jIiFN7Ca0LHGYOqWqo4FPgdvcM4P1wHNAAtAVOAf4EfBjn5cNBzYD7YAnAny/L4C/Af8UkVOA14AHVHWtz2bXAeOBbkBP4H4AERkMTAN+CiS6+3lPRBr5vPZa4EKghaqWVhHCRODfQEvgG2Auzs9VR+BRd58VXgVKge7AYGAc4Hv5aTiwDmgNPAVMFRFR1fs49nt6m7v9MmAQ0Ap4HXjLNylWR0QmAL8DzgN6AGMrbbIf5xi1cD/7rSJyqbvubPffFm4sSwAB/gh0APoAKQT4B4CJMKpqD3vU6QNYBPzE/ToWOAz09Vn/U2CR+/UkYFsN+3vY3Ue+z+Njn/VxwHJgFTAHEJ91W4Cf+Ty/ANjkfv0S8Fil91oHnOPz2psqrd8CjPWJa77PuolAERDrPm8GKM4v4HbAIeAUn+2vrfgc7vdho8+6xu5rkyp/T0/wfcoDTvWJ7bVqtpsGPOnzvKf7Xt2r2f7/AX91v051t21wgjguBb7x+v+hPYL3sOu2Jtha4/xi3+qzbCvOX+QVMv3YzwxVvb6qFapaIiKvAs8Cd6j726ua/W/F+csYnLGYG0Xkdp/1DX3W+xPbTp+vDwK5qlrm8xygqbvPOGCHiFRsH1Np/zk+n+mAu13T6t5YRH4H3OzuW4HmON/vmnTASbQVfI8NIjIceBLoj/P9aAS8dYI42gHP4FxOa4bzufL8iMNEKLtUZYItFyjB+SVdoROQ7fP8pFo0i0hH4CHgH8BfKl1qAufSie97b3e/zgSeUNUWPo/GqvpGXcXmIxPnjKO1z3s1V9V+fr7+mDjc8Yy7gKuAluoUCxTgXDaqyQ6O/574eh14D0hR1QTgZZ/9VvX9+IO7fICqNgeu9zMOE6EscZigcv/6ngE8ISLNRKQzcAfOWMRJE+fP8leBqTh/fe8AHqu02S9EJFlEWgH3AdPd5X8HfiYiw8XRxB0YblYXsflS1R3APJzE1lxEYtxB5XP83MVOnDGiCs1wxkt2Aw1E5EGcMw5/zAAmiUhfEWmMk3R9NQP2qmqxiAwDfuizbjdQXkUsRUCBm8Tv9DMOE6EscZhQuB1nwHUz8BnOX7TTAtzH1XLsfRxFItIW+CXQFmdAXHEG3X9cqcLodZxf2puBTcDjAKqaDtwCPI9zaWUjzlhDsPwI59LPGvf93gba+/naZ4Ar3IqrZ3EG4ecA63EuNRXj3yU/VPVDnHGLhTifeWGlTX4OPCoihcCDOImm4rUHcAoYPncr0UYAjwBDcM54PgBm+vmZTISS4y8HGxM9RGQLzqDyR17HYky0sDMOY4wxAQmbqipxbgh7DOc6bbqq/tPjkIwxxlQhqGccIjLNvYN2daXlE0RknYhsFJF73MWXAMk4FThZwYzL1B+qmmqXqYypW8G+VPUqMMF3gdti4QXgfKAvcK2I9AV6AV+o6h3ArUGOyxhjTC0FNXGo6mJgb6XFw3DukN2sqoeBN3HONrI4etNQeTDjMsYYU3tejHF05NiywSycHj3PAM+5ZZSfVPdiEZkMTAZo0qTJab179w5iqMYYE32WL1+eq6ptavv6sBkcd+vDb/ZjuynAFIC0tDRNT08PdmjGGBNVRGRrzVtVz4ty3GyObXeQzLHtJ2okIhNFZEpBQUGdBmaMMaZmXiSOZUAPEekiIg2Ba3D64vhNVWep6uSEhISgBGiMMaZ6wS7HfQNYAvQSkSwRuVmdOQ1uw2mZ8B1O19NazRZnjDEm9II6xqGq11azfDYwu7b7FZGJwMTu3bsft66kpISsrCyKi4tru/uIFB8fT3JyMnFxcV6HYoyJchHdq6qqwfHvv/+eZs2akZiYiM+8B1FNVdmzZw+FhYV06dLF63CMMWFORJaralptXx91vaqKi4vrVdIAEBESExPr3VmWMcYbUZc4gHqVNCrUx89sjPFGRCaOcC/H3bJlC/379/d7+0mTJvH2228DMGrUKOzeFGNMOIvIxGHluMYY452ITByRoLS0lOuuu44+ffpwxRVXcODAAR599FGGDh1K//79mTx5MpFcmGCMqb/CpuVIMDwyK4M12/fV6T77dmjOQxP71bjdunXrmDp1KiNHjuSmm27ixRdf5LbbbuPBBx8E4IYbbuD9999n4sSJdRqfMcYEW0SecYT7GAdASkoKI0eOBOD666/ns88+4+OPP2b48OEMGDCAhQsXkpFh9z0aYyJPRJ5xqOosYFZaWtotJ9rOnzODYKlc5SQi/PznPyc9PZ2UlBQefvhhK581xkSkiDzjiATbtm1jyZIlALz++uuceeaZALRu3ZqioqIjVVTGmHpm5Qz4a394uIXz78oZXkcUsIg844gEvXr14oUXXuCmm26ib9++3HrrreTl5dG/f3+SkpIYOnSo1yEaY0Jt5QyY9UsoOeg8L8h0ngMMvMq7uAIUkS1HfHpV3bJhw4Zj1n333Xf06dPHm8A8Vp8/uzER4a/9nWRRWUIK/GZ1yMKoly1H7D4OY0zEOVRUddIAKMgKbSwnKSIThzHGRIzycljxBjx/gj/wE5JDF08dsMRhjDHBsu1LeGU0vPszaNYezrkb4k45dpu4U2DMg97EV0s2OG6MMXUtPxM+eghWv+MkjMv+BgOugpgYSOwOCx51Lk8lJDtJI4IGxsEShzHG1J1DRfD5M/DFs87zc+6Gkb+Chk2ObjPwqohLFJVFZOI40QyAxhgTcuXlsHI6LHgECndA/ytg7MPQIsXryIIiIsc4wr2qKtC26pWtWLGC2bNrPbOuMSaUtn0Fr4w5Oo5x0zy4YmrUJg2I0MQRDcrKyqpdZ4nDmAiQnwlv3wTTxjlnGZf9DX6yADoN9zqyoLPEESRVtVVPTU3l7rvvZsiQIbz11lvHTNqUm5tLamoqhw8f5sEHH2T69OkMGjSI6dOns3//fm666SaGDRvG4MGD+d///ufxpzOmHju8HxY+4ZTXrv0Azr4LbkuHU69xBr/rgYgc4/Dbh/dAzqq63WfSADj/yRo3q6qtOkBiYiJff/01AC+//PJxr2vYsCGPPvoo6enpPP/88wD8/ve/Z/To0UybNo38/HyGDRvG2LFjadKkyXGvN8YESXk5rJoBHz3sjmP8AMY+EtWXpKoT3YnDQ5Xbqj/7rFNlcfXVVwe8r3nz5vHee+/x5z//GYDi4mK2bdtm7UWMCZXMpTDnHsheDh2GwJX/rBeXpKoT3YnDjzODYKmqrTpwzFlCgwYNKC8vBzhhi3VV5Z133qFXr15BiNQYU62CLJj/EKx+G5omwaUvw8Cr680lqepE5KePhImcqmur7is1NZXly5cDHNNmvVmzZhQWFh55Pn78eJ577rkjU81+8803wQzdGHN4P3z8B3guDda+D2ffCbcvh0HX1vukARGaOMK9HBeOtlXv06cPeXl53Hrrrcdt87vf/Y6XXnqJwYMHk5ube2T5ueeey5o1a44Mjj/wwAOUlJQwcOBA+vXrxwMPPBDKj2JM/VFeDt9OdxLGJ3+C3hfAbctg9P3QqKnX0YWNiGyrXiEtLU0rqpIq1OfW4vX5sxtz0jKXueMY6dBhMEx4EjqN8DqqoDjZturRPcZhjDE1KchyKqVWvWXjGH6yxGGMqT9WzjjaYLB5B+fMYuMCQJ1xjJG/tktSfrDEYYypHypP27ov23kkD4UrpkGLTt7GF0Gi8lwsksdtaqs+fmZjArLg0aNJw1dhjiWNAEVd4oiPj2fPnj316hepqrJnzx7i4+O9DsWY8FS4M2qmbQ0HUXepKjk5maysLHbv3u11KCEVHx9PcnJkTT9pTNCVHoavXoJPnq5+mwibtjUcRF3iiIuLo0uXLl6HYYzx2vp5Tnnt3k3Q83xIPRM+fvzYy1UROG1rOIi6xGGMqedyN8Lce2HDPEjsAde9Az3GOuuato34aVvDQUQmDpsB0BhznOJ9sPgp+PJl50xi3BMwbDI0aHh0myiYtjUcRGTiUNVZwKy0tLRbvI7FGOOx8nL49g3nJr79u2HwdTDmIefswgRFRCYOY4wBICsdPrzLaXeePAx+OB06DvE6qqhnicMYE3kKc5wzjG/fcNqEXPY3GHCVtQkJEUscxpjIUXoIvnwJFj8NZYfhzN/AWb+FRs28jqxescRhjIkM6+e65bWbnfLa8U9AYjevo6qXLHEYY8Jb7gaYcy9snO+U117/DnQf63VU9ZolDmNMeCre50ym9NXLENe46vJa4wlLHMaY8FJeDt++Dh894pbXXu/cqGfltWHDEocxJnxkLnPKa7d/beW1YcwShzHGe1ZeG1EscRhjvFN6CL58ERb/2cprI4glDmNM6Kk65bVz77Xy2ghkicMYE3y+c303bQdNWsPO1VZeG6HCJnGIyCjgMSADeFNVF3kakDGmblSe67sox3kMuBIuedHKayNQUEeeRGSaiOwSkdWVlk8QkXUislFE7nEXK1AExAM2l6Mx0eKjR6qe63vbl5Y0IlSNiUNEnhKR5iISJyILRGS3iFzv5/5fBSZU2l8s8AJwPtAXuFZE+gKfqur5wN3AI4F8CGNMmMpcCvuq+TvQ5vqOWP6ccYxT1X3ARcAWoDtwpz87V9XFwN5Ki4cBG1V1s6oeBt4ELlHVcnd9HtDIn/0bY8LUvh0w86cw9TyQan7N2FzfEcufMY6KbS4E3lLVAhE5mffsCGT6PM8ChovI5cB4oAXwfHUvFpHJwGSATp06nUwcxpi6VlV5bcuuMOcum+s7iviTON4XkbXAQeBWEWkDFNd1IKo6E5jpx3ZTgCkAaWlpWtdxGGNqQRXWz4G5v3fKa3tdAOMeP1peGxdvc31HkRoTh6reIyJPAQWqWiYi+4FLTuI9s4EUn+fJ7jK/2ZzjxoSR3eud+zE2fgSte1ZdXmtzfUcVf8txewOpIuK7/b9q+Z7LgB4i0gUnYVwD/DCQHdic48aEgeIC+OSpo91rx//B6V4bG+d1ZCbIakwcIvJvoBuwAihzFyt+JA4ReQMYBbQWkSzgIVWdKiK3AXOBWGCaqmbULnxjTMiVl8OK/8CCR2B/rtu99iFo2sbryEyI+HPGkQb0VdWAxxNU9dpqls8GZge6vwp2qcoYj2QudbvXfuN0r73uLegw2OuoTIj5U467GkgKdiCBUNVZqjo5ISHB61CMqR98y2sLc+Dyv8PN8yxp1FP+nHG0BtaIyFLgUMVCVb04aFEZY8JD6SFY8oJTXlte4nSuPfMOaNTU68iMh/xJHA8HOwhjTJipKK+dcy/kfQ+9LoTxj0Orrl5HZsKAP+W4n4hIO2Cou2ipqu4KblgnZmMcxgTR7vUw5x7YtABa94LrZ0L3MV5HZcKIP72qrgKWAlcCVwFficgVwQ7sRGyMw5ggKC6AuffBS6dDVjqM/yPc+rklDXMcfy5V3QcMrTjLcO8c/wh4O5iBGWNCpLwcVrzm3Nm9PxeG/AhGP2DltaZa/iSOmEqXpvYQ5HbsxpgQ2faVU167YwWkDLfyWuMXfxLHHBGZC7zhPr+ak7gHoy7YGIcxJ2nfDvjoIVg5HZq1h8tfgQFXwMk1MDX1hPhzX5+I/AAY6T79VFX/G9So/JSWlqbp6eleh2FM+PKdsjUhGUbdC0U7j5bXnnG7ldfWQyKyXFXTavt6v3pVqeo7wDu1fRNjjAcqT9lakAn/+wWg0Psip3ttqy6ehmgiU7WJQ0Q+U9UzRaQQpzfVkVWAqmrzoEdnjKm9BY9WMWWrQuM2cM1/PAnJRIdqE4eqnun+2yx04Rhj6kxBZtXLD+SGNg4Tdfy5j+Pf/iwLJRGZKCJTCgoKvAzDmPBUXg5f/8umbDVB409ZbT/fJ+6cHKcFJxz/2A2AxlRj21fw93Phvdud9iANGh273qZsNXWg2sQhIve64xsDRWSf+ygEdgL/C1mExpia7dsBMyfDtHFQtMspr70tHS5+HhJSAHH+nfiszcRnTlqN5bgi8kdVvTdE8QTEynFNvVdSDF++AIv/AuWlbnntb6y81pxQ0MtxVfVeEWkJ9ADifZYvru2bGmNOkiqs+9CZ6ztvi5XXmpDyZ+rYnwC/ApJxpo8dASwBRgc3tBPGZHeOm/pr9zq3e+1CaNMbbngXup3rdVSmHvFncPxXOC3Vt6rqucBgID+oUdXABsdNvXQw35kf46UzIGs5THgSfvaZJQ0Tcv7cOV6sqsUigog0UtW1ItIr6JEZYxzlZfCN2732wB447Uane22T1l5HZuopfxJHloi0AN4F5otIHrA1uGEZYwDY9qXbvfZbSBkB178DHQZ5HZWp5/wZHL/M/fJhEfkYSADmBDUqY+q7fdth/kOwagY06wA/mAr9f2Dda01YOGHiEJFYIENVe4MzjWxIojKmviophiXPw6f/55TXnvU7OOsOaNjE68iMOeKEiUNVy0RknYh0UtVtoQrKmHpHFdbNhrm/t/JaE/b8GeNoCWSIyFJgf8VCVb04aFEZU5/sXgcf3g2bP7byWhMR/EkcDwQ9igDZfRwmKhzMh0/+BEunOJeiJvwJht4MsXFeR2bMCfk1A2C4spYjJiKVl8E3/4YFj1l5rfFE0FuOiMgI4DmgD9AQiAX220ROxtSCb3ltp9Ph/JnQ/lSvozImIP5cqnoeuAZ4C0gDfgT0DGZQxkS8ynN9n3E7ZC2DVW9Zea2JeP7OOb5RRGJVtQz4h4h8A4Rlx1xjPFfVXN8f3gUxDeDsO53utVZeayKYP4njgIg0BFaIyFPADvzrcWVM/VTlXN9AkzYw+v7Qx2NMHfMnAdzgbncbTjluCvCDYAZlTESrbq7vwpzQxmFMkPjTcmSre8aRCswE1qnq4WAHZkzEOZgPi56sfr3N9W2ihD9VVRcCLwObAAG6iMhPVfXDYAdnTEQ4Ul77KBzYC13OhsylUFp8dBub69u43v0mm6fnrmN7/kE6tDiFO8f34tLBHb0OKyD+jHH8BThXVTcCiEg34APAEocx276E2XdCzkq3vPZPTnlt5aqqMQ/aXN+Gd7/J5t6ZqzhYUgZAdv5B7p25CiCikoc/iaOwImm4NgOFQYrHL3bnuPFcQTZ89JBTXtu84/HltQOvskRhjpFbdIhHZ605kjQqHCwp4+m566IucaSLyGxgBqDAlcAyEbkcQFVnBjG+KqnqLGBWWlraLaF+b1PPlRTDkufc7rVlcPZdcOavrbzWHENV2bS7iPQteaRvzWP51jy+z91f7fbb86uowgtj/iSOeGAncI77fDdwCjARJ5GEPHEYE3KqsPYDp3tt/lboM9HpXtsy1evITBgoLiljVXaBkyi27GX5tjzyD5QA0LJxHKd1bsXVQ1N45dPN5BYdX1vUocUpoQ75pPhTVfXjUARiTNjatRbm3A2bF0GbPvCj/0HXUR4HZby0p+jQkTOJ9C17WZ29j8Nl5QB0bd2E8/q0Iy21Jad1bkW3Nk0Q9xJmUvP4Y8Y4AE6Ji+XO8ZE1G7c/VVVdgNtxynGPbG9t1U3UqyivXToFGjWF85+CtJsh1q+GCyZKOJed9rN8694jl54qLjs1jI1hQHICPx6ZymmdW3Ja55YkNm1U7b4qxjHqQ1XVu8BUYBZQHtxwjAkD5WXw9b9g4WNOeW3aj+Hc+6FJoteRmRDwvey0fOtelm/NI++Yy04tuSothbTUlgzomEB8XGxA+790cMeISxSV+ZM4ilX12aBHYkw42LrE6SuVsxI6neGW1w70OipTR6q6h+KsHq1ZXnHZaWseq7IKjlx26tK6CWP6tGNoFZed6rMa5+MQkR8CPYB5wKGK5ar6dXBDq5nNx2HqTEE2zH8QVr/tlNeOewz6XW7da6NI5XsowLmjueI3YFysMKBjAmmprY5cdmp9gstOkSzo83EAA3D6VY3m6KUqdZ8bE9msvDbqqSqrs/dx/7urj7uHQoHm8Q2YOmlorS471Vf+JI4rga7Wn8pEFVVY+z7Mvc8tr73YLa/t7HVkpg6UlSvpW/YyJyOHeRk7yT7BfRKFxaUMTW0Vwuginz+JYzXQAtgV5FiMCY3jymvfg67n1PgyE94Ol5bzxaZc5rrJYs/+wzRsEMPZPVrz67E9+Mu89eTsKz7udZF2D0U48CdxtADWisgyjh3jsHJcE1kO5rnltX93y2ufhrSbrLw2gh04XMri9buZszqHBWt3UVhcSpOGsZzbuy0T+icxqldbmjZyjm9cbExU3EMRDvz5iXko6FEYE0y+5bUH8+C0SVZeG8EKDpawcO1O5qzO4ZP1uykuKadF4zgm9EtiQv8kRnZvXeVYRbTcQxEO/Llz/BMRaQcMdRctVVW7bGXCU+WutKdeC+vnOOW1nUfChCetvDYC7SosZv4aJ1ks2bSH0nKlXfNGXJ2Wwvj+SQxLbUWD2JrnpYuGeyjCgT93jl8FPA0swqlee05E7lTVt+s6GBFpAnwCPKyq79f1/k2Uq2qu78VPwSmt4IppVl4bYTL3HmBuRg5zM3JI35qHKnRObMzNZ3VhQr8kTk1uQUyMHU8v+HOp6j5gaMVZhoi0AT4CakwcIjINuAjYpar9fZZPAJ4BYoFXVLVi2rS7cbrwGhO46ub6jjvFaXluwt7GXYXMWZ3DnIwcVmfvA6B3UjN+NaYHE/on0atdM7sBLwz4kzhiKl2a2oN/c5UDvAo8D/yrYoGIxAIvAOcBWTgt2t8DOgJrcLrxGhMY1ern+t63PbSxmONUN+tdxT0WczJ2MGd1Dpt2Oz2gBndqwb3n92Z8vyRSW9s9NeHGn8QxR0TmAm+4z6/Gz9n/VHWxiKRWWjwM2KiqmwFE5E3gEqAp0AToCxwUkdmqar2xTM12rnHKa6tjc317qqpZ7+56eyX//SabjbuKyM4/SGyMMKJrKyadkcp5fZNISrC/H8OZP4Pjd7qTNp3pLpqiqv89iffsCPj+aZgFDFfV2wBEZBKQW13SEJHJwGSATp06nUQYJuIdzIOP/wjLXoFGzZyB8Iz/2lzfYebpueuOu2P7cFk5n6zfzdg+bfn12B6M7dOOlk0aehShCZS/bdVnV8z0JyKniEiqqm4JRkCq+moN66cAU8DpVRWMGEyYKy+Dr/8JCx6D4nw47cdw7n1OeW230TbXd5goLC7hk/W7T3jX9is3Dq12nQlf/lyqegs4w+d5mbustkc8G0jxeZ7sLjOmZlu/cLvXrnLKa8//EyQNOLre5vr21O7CQ3z03U7mZuTwxcY9HC4rJ0agvIo/8TraHdsRy5/E0cC3T5WqHhaRkzmnXAb0cM9ksoFrgB8GsgMRmQhM7N69+0mEYSJKQRbMewAyZkLzZLjiH9DvMiuvDQNbcvczb43T5mP5NqdsNqXVKfzo9M6M759E5p4D3FepwaDdsR3Z/Ekcu0XkYlV9D0BELgFy/dm5iLwBjAJai0gW8JCqThWR24C5OOW401Q1I5CgVXUWMCstLe2WQF5nIlDJQfjC7V6Lwjl3w8hfQ8PGXkdWb6kqGdv3HekJtW5nIQB92zfn12N6Mq5fO3onHS2bHZraipgYsTu2o4g/83F0A/4DdHAXZQE3qOqmIMdWI5uPI4qpwnezYN59kL8N+l4C5z1m3Ws9UlpWztIte5mXsZN5GTlsLygmRpykMK5fEuP6tiOllSXzSBH0+TjcBDFCRJq6z4tq+2Z1xS5VRbmdGTDnHvh+MbTtBzfOgi5nex1VvXPwcBmLN+xmXsZOFqzdSf6BEho1iOGsHm349Xk9GdunHa2sEqpeqvGMI5zZGUeUObAXFlWU1zaH0fc7FVPWvTZk8vYfZsHaXczLyGHxBqeBYPP4Bozp047x/dpxds82NG5oxyPShWIGQGOCq7wMlv8DFj7hlNem3eSU1za2yXVCITv/IPMzcpibsZOlW/ZSVq4kNY/nqrQUxvVNYnjXVsT50UDQ1B/VJg4RuVJV3xKRLqr6fSiDqoldqooiWz6HD++Gnaug85lueW3/ml9n/FJVq49LBnVg/c4i5mXkMHfN0Z5Q3ds25WfndGVc3yQGJidYTyhTrWovVYnI16o6pOLfEMflF7tUFcHyM2H+A86d3gkpMO4x6HupldfWocqtPgAaxAgtGseRW+RU2A/u1IJxfZMY168d3do09SpUE2LBvFS1R0TmAV3cJoTHsBkATa2UHITPn4XP/opTXnsPjPyVldcGwVNz1h7X6qO0XCksLuXxS/tzXt92tGtuPaFM4E6UOC4EhgD/Bv4SmnBM1FKFNf9zbuIr2OacXYx7DFpYv7G6VFauLNuylw9W7mB7wfHza4MzN/f1I6ys2dRetYnDvVv8SxE5Q1V3WzmuqbWdGc44xpZP3fInOlaLAAAZaUlEQVTa96HLWV5HFTXKy5Xl2/L4YOUOZq/awa7CQ8THxRAfF0NxyfG9QjtYqw9zkvypqmrnXrJqBYiI7AZuVNXVwQ2tenbneIQ4sBc+/gOkT4X4BLjgz1ZeW0dUla+35R9JFjn7imnYIIZze7XhooEdGN27LfPX7DxujMNafZi64M9P8BTgDlX9GEBERrnLzjjRi0w9dGS+70yIbwHlJc6YhpXX1glV5dusAj5YuZ3Zq3LIzj9Iw9gYzu7Zhnsv6M2YPu1o2ujoj3RFSw9r9WHqmj+Jo0lF0gBQ1UXu3ODGHFV5vu/ifJAYGP0AnHWHt7FFsIoZ8t5ftZ0PVu4gK+8gcbHCWT3a8NtxPRnbtx3N4+Oqff2lgztaojB1zp/EsVlEHsAZJAe4HtgcvJBMRJr/4PHzfWs5pE+zxBEgVWXNjn18sHIHH6zawdY9B2gQI4zs3ppfjenBuL5JJDSuPlkYE2z+JI6bgEeAmYACn7rLPGOD42Hk8AH44lko3FH1+oKs0MYToVSVdTsLnWSxcgebc/cTGyOc0S2RW8/pxvh+STZDngkb1qvK1I4qrHnXLa/NdKZorXzGAc7Nfb/xrI4i7G3cVcisb50zi427iogRGNE1kQsHtmdCvyQSmzbyOkQThaxXlQm9nNVO99otn0K7/nDZy7Bv+7FjHFCv5/uuqtVHxVjD5t1FvO+eWazbWYgIDEttxY2X9mdCvyTaNLNkYcKbJQ7jvwN74eMnnHGL+AS48C8wZNKx5bU23/dxrT6y8w9y9zsrmb9mJ5tz9/PdDqc31NDUljxycT/O759EW7uD20QQu1RlalZW6navfRwO7YOhP4FR91p5bTVGPrmQ7PwqLtsBQzq14KKBHbhgQHuSEixZGG8E/VKVOzf47UCq7/Ze9qqywfEQ+n4xfHgP7MqA1LOc7rXt+nkdVdhRVTbtLmLJ5r3VJg2AmT8fGcKojAkOfy5VvQtMBWYBx/cv8IDdOR4C+dtg3v1Of6mETnDVv6DPxda91uUkiv18uXmP+9hLbtEhAGIEyqs4ke9orT5MlPAncRSr6rNBj8SEh8MH4PP/B58/A4hzx/cZtzsD3fWYqrI5d/+RJPHl5j3sLnQSRbvmjTizeyIjuiZyerdEvt6ax+//u9pafZio5U/ieEZEHgLmAYcqFqrq10GLyoSeqjM3xrwHYF8W9LscznsUWqR4HZknVJXvc/cfSRJfbt7DLjdRtG3WiDO6uYmiayKdExsfM+lR58QmiIi1+jBRy5/EMQC4ARjN0UtV6j430SBnlTOOsfUzaDcALp8CqfXrWryqsmXPAZ9LT3vYue9ooqg4mxjRNZHUSomiKtbqw0QzfxLHlUBXt826iSb79zjltcv/4TQlvPD/4LRJEBPrdWRBp6psPSZR7CVnnzN/RZuKRNE1kRFdW9GldRObRtUYH/4kjtVAC2BXkGMxoVJW6tyL8fETcKgQht4C594Lp7T0OrKTVt2Nd6rKtr0Hjhmj2OFOdNS6aSNGdG115IyiqyUKY07In8TRAlgrIss4dozDpo6NRJs/ce763rUGupwDE56Edn29jqpOVHXj3Z1vf8trX25le/7BIzPitW7akOFHzigS6dbGEoUxgfAncTwU9CgCZPdx1ELeVqe89rv3nOlar34Nel8UVeW1T89dd9wc2yVlytfb8ji/f3tu7ZbI6V1b0a1NU0sUxpyEGhOHqn4SikACYfdxBODwAfjsr04HW4mBc++HM26LuvLa7fkHq73xrlzhheuGhDgiY6KXP3eOF+JUUQE0BOKA/araPJiBmZOkChkzYd6DTnlt/yvgvEecHlJRZNPuIl5etIl3V2RXu43deGdM3fLnjKNZxdfinN9fAowIZlAmQEembHWbC542CTYthK2fQ9IA+MHfoXN0zfS7OruAFxdt5MPVOTSMjeHaYZ3onNiYP89dbzfeGRNkAXXHVacj4rvuDYH3BCckE5DKU7YWZMLCx6BhU7jo/8GQH0VNea2q8uXmvby4aCOfbsilWaMG3HpON348ssuRVuSJTRrZjXfGBJk/l6ou93kaA6QBxUGLyARmwaNVT6AUnwBpPw59PEFQXq4sWLuLFxdt5Jtt+bRu2pC7JvTi+hGdj5tv2268Myb4/DnjmOjzdSmwBedylQkHBZlVL9+3PbRxBEFpWTnvr9zBS4s2sW5nIcktT+GxS/pxZVoK8XHRcRZlTCTyZ4wjOv5sjTZ5W5zy2upE8CB4cUkZby3PYsriTWTuPUjPdk3569WnctHADsTFxngdnjH1XrWJQ0RONOenqupjQYjH1OTwfqe89vNnnbGLvpfC+jlQ6nP1MEKnbC0sLuG1L7cx9bPvyS06xKCUFjx4UT/G9G5LTIzdd2FMuDjRGcf+KpY1AW4GEgFLHKGkCqvfgfkPwr5sGHAljH0EEjoeX1UVYVO27ik6xD8+38I/l2yhsLiUs3q05tZRgzi9a6LdqGdMGPJr6lgRaQb8CidpzAD+oqqe9a7yuXP8lg0bNngVRujs+BY+vBu2LYH2p8L5T0GnyK+Izs4/yN8Xb+bNZds4VFrOhH5J/HxUdwYkJ3gdmjFRLahTx4pIK+AO4Drgn8AQVc2r7ZvVlXpz5/j+XKe0dvk/nfm9Jz4Dg2+I+PLajbsKeWnRZv7n3rR32eCO/PScbnRv29TjyIwx/jjRGMfTwOXAFGCAqhaFLKr6rqwElr0CH/8RSvbDiFvhnLvhlBZeR3ZSvs3M58VFG5m3ZieNGsRww+mdueWsrnSwO7uNiSgnOuP4LU433PuB+3yuNQvO4Li1HAmGTQthzr2wey10G+10r20TuXc+qypLNu3hxUWb+GxjLs3jG3D7ud2ZNLILrZo09Do8Y0wtVJs4VNXqHkNp7/dOee3a96FlKlzzOvS6IKK61/rOhdE+IZ4J/ZNYvi2fbzPzadusEb+/oDc/HN6Zpo0CalhgjAkz9hPstUNF8Nn/wRfPQ0wDpyJqxC8gLt7ryAJSeS6M7QXFTPt8C4lNGvLEZf35wZBku2nPmChhicMrqrDqLae8tnAHDLwaxj4MzTt4HVmtPPnh2uPmwgBo1CCG64Z39iAiY0ywWOLwwvYVTnlt5pfQfhBc+U/oNNzrqAJWVq58sn4XbyzNPDJfd2UV07MaY6KHJY5QKtoNCx+Fr/8NjRPh4udg0PUQE1nDSVl5B5ixLJMZ6Vnk7CumddNGNG3UgKJDpcdtaxVTxkQfSxyhUFYCS6fAoj+55bU/h3Puiqjy2sOl5Sz4bidvLMvk0w27ATinZxsevrgfY/q05YOVO44Z4wCbC8OYaGWJI9g2LoA590Dueug2Bib8MaLKazfvLmL6skze+TqL3KLDtE+I55eje3DV0JRjZtaraGVuc2EYE/0scQTL3s0w9z5YNxtadoFr34SeEyKivLa4pIw5q3N4Y+k2vvp+L7Exwpjebbl2WCfO7tmG2GoaDtpcGMbUD5Y46tqhIvj0z7DkBYiJcyqlRvwcGjTyOrIarc3Zx5tLM/nvN9kUHCyhc2Jj7prQiyuGJNO2eWSVBxtjgscSx8nw7UrbvCP0HA9rP4CiHBh4jVte297rKE9o/6FS3l+5nTeWZrIiM5+GsTGM75/EtUNTGNE10dqZG2OOY4mjtirP9b0vC9KnQovOcPN8SBnmbXwnoKqszCrgzWWZvLcim/2Hy+jetin3X9iHy4ckWysQY8wJhU3iEJE+OK3bWwMLVPUlj0M6serm+i4vC9ukUXCwhP+tyOaNpZl8t2Mf8XExXDSwA9cMTeG0zi1t7gtjjF+CmjhEZBpwEbBLVfv7LJ8APAPEAq+o6pOq+h3wMxGJAf4FhG/iKD18grm+s0MbSw1UlfStebyxdBuzV+2guKScfh2a89il/blkUAeax8d5HaIxJsIE+4zjVeB5nEQAgIjEAi8A5wFZwDIReU9V14jIxcCtwL+DHFftbZjvdK+tjgdzffs2F6wogz27ZxveWZ7Fm8u2sWn3fpo2asDlQ5K5dmgnmyjJGHNSgpo4VHWxiKRWWjwM2KiqmwFE5E3gEmCNqr4HvCciHwCvV7VPEZkMTAbo1KlTkCKvwp5NMPf3zvzerbrB6bdD+ivHXq7yYK7vys0Fs/MP8tsZ34I4LUGGdGrBUz8YyIUD29PEutIaY+qAF79JOgK+13mygOEiMgpn4qhGwOzqXqyqU3AmlyItLa3meW9P1qFCWPw0LHnRKak971EYfis0aAjtB3o+1/fTc9cd11ywTJUmcbHM/PlIeiU1C2k8xpjoFzZ/gqrqImCRx2EcVV4OK9+Ejx6Gop0w6DoY8xA0a3d0m4FXhTxRVCgpK2fh2l1k51cxQA8cOFxmScMYExReJI5sIMXnebK7zG8iMhGY2L1797qM66is5fDhnZC9HDqmwTVvQPJpwXmvAG3eXcSM9CzeXp5FbtEhYgTKqzjvsuaCxphg8SJxLAN6iEgXnIRxDfDDQHagqrOAWWlpabfUaWSFOfDRI/Dt69C0HVz6sjNPhsfdaw8eLmP2qh1MT89kqdsC5NxebblmaAoFB0u4/93V1lzQGBMywS7HfQMYBbQWkSzgIVWdKiK3AXNxynGnqWpGMOOoUelh+Ool+OQpKD0EI38FZ98Jjby71KOqrM7ex5vLtvHeiu0UHioltZoWILExYs0FjTEhI6rBH1+uaz6Xqm7ZsGHDye1s/VynvHbvJqcJ4fg/QGK3OomzNgoOlPDuimzeXObcpNeoQQwXDmjPVUNTGN6lld2kZ4w5aSKyXFXTav36SEwcFdLS0jQ9Pb12L87d4CSMjfMhsQdMeBJ6jK3bAP1UXq58uXkP09Mz+XB1DodLy+nfsTlXD+3Exad2IOEUu0nPGFN3TjZxhE1VVcgUFziXpL56GeIaw7gnYNhkp7w2xHIKinl7uTOT3ra9B2ge34BrhqZwVVoK/TvaTXrGmPAUkYmjVlVV5eWw4j+w4BHYnwuDr3fuu2jaNmhxVqWijHb6skwWrdtFucLpXRO547yeTOifRHxcbEjjMcaYQNWPS1WZS+HDu2D7N5A8DM7/E3QcEvwAfWzeXcT09EzeWZ5NbtEh2jZrxJVpyVx5WgqprZuENBZjTP1ml6pOZN8O+OghWDkdmrWHy/8OA64M2Sx8Bw6XMntVDjOWZbJ0i1NGO7q3U0Z7Ts82NIj1tszXGGNqIzoTR+khZwa+xX+G8hI467dw5h3QqGmdvk1VzQUvGdSBVdnOXBez3DLaLq2bcPeE3vzgtI60bWYz6RljIltEXqqqthxXFdZ96DQjzPseel0I4x+HVl3rPIbKzQUB4mKENs0asb2gmPi4GC4Y0J6r01IYZmW0xpgwUi8vVVV55/judTDnHti0EFr3ghv+C91GBy2GqpoLlpQru4sO8fil/bnY5rowxkSpiEwcR2xfAf/XF9r2gc2LIK6Jcz/G0J9AbHB/aVfXXLC0TLl+ROegvrcxxngpshMH6sy4ty8bUs+GK/8BTVoH9R2/zcznL/PXV7vemgsaY6JdhCcOH3nfBzVpZGwv4K/z1/PRd7to2TiOi0/twLyMHIpLy49sY80FjTH1QUQmjorB8T6tfcpZC7KC8l4bdhby14/WM3tVDs3jG/C7cT2ZNLILTRs1qLKqypoLGmOiXURWVVVI6xCr6ZPdEtuEFPjN6jrb9+bdRTyzYAPvfbudxnGx3HxmF24+q6v1jTLGRLx6WVV1nDqc6ztz7wGeXbCBmd9k0zA2hslnd+WnZ3ejVZPQ97IyxphwFOGJQ5wzjTqY63t7/kGe/3gjM5ZlEhMj3Hh6KreO6kabZo3qKFZjjIkOkZ04OgyC39Syrbpr175iXly0ide/2oaiXDusE784tztJCXaHtzHGVCWyE8dJ2FN0iL8t3sy/lmyhpEy5Ykgyt4/pTnLLxl6HZowxYS0iE0et2qq7Cg6UMOXTTfzj8y0Ul5Rx6aCO/HJMD+tQa4wxforIxFFly5EaFBaXMO2zLbzy2WYKi0u5cGB7fjO2B93bejevuDHGRKKITByBOHC4lFe/2MKUxZvJP1DCuL7t+M15PenTvrnXoRljTESK2sRRXFLGa19u5aVFm9iz/zDn9mrDHef1YkCyTclqjDEnI+oSx6HSMqYvy+T5hRvZVXiIkd0TueO8XpzWuaXXoRljTFSImsRRUlbO28uzeH7hRrLzDzI0tSXPXDOY07sleh2aMcZElYhOHKuyCzjjjwsY1astn23MZdveA5ya0oI/Xj6As3q0tsmTjDEmCCIycVSU4zZITGZ7QTGvL91GcotTmHpjGqN7t7WEYYwxQRRT8ybhR1VnqerkmLijd3eXqzKmTztLGsYYE2QRmTiqsqOg2OsQjDGmXoiaxGEz7xljTGhEReKwmfeMMSZ0InJw3FdHm3nPGGNCKqITx4COCXx+z2ivwzDGmHolKi5VGWOMCR1LHMYYYwIiqup1DLUmIgXAhhNskgAUBLiuquWVl7UGcv0Ms66d6DMFez/+vKambYJ1TMC74xLux8Sf7exnpe72E+7HBKCXqtZ+TglVjdgHMKW266tbV9XyysuA9HD9zMHcjz+v8eqYeHlcwv2YeHlc6uPPSrgfk7o4LpF+qWrWSayvbl1Vy2t6n1Cqq1hqsx9/XmPHJLT78fc1dlxCt5+oPyYRfanKKyKSrqppXsdhjmXHJfzYMQlPJ3tcIv2MwytTvA7AVMmOS/ixYxKeTuq42BmHMcaYgNgZhzHGmIBY4jDGGBMQSxzGGGMCYomjDohIHxF5WUTeFpFbvY7HHCUiTUQkXUQu8joWAyIySkQ+dX9eRnkdjwERiRGRJ0TkORG50Z/XWOKohohME5FdIrK60vIJIrJORDaKyD0Aqvqdqv4MuAoY6UW89UUgx8V1NzAjtFHWLwEeEwWKgHggK9Sx1hcBHpNLgGSgBD+PiSWO6r0KTPBdICKxwAvA+UBf4FoR6euuuxj4AJgd2jDrnVfx87iIyHnAGmBXqIOsZ17F/5+VT1X1fJyE/kiI46xPXsX/Y9IL+EJV7wD8umJiiaMaqroY2Ftp8TBgo6puVtXDwJs42RpVfc/9gbgutJHWLwEel1HACOCHwC0iYv/fgyCQY6Kq5e76PKBRCMOsVwL8OcnCOR4A5fghoufj8EBHINPneRYw3L1WeznOD4KdcYRelcdFVW8DEJFJQK7PLy0TfNX9rFwOjAdaAM97EVg9VuUxAZ4BnhORs4BP/NmRJY46oKqLgEUeh2Gqoaqveh2DcajqTGCm13GYo1T1AHBzIK+xU/fAZAMpPs+T3WXGW3Zcwo8dk/BTZ8fEEkdglgE9RKSLiDQErgHe8zgmY8clHNkxCT91dkwscVRDRN4AlgC9RCRLRG5W1VLgNmAu8B0wQ1UzvIyzvrHjEn7smISfYB8Ta3JojDEmIHbGYYwxJiCWOIwxxgTEEocxxpiAWOIwxhgTEEscxhhjAmKJwxhjTEAscZiIJCL3iUiGiKwUkRUiMtxd/kpFx+IgvGcbEflKRL5x+/pUt90oEXm/hn0NEpEL/HjPSSJiPZ1MWLFeVSbiiMjpwEXAEFU9JCKtgYYAqvqTIL71GGBVHb3HICANa4ppIpCdcZhI1B6n2+0hAFXNVdXtACKySETSRORi90xkhTtxzffu+tNE5BMRWS4ic0WkfeWdi0iqiCx0z2YWiEgnERkEPAVc4u7zlEqvmSAia0Xka5xOyRXLh4nIEvcs5QsR6eW2e3gUuNrd19VVbeez+xT3c20QkYd89v2u+zkyRGSyuyxWRF4VkdUiskpEfuMu7yYic9ztPxWR3nVyJEz9pKr2sEdEPYCmwApgPfAicI7PukVAWqXtZwC/AOKAL4A27vKrgWlV7H8WcKP79U3Au+7Xk4Dnq9g+HqdddQ9A3Pd7313XHGjgfj0WeKeqfdWw3Q4gETgFWF3x+YBW7r8VyxOB04D5Pvtt4f67AOjhfj0cWOj1cbRH5D7sUpWJOKpaJCKnAWcB5wLTReQeraJ9uojcBRxU1RdEpD/QH5gvIgCxOL+UKzudo2cN/8Y50ziR3sD3qrrBfc/XgMnuugTgnyLSA2fa1Lhq9nGi7ear6h533zOBM4F04Jcicpm7TQpO4loHdBWR53BmpJwnIk2BM4C33M8NNomSOQmWOExEUtUynLOLRSKyCrgRZ7rMI0RkLHAlcHbFIiBDVU8PXaQ8BnysqpeJSCrVz9tyou0qN5RTd/KwscDpqnpARBYB8aqaJyKn4kyW9DPgKuDXQL6qDqqDz2OMjXGYyOOOE/TwWTQI2Fppm8448ytfqaoH3cXrgDbu4DoiEici/ap4iy9wWk6DMxXwpzWEtBZIFZFu7vNrfdYlcHTOg0k+ywuBZn5sB3CeiLRyx1UuBT53t89zk0ZvnClycQsFYlT1HeB+nAKCfcD3InKlu424ycWYWrHEYSJRU5zLOmtEZCXQF3i40jaTcK75v+sOQM9WZ57lK4A/ici3OOMkZ1Sx/9uBH7v7vgH41YmCUdVinEtTH7iD47t8Vj8F/FFEvuHYM/yPgb4Vg+Mn2A5gKfAOsBJn7CMdmAM0EJHvgCeBL91tO+Kcha0AXgPudZdfB9zsfu4MnLmmjakVa6tujDEmIHbGYYwxJiCWOIwxxgTEEocxxpiAWOIwxhgTEEscxhhjAmKJwxhjTEAscRhjjAmIJQ5jjDEB+f+5AZvgvugoe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Тема\работа\ЦиБ\Обратная задача\Презентации\Brute vs ball_ratio_ex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66" y="295226"/>
            <a:ext cx="519842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Тема\работа\ЦиБ\Обратная задача\Презентации\Brute vs ball_ratio_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28" y="3445799"/>
            <a:ext cx="4903787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55835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Thanks for attention</a:t>
            </a:r>
            <a:endParaRPr lang="ru-RU" sz="3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9695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Acceleration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of the solution of parametric inverse problem by constructing a hierarchical structure of a pre-computed modeled signals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database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570" y="5157192"/>
            <a:ext cx="3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Novosibirsk</a:t>
            </a:r>
            <a:r>
              <a:rPr lang="ru-RU" sz="2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ICKC</a:t>
            </a:r>
            <a:r>
              <a:rPr lang="ru-RU" sz="2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C&amp;B lab.</a:t>
            </a:r>
            <a:r>
              <a:rPr lang="ru-RU" sz="2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65000"/>
                  </a:schemeClr>
                </a:solidFill>
              </a:rPr>
              <a:t>Artem</a:t>
            </a:r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65000"/>
                  </a:schemeClr>
                </a:solidFill>
              </a:rPr>
              <a:t>Muliukov</a:t>
            </a:r>
            <a:endParaRPr lang="ru-RU" sz="2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Sci.</a:t>
            </a:r>
            <a:r>
              <a:rPr lang="ru-RU" sz="2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Adv.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bg1">
                    <a:lumMod val="65000"/>
                  </a:schemeClr>
                </a:solidFill>
              </a:rPr>
              <a:t>Maxim </a:t>
            </a:r>
            <a:r>
              <a:rPr lang="en-US" sz="2400" b="1" u="sng" dirty="0" err="1">
                <a:solidFill>
                  <a:schemeClr val="bg1">
                    <a:lumMod val="65000"/>
                  </a:schemeClr>
                </a:solidFill>
              </a:rPr>
              <a:t>Yurkin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2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24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8" y="1844824"/>
            <a:ext cx="4686993" cy="36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blogs.bournemouth.ac.uk/research/files/2011/06/Flow-Cytometry-Diagr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15" y="1674107"/>
            <a:ext cx="4071985" cy="43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29324"/>
            <a:ext cx="5880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Scanning flow cytometer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233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Scan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81" y="4608735"/>
            <a:ext cx="105507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31" y="4490576"/>
            <a:ext cx="2728546" cy="21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6203610" y="108328"/>
            <a:ext cx="2782421" cy="34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5425153" y="1773249"/>
            <a:ext cx="103308" cy="99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660112" y="767095"/>
            <a:ext cx="830873" cy="2208334"/>
            <a:chOff x="1672" y="237"/>
            <a:chExt cx="323" cy="126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10334484">
              <a:off x="1839" y="237"/>
              <a:ext cx="156" cy="126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308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10290955">
              <a:off x="1672" y="240"/>
              <a:ext cx="156" cy="126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308"/>
            </a:p>
          </p:txBody>
        </p:sp>
      </p:grpSp>
      <p:sp>
        <p:nvSpPr>
          <p:cNvPr id="11" name="AutoShape 11"/>
          <p:cNvSpPr>
            <a:spLocks noChangeArrowheads="1"/>
          </p:cNvSpPr>
          <p:nvPr/>
        </p:nvSpPr>
        <p:spPr bwMode="auto">
          <a:xfrm rot="16222654">
            <a:off x="3786185" y="1773158"/>
            <a:ext cx="989134" cy="242359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308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84295"/>
              </p:ext>
            </p:extLst>
          </p:nvPr>
        </p:nvGraphicFramePr>
        <p:xfrm>
          <a:off x="185514" y="481045"/>
          <a:ext cx="5772150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6" imgW="4320000" imgH="4320000" progId="Origin50.Graph">
                  <p:embed/>
                </p:oleObj>
              </mc:Choice>
              <mc:Fallback>
                <p:oleObj name="Graph" r:id="rId6" imgW="4320000" imgH="4320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14" y="481045"/>
                        <a:ext cx="5772150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310493" y="617626"/>
            <a:ext cx="942887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954">
                <a:solidFill>
                  <a:srgbClr val="0066FF"/>
                </a:solidFill>
              </a:rPr>
              <a:t>FSC</a:t>
            </a:r>
            <a:endParaRPr lang="ru-RU" altLang="ru-RU" sz="2954">
              <a:solidFill>
                <a:srgbClr val="0066FF"/>
              </a:solidFill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702008" y="642537"/>
            <a:ext cx="2501602" cy="1746738"/>
            <a:chOff x="3720" y="1197"/>
            <a:chExt cx="1613" cy="1252"/>
          </a:xfrm>
        </p:grpSpPr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4265" y="1197"/>
              <a:ext cx="1068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215" dirty="0" smtClean="0">
                  <a:solidFill>
                    <a:srgbClr val="0066FF"/>
                  </a:solidFill>
                </a:rPr>
                <a:t>Standard flow cytometry</a:t>
              </a:r>
              <a:endParaRPr lang="ru-RU" altLang="ru-RU" sz="2215" dirty="0">
                <a:solidFill>
                  <a:srgbClr val="0066FF"/>
                </a:solidFill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720" y="1361"/>
              <a:ext cx="499" cy="0"/>
            </a:xfrm>
            <a:prstGeom prst="line">
              <a:avLst/>
            </a:prstGeom>
            <a:noFill/>
            <a:ln w="317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4854" y="1724"/>
              <a:ext cx="136" cy="725"/>
            </a:xfrm>
            <a:prstGeom prst="line">
              <a:avLst/>
            </a:prstGeom>
            <a:noFill/>
            <a:ln w="3175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</p:grp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15335"/>
              </p:ext>
            </p:extLst>
          </p:nvPr>
        </p:nvGraphicFramePr>
        <p:xfrm>
          <a:off x="-301399" y="275525"/>
          <a:ext cx="6119446" cy="540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8" imgW="4314240" imgH="4230720" progId="Origin50.Graph">
                  <p:embed/>
                </p:oleObj>
              </mc:Choice>
              <mc:Fallback>
                <p:oleObj name="Graph" r:id="rId8" imgW="4314240" imgH="4230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399" y="275525"/>
                        <a:ext cx="6119446" cy="5401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65431" y="4024612"/>
            <a:ext cx="4664751" cy="1622348"/>
            <a:chOff x="998" y="3039"/>
            <a:chExt cx="3009" cy="1162"/>
          </a:xfrm>
        </p:grpSpPr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998" y="3809"/>
              <a:ext cx="300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2954" dirty="0" smtClean="0">
                  <a:solidFill>
                    <a:schemeClr val="tx2"/>
                  </a:solidFill>
                </a:rPr>
                <a:t>Scanning flow cytometry</a:t>
              </a:r>
              <a:endParaRPr lang="ru-RU" altLang="ru-RU" sz="2954" dirty="0">
                <a:solidFill>
                  <a:schemeClr val="tx2"/>
                </a:solidFill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452" y="3039"/>
              <a:ext cx="1088" cy="726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62"/>
            </a:p>
          </p:txBody>
        </p:sp>
      </p:grpSp>
    </p:spTree>
    <p:extLst>
      <p:ext uri="{BB962C8B-B14F-4D97-AF65-F5344CB8AC3E}">
        <p14:creationId xmlns:p14="http://schemas.microsoft.com/office/powerpoint/2010/main" val="39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32" y="2096209"/>
            <a:ext cx="6557222" cy="3943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1712" y="5620164"/>
            <a:ext cx="29523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Scattering angle, grad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63276" y="3667885"/>
            <a:ext cx="17160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Intensity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56632" y="916895"/>
            <a:ext cx="556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Result of Cytometer work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919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057" y="46465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Problem</a:t>
            </a:r>
            <a:endParaRPr lang="ru-RU" sz="3600" i="1" dirty="0"/>
          </a:p>
        </p:txBody>
      </p:sp>
      <p:sp>
        <p:nvSpPr>
          <p:cNvPr id="3" name="AutoShape 2" descr="data:image/png;base64,iVBORw0KGgoAAAANSUhEUgAAAXcAAAD8CAYAAACMwORRAAAABHNCSVQICAgIfAhkiAAAAAlwSFlzAAALEgAACxIB0t1+/AAAIABJREFUeJzt3Xl8XHW9//HXJ5N9mex7miYthZIuKW1ayioU1CLVwpUKKAIC1qp48XevXtGHy3V7KNerVy4WSi9UEFAUQahYRKDstNK0lNJ0Tdu0zb40+56Z7++PmZQhNM0kmcnMnPk8Hw8eZM6cmfM5LO98+z3fRYwxKKWUspaIQBeglFLK9zTclVLKgjTclVLKgjTclVLKgjTclVLKgjTclVLKgjTclVLKgjTclVLKgjTclVLKgiIDdeGMjAxTVFQUqMsrpVRI2r59e7MxJnOs8wIW7kVFRZSXlwfq8kopFZJE5Kg352m3jFJKWZBX4S4iy0Vkv4hUisido5xziYjsFJEKEXnVt2UqpZQajzG7ZUTEBqwFPgpUA9tEZKMxZo/HOSnAvcByY8wxEcnyV8FKKaXG5k3LfQlQaYw5bIwZAB4HVo4457PAU8aYYwDGmEbflqmUUmo8vAn3fOC4x+tq9zFPZwKpIvKKiGwXkRt9VaBSSqnx89VomUhgEXAZEAdsEZGtxpgDnieJyGpgNUBhYaGPLq2UUmokb1ruNcA0j9cF7mOeqoHnjTHdxphm4DWgdOQXGWPWG2PKjDFlmZljDtNUSik1Qd6E+zZglogUi0g0cB2wccQ5zwAXikikiMQD5wJ7fVuqfx1p7ubP26vpHXAEuhSllJq0MbtljDFDInI78DxgAzYYYypEZI37/XXGmL0i8ndgF+AEHjDG7PZn4b52z0sHeeqdGn62aS+3XlTMDUunY4+NCnRZSik1IRKoDbLLyspMMM1QXbn2TXoHhshNjuPVA00kxUZy8/lFfOGCYtISogNdnlJKASAi240xZWOdpzNU3aqau1lSnMbDtyzhr7dfyIVnZPCblyu58K7N7K3rCHR5Sik1LhruQGv3AO29gxSlJwAwryCZ+25YxHN3XETPgIOX9jYEuEKllBofDXfgSEs3AMUZCR84PjvHzvT0ePZoy10pFWI03IEjTa5wLxoR7gAluXb21Gq4K6VCi4Y7UNXSTYTAtNT4D71XkmunqqWHrv6hAFSmlFITo+GOa4z7tLR4oiM//I+jJM8OwD7tmlFKhRANd1wt9+GHqSMNh7v2uyulQknYh7sxhqrmng89TB2WY48lNT6KihoNd6VU6Aj7cG/q6qerf4ii9A/3twOICHPykrXlrpQKKWEf7lXNPcCpR8oMK8mzs7+hk0GHc6rKUkqpSdFwb3YNg5yRkTjqOSW5dgaGnBx2D5lUSqlgF/bhfqSlmyibkJcSO+o57z9UbZ+qspRSalI03JtcwyAjbaP/o5iRkUB0ZIROZlJKhYywD/eqlm6KRxkGOSzSFsHsnCR9qKqUChlhHe5Op3GF+2kepg6bk2enoraDQC2RrJRS4xHW4d7Q2UffoPO0I2WGleTaaesZpK69bwoqU0qpyQnrcB9eMMyblvvJh6ra766UCgHhHe4to68GOdJZOXZEdBkCpVRoCOtwr2ruJiYyglz76MMghyXGRFKUnqAtd6VUSAjrcD/S3ENRegIREeLV+SW5dm25K6VCQliHe1VLN0UZp15T5lRK8uwcO9FDR9+gH6tSSqnJC9twdzgNx1p6vOpvHzb8UHWvds0opYJc2IZ7bVsvAw7nmBOYPM3J1bXdlVKhIWzD/Uiz98Mgh2UmxZCRGK0PVZVSQS9sw72qZfzhLiKcrQ9VlVIhwKtwF5HlIrJfRCpF5M5TvH+JiLSLyE73X9/3fam+dbipm4RoG5lJMeP6XEmenYMNXQwM6druSqngFTnWCSJiA9YCHwWqgW0istEYs2fEqa8bY1b4oUa/qGrpZnp6AiLeDYMcVpJrZ8Dh5FBTF2e7++CVUirYeNNyXwJUGmMOG2MGgMeBlf4ty/+qmr1bMGykOXnJAFRov7tSKoh5E+75wHGP19XuYyOdLyK7ROQ5EZnjk+r8ZNDh5Hhr74TCvTgjgdgoXdtdKRXcxuyW8dIOoNAY0yUinwCeBmaNPElEVgOrAQoLC3106fGrbu3F4TTjGuM+zBYhzM6xU1GruzIppYKXNy33GmCax+sC97GTjDEdxpgu98+bgCgRyRj5RcaY9caYMmNMWWZm5iTKnpwjzV0AFI9jdqqn0oJkdlW3M6QbZiulgpQ34b4NmCUixSISDVwHbPQ8QURyxP1kUkSWuL+3xdfF+sqR5h4AisYxgcnTwump9A462Fff6cuylFLKZ8bsljHGDInI7cDzgA3YYIypEJE17vfXAdcAXxaRIaAXuM4E8ZZFVc3dJMVGkpYQPaHPLyxMBeCdY63MzU/2ZWlKKeUTXvW5u7taNo04ts7j598Av/Ftaf5T1dLNjIzxD4McVpAaR2ZSDDuOtfH583xcnFJK+UBYzlA93NQ9oYepw0SEhYUp7DjW6sOqlFLKd8Iu3PuHHNS29zJ9gv3twxYWpnK0pYfmrn4fVaaUUr4TduHe2NGPMa6ulclYNN3V777jqLbelVLBJ+zCva69D4Dc5LG31judufnJRNmEHcfafFGWUkr5VBiGey8w+XCPjbJRkpes/e5KqaAUduFe72655yRPrlsGYGFhCruq2xjUyUxKqSATduFe195HUkwkiTGTX3lhYWEqfYNO9ur67kqpIBOG4d5LziS7ZIYt1IeqSqkgFXbhXt/e57Nwz0uOJcceqw9VlVJBJ+zCva69jzwf9LeDezLTdJ3MpJQKPmEV7oMOJ01d/T5ruYOr3726tZfGjj6ffadSSk1WWIV7Y6drAtNkh0F6Ose9iJi23pVSwSSswr2uzTXG3Zct97n5dqJtEdrvrpQKKuEV7idnp/qmzx0gJtLG3Hy7jphRSgWVsAr39ycw+a7lDq5+91017QwM6WQmpVRwCKtwr2vvIyHahj3WV1vHuiycnsrAkJM9OplJKRUkwirc6ztcE5gmuknHaIZ3ZtquXTNKqSARVuFe197n0/72YTnJseQlx+qIGaVU0AivcG/z3ezUkRZOT+UdbbkrpYJE2IT7kMNJY2efT8e4e1pYmEpte9/JJYWVUiqQwibcm7r6cRrfj5QZtqAwBYB3j7f75fuVUmo8wibcfbUD02hKcu3YIoSKWg13pVTghU241/thApOn2Cgbs7ISea9Gw10pFXhhE+7+brkDzMlLZndNO8YYv11DKaW8ET7h3tZLbFQEyXFRfrvGvHw7zV0DNHT0++0aSinlDa/CXUSWi8h+EakUkTtPc95iERkSkWt8V6Jv1HW4xrj7egKTp3kFyQDaNaOUCrgxw11EbMBa4AqgBLheREpGOe8u4B++LtIX6tv7yLH7r0sG4OxcOxGi4a6UCjxvWu5LgEpjzGFjzADwOLDyFOd9DXgSaPRhfT5T3+6/Me7D4qMjmZmZSIWGu1IqwLwJ93zguMfravexk0QkH7gauO90XyQiq0WkXETKm5qaxlvrhDmchoaOPnJT/BvuAPPyk7XlrpQKOF89UP018C1jzGnXvDXGrDfGlBljyjIzM3106bG1dPUz5DTk+GkYpKe5+ck0dvbrtntKqYDyZu3bGmCax+sC9zFPZcDj7oeVGcAnRGTIGPO0T6qcpNrhYZB+7nMHV7iDq9/9sim4nlJKnYo3LfdtwCwRKRaRaOA6YKPnCcaYYmNMkTGmCPgz8JVgCXaA+nbfb683mjl5dkRgd42u7a6UCpwxW+7GmCERuR14HrABG4wxFSKyxv3+Oj/XOGlTMYFpWEJMJDMyErTfXSkVUF5tSWSM2QRsGnHslKFujLl58mX5Vn17H9G2CNISoqfkevPyk9l6+MSUXEsppU4lLGao1rX3+WUHptHMzU+mvqOPpk6dqaqUCoywCPepGOPuafih6m5dIVIpFSBhEe617b1TGu5z8uwA7K7WcFdKBYblw93pnsA0FWPchyXFRulDVaVUQFk+3Fu6Bxh0mCltuQPMyU+molaHQyqlAsPy4T68ScdUjHH3NC/fTk1bLye6B6b0ukopBWEQ7sMbVk91y91zpqpSSk01y4d7fYd/t9cbzZw894iZKQj33gEHb1Y288t/7OeRLVU4nboTlFLhzqtJTKGstq2PKJuQPkUTmIYlx0UxPT3eb+G+/Wgrr+xvZOvhFnYeb2PQYRABY2DrkRP8clUpsVE2v1xbKRX8LB/u9e29ZNtjiYiYmglMnubmJ/Pu8Taff+/mfQ3c8lA5tghhXn4yt144g6Uz0igrSuPRrUe56+/7qG7t5f9uXERWki5eplQ4sny4103xBCZP8/KT+duuOtp6BkiJ982fHE50D/Aff36Ps7KTeOLL52GP/eCesGs+MpPijAS+/vhOrvrNmzxw02JK3OPulVLhIyz63KdyjLunuSf73X0zJNIYw/ee3k177wC/urb0Q8E+7ONzcnhizXk4DVyz7i1e3NPgk+srpUKHpcPdGBPQlvvcfFeL2VcjZja+W8vf3qvj65efefKB7ejXTuaZ2y9gZmYiX3ykfEoe7Cqlgoelw721Z5CBIaffN8YeTUp8NNPS4nivZvL97vXtfXzv6d0sLEzhSxfP8Ooz2fZYHrl1CREibHqvbtI1KKVCh6XDvbbNNcY9bwr2Th1NaUEK7x6fXKvZGMN/PLmLQYfhl59ZQKTN+39tKfHRLC5KZfO+oNy3XCnlJ5YO9/dnpwamzx1gwbQUatp6J7X872P/PMZrB5r4zpVnU5yRMO7PL5udxb76Tmrcv+yUUtZn6XCv65i6HZhGUzotBYBd1RPrmqlq7uanf9vLRbMyuOHcwgl9x7LZ2QC8rK13pcKGpcO9tq2XyAghIzEmYDXMybNji5AJj3e/Z3Mltgjhv66ZP+HNRmZmJlCYFq9dM0qFEUuHe01rL7kpsdgCMIFpWHx0JGdmJ7FzAmu79w06+EdFPVfMzZnU8gkiwrLZWbxZ2UzvgGPC36OUCh3WDve2XvIC2N8+bME010xVY8a35strB5ro7B9iRWnepGtYNjuL/iEnWw43T/q7lFLBz9LhXtvWS35q4MO9tCCF9t5Bjrb0jOtzz+6qIzU+ivNnpk+6hnNnpBEfbdOuGaXChGXDfdDhpKGjj4KUIAh390PVd8fxULV3wMGLextYPjeHqHEMfRxNTKSNC8/IYPPexnH/CUIpFXosG+717X04DUHRcp+VlUhclI2d43io+vL+RnoGHKyYP/kumWHLZmdR297H/oZOn32nUio4WTbcq1tdY7rzU+IDXAlE2iKYN84VIp/dVUtGYjTnFqf5rI5LZ2cB8NJe7ZpRyuq8CncRWS4i+0WkUkTuPMX7K0Vkl4jsFJFyEbnQ96WOz/CEnWBouQOUTktmd20Hgw7nmOd29w+xeV8jV8zNHdds1LFk22OZm2/X8e5KhYExk0NEbMBa4AqgBLheREpGnPYSUGqMWQDcAjzg60LHa3jpgUBOYPJUOi2FgSEn++vH7hJ5cW8DfYNOVszP9Xkdy2Zns+NYK626t6tSluZNs3AJUGmMOWyMGQAeB1Z6nmCM6TLvP6VLAAL+xK6mtZeMxJig2Y2otMD1UNWbfvdnd9WRbY9hcZHvumSGLZudhdPAqweafP7dSqng4U245wPHPV5Xu499gIhcLSL7gL/har0HVE2QDIMcVpAaR3pC9Jj97h19g7y6v4lPzMv1y+5R8/OTyUiM1iGRSlmczzp0jTF/McbMBq4Cfnyqc0RktbtPvrypyb8tx5q23qAYBjlMRCidljLmcMgXKhoYcDh9OkrGU0SEcMlZWbyyv5EhL/r/lVKhyZtwrwGmebwucB87JWPMa8AMEck4xXvrjTFlxpiyzMzMcRfrLafTBF3LHVxdMwcbu+jqHxr1nGd31ZKfEsfCwhS/1bFsdhYdfUPsOOb7/V2VUsHBm3DfBswSkWIRiQauAzZ6niAiZ4h7VSsRWQjEAC2+LtZbzd39DAw5yQ+ilju4RswYA++Nss5MW88Arx9s5sr5uRNeJMwbF83KIDJCeGmfbr+nlFWNuUG2MWZIRG4HngdswAZjTIWIrHG/vw74NHCjiAwCvcC1JoDTIGvbXEv95gVbuBe8P1P1vFMsKfB8RT1DTuOXUTKekmKjWDQ9lbcqA/b7VynlZ2OGO4AxZhOwacSxdR4/3wXc5dvSJq7m5ASm4Ar31IRopqfHj/pQ9dlddRSmxTMv//T7o/rCkuI01r5cSVf/EIkxXv1noJQKIZacoVrT5lqgK9j63GF4270Ph/tTO6p5/WAzVy3I82uXzLDFRWk4DbxzrNXv11JKTT1rhntrL0kxkSTHRQW6lA8pnZZCbXsfje5dogBe2NPAN/+8i/NnpvOVS8+YkjrOKUwhQmBblYa7UlZkzXAPwpEywxZMc3W5vOt+qLr1cAtf/f0O5ubZWX9j2ZRNukqKjaIkz0551YkpuZ5SampZMtyrW3uD7mHqsDl5ySe33dtd085tD5dTmBbPb7+wZMr7vsump/HOsTav1rtRSoUWS4Z7bVtv0D1MHRYbZWN2ThIv7m3gpg1vkxwXxSO3LiEtIXrKa1lclEbvoIOK2o4pv7ZSyr8sF+6dfYN09A0FbbcMuPrd97kXEHvk1iWT2h91MhYXpQKw7Yh2zShlNZYL95NL/QZpyx1g2VlZZNtjePiWJczITAxYHVn2WKanx7NN+92VshzLDXA+OcY9iFvul5dkc9nZWVMy5HEsi4vS2LzPtfVeMNSjlPINy7bcg2nRsFMJliBdXJTKie4BDjV1B7oUpZQPWTLco20RZCTGBLqUkFDmXjNeh0QqZS3WC/fWXnJTYv2yFroVzchIID0hmrc13JWyFOuFexAPgwxGIkJZUSrlOlNVKUuxXri3ariP1+KiNI6d6KHBY0kEpVRos1S49w85aOzsD+qRMsFoeK9WHRKplHVYKtzr3Ou4a8t9fEry7MRF2bRrRikLsVS414bABKZgFGWLYOH0FN7WmapKWYalwr26LfgnMAWrsulp7KvvoKNvMNClKKV8wFLhXtPaiwgBW6sllC0pHt68QzfNVsoKrBXubb1kJcUQHWmp25oSC6alYIsQXURMKYuwVArqMMiJS4iJZE6eXUfMKGUR1gr3tl7yU+MDXUbIWlyUxs7jbXT3DwW6FKXUJFkm3J1OQ117L3kpsYEuJWR9fE4Ogw4nn3/wn7T1DAS6HKXUJFgm3Ju6+hl0mKBfDTKYLSlO497PLWR3TQer1m2hrr030CUppSbIMuFeHQLruIeC5XNzeeiWxdS193HNfVuobOwKdElKqQmwTLi/vwOT9rlP1vkzM3h89VL6hxysWvcWO4/r8EilQo1X4S4iy0Vkv4hUisidp3j/cyKyS0TeE5G3RKTU96We3vAOTNrn7htz85P585rzSYyN5LP/t5Uth1oCXZJSahzGDHcRsQFrgSuAEuB6ESkZcdoR4CPGmHnAj4H1vi50LLVtvdhjI0mKjZrqS1tWUUYCT645n7yUOL76+x3aB69UCPGm5b4EqDTGHDbGDACPAys9TzDGvGWMGV51aitQ4Nsyx6bDIP0jyx7L/Z9fRP+gg9t//w6DDmegS1JKecGbcM8Hjnu8rnYfG82twHOTKWoidAKT/8zMTOTnn57P9qOt3PXcvkCXo5Tygk8fqIrIpbjC/VujvL9aRMpFpLypqcln1z3W0sPBxk5KcpN89p3qgz5ZmsdN503ngTeO8PfddYEuRyk1Bm/CvQaY5vG6wH3sA0RkPvAAsNIYc8qnb8aY9caYMmNMWWZm5kTqPaUH3jiMLUL43NLpPvtO9WHfufJsSguS+eYTu6hq7g50OUqp0/Am3LcBs0SkWESigeuAjZ4niEgh8BTweWPMAd+XObrW7gH+VH6clQvyybbrSBl/iom0sfZzC4mIEL7y2A76Bh2BLkkpNYoxw90YMwTcDjwP7AX+ZIypEJE1IrLGfdr3gXTgXhHZKSLlfqt4hEe2HqVv0Mnqi2dM1SXDWkFqPP9zbSl76jr43tO7cThNoEtSSp1CpDcnGWM2AZtGHFvn8fNtwG2+LW1sfYMOHn6rikvPyuTMbO1vnyrLZmfztWVncM/mSiqbuvjlqlJmZCb69ZoOp8EWIX69hlJWEtIzVJ/cUU1L9wCrL54Z6FLCzr999Ezuvm4Bh5u6ueLu19nwxhGcPm7F9w44eHJ7NZ+5fwtzfvB3Xtrb4NPvV8rKxJjA/LG6rKzMlJdPvPfG4TRc/qtXSYqN5JmvXoCItuoCoaGjj28/9R6b9zVybnEav7imlML0ic83MMawq7qdP5Yf5687a+nsH6IoPZ7oyAiqWnrYcNNiLpyV4cM7UCq0iMh2Y0zZWOd51S0TjF7Y08CR5m7uuf4cDfYAyrbH8uBNZTyxvZof/3UPy+9+javOyeey2VmcPzODuGjbqJ/t6BvkYEMXlY2dHGjo4mBjFwfqO6nv6CM2KoJPzM3lM4uncW5xGu29g1y3fitf/F05D9+yhCXFaVN4l0qFnpBtuf/LvW/S2NnPK9+4hEhbSPcuWUZNWy8/f24fm/c20D3gICYygvNnprPs7Gymp8VzuKmLQ03dVDZ2caipi8bO/pOfjY2K4IysRGZlJVFWlMonS/Owj1hKormrn2vv30JDRz+P3nYuC6alTPUtKhVw3rbcQzLctx89wafv28J/frKEmy8o9nFlarL6hxy8feQEm/c18tLeRo6d6Dn5XlJMJDOzEjkjK5GZmYnMykrkzOwk8lPjvHpgWt/ex2fu30JbzwB/WL2UOXnJ/rwVpYKOpcN99e/KebvqBG/duYz46JDtWQoLxhgONXXT1NnPzMwEMpNiJt2NdvxED9fev4W+ISf/vWo+S4rTSYzR/w5UeLBsn/vhpi5e2NvA7ZeeocEeAkSEM9wtdV+ZlhbPY19cyrX3b+GWh8qJECjJs1M2PY2yolTOLU4nMynGZ9dTKhSFXDpWtXSTa4/lxvOKAl2KCqDijARe/sYllB9tZXvVCbZVtfLHbcd56K0qYiIjWPvZhVxekh3oMpUKmJDsltEJLepUBh1O9tR28P1ndrO7toNfrirlqnNOt4CpUqHH226ZkBxmosGuTiXKFkHptBQe++JSlhSl8f/+tJNHtlQFuiylAiIkw12p00mMieS3X1jMZbOz+d4zFax9uZJA/QlVqUDRcFeWFBtl474bFnL1Ofn84vn9/Oy5fRrwKqyE3ANVpbwVZYvgl6tKSYqNZP1rh8lKiuG2i3T1UBUetOWuLC0iQvjhp+Zw4RkZrHv1sK5Br8KGhruyPBHhK5fMpLmrn6d2fGgTMaUsScNdhYXzZqZTWpDM/a8d0g1GVFjQcFdhQUT48iUzOdrSw3O6wbcKAxruKmx8rCSHGZkJ3PfKIR05oyxPw12FjYgIYc3FM6mo7eD1g82BLkcpv9JwV2Fl5Tl55Nhjue+VQ4EuRSm/0nBXYSUm0sZtFxWz5XAL7xxrDXQ5SvmNhrsKO9ctKcQeG8m6V7X1rqxLw12FncSYSG46v4jnKxqobOwMdDlK+YWGuwpLN59fRGxUBPdq37uyKA13FZbSE2O44dzpPLWjhh88s5shhzPQJSnlU16Fu4gsF5H9IlIpInee4v3ZIrJFRPpF5Bu+L1Mp37vzitncdmExD285yk2/fZu2noFAl6SUz4wZ7iJiA9YCVwAlwPUiUjLitBPAvwL/7fMKlfKTSFsE311Rwi+umc+2I62sXPsmBxu0D15Zgzct9yVApTHmsDFmAHgcWOl5gjGm0RizDRj0Q41K+dWqsmn8YfW5dPc7uPret3hpb0OgS1Jq0rwJ93zguMfravexcROR1SJSLiLlTU1NE/kKpfxi0fQ0Nt5+AUUZ8dz2u3Ldnk+FvCl9oGqMWW+MKTPGlGVmZk7lpZUaU15KHE986Xwum53F956p0HHwKqR5E+41wDSP1wXuY0pZTly0jftuWMSK+bn8/Ll9/Oof+3WRMRWSvNlmbxswS0SKcYX6dcBn/VqVUgEUZYvg7uvOISE6kv/dXElXv4PvrTgbEQl0aUp5bcxwN8YMicjtwPOADdhgjKkQkTXu99eJSA5QDtgBp4h8HSgxxnT4sXal/MYWIfzsX+YRH2Njw5tH6BkY4qdXz8MWEZiAf2FPA//zwgE+e24hNyydHpAaVGjxaoNsY8wmYNOIY+s8fq7H1V2jlGVERAjfX1FCYkwk92yu5NiJHm48bzqXzs4iJtI2JTU0dfbzn3+t4G+76kiKjeS7T+/mUFMX372yJGC/aFRo8CrclQpXIsK/f+wsMhJjWPtyJWse3UFKfBSfnJ/HpxcVUFqQ7JfuGmMMf3mnhh89u4eefgff+NiZ3HbRDP7r7/vZ8OYRjrb08L/Xn0NijP4vrE5NAvWwqKyszJSXlwfk2kpNxJDDyRuVzTy5o4Z/VNTTP+SkKD2eGZmJZNtjyEyKJdseQ1ZSLAumpZCZFDOu7x8YclLd2kNVSzcPv3WUVw80sWh6Knd9eh5nZCWdPO/RrUf5wcYKZmUl8uDNi8lPifP1raogJiLbjTFlY56n4a7U+HX0DfK3XXW8uKeBuvY+Gjv7aenuZ/h/p+jICFYtKuBLF8+kMD3+Q583xvBudTub3qtjb10HR1t6qG7tYXjv7vhoG99aPpvPL51OxCm6X1470MRXH9tBTJSNB28qo3Raij9vVwURDXelptigw0lL1wA1bb38eftxntxew5DTyYr5eaz5yExK8uxUNnaycWctz7xby9GWHqJtEZyVk0RRRgJF6fEUpSdQlBHPrOwk7LFRp73ewYZObnl4Gx29Q2y64yJtwYcJDXelAqyho48H3zjCY1uP0j3gYFpaHMdP9CIC589MZ2VpPh+fm0Ny3OlD/HSqmrtZcc8bnJWTxOOrlxJl04VerU7DXakg0d4zyCNbq3i7qpWPnJnJJ+fnkmWP9dn3b3y3ln/9wzt8+ZKZfGv5bJ99rwpO3oa7PmpXys+S46O4fdksv33/p0rz2HKohfteOcTSGel85Exd2kPpZh1KWcIPPlnnDpHuAAAK/klEQVTCWdlJ/Nsfd9LY0RfoclQQ0HBXygJio2z85rPn0DPg4I7Hd+Jw6no44U7DXSmLmJWdxI9WzmHL4RZ+s7ky0OWoANM+d6Us5JpFBWw51ML/vHiAR/95FHtsJMlxUdjjokiOi2LF/Dw+WpId6DLVFNBwV8pCRISfXD2X4owEatt7ae8dpKN3iJauAXbXdPDsrjp+e/NiLtaHrpan4a6UxcRHR/K1yz48Oqerf4hV67bwlcd28MSa8zg71x6A6tRU0T53pcJEYkwkG24uIzEmklse2kZ9++ijanoHHPQMDE1hdcrXtOWuVBjJTY5jw82LWbXuLW55aBt/WnPeB1aWbO0eYP3rh3n4rSp6BhwkxUaSbXctiJadFMu8gmRuOq/olOvdeKpq7ubYiR4umpVx2lUz99R28O2ndhEXbeP+G8pIjp/4bF31QTpDVakw9Mr+Rm59uJyLZmXwwI1ldPc7eOCNw2x44wg9gw5WzM/j7NwkGjv6aejoo76jj/r2Pura+7j1wmK+e+XoO1NVNnZx7f1baOkeYElRGt9dcTbzCz64sNmgw8m9Lx/ins0HSY6LorNviBmZCfzuliU+nb1rRbr8gFLqtH7/z2N85y/vsXRGGhW1HXT2DXHlvFzuuHwWZ2Ynfeh8Yww//OseHnqrim987MxTzro9fqKHVeu2MOQ03HphMQ+8fpiW7gGuPiefb378LPJS4thb18E3nniXitoOPlWaxw8/NYeK2g5WP1JORmIMj9567ilX0lQuGu5KqTH919/3ce8rh/j4nGy+fvmZYz5kdToN//7Eu/zlnRp+fNVcPu+x5V9DRx+r1m2hvXeQP35pKbNz7HT2DXLfK4d44I0jCPDRkmyer6gnOS6Kn1w1j+Vzc05+fufxNr7w27eJtEXwu1uW6APfUWi4K6XGZIyhtWeQtIRorz8z6HDy5Ue389K+Ru6+7hw+VZpHS1c/167fSl1bL499cSkLRqwvX93awy+e388zO2v5pLu1fqprVjZ2csMDb9MzMMSGmxdTVpQ26Xu0Gg13pZTf9A06uHHD2+w42sqvrl3A/a8eorKxi4dvWcLSGemjfq69d3DMJY6rW3u48cG3qWnr5abzi/jiRTPGvavVeJzoHuDBNw5z5bw8SvKC/08LGu5KKb/q6Bvk+vVbqajtIMomrL+xjEvPyvLJdzd39fOTZ/ew8d1aomwRfPbcQr508Uxykn37sHXr4RbuePwdGjr6iYwQ/vWyWXz5kplBvS6+hrtSyu+au/r59lPvsWpRAR+bkzP2B8bpSHM3a1+u5C/v1GAT4TOLC/hM2TRm59iJjpx4ADuchrUvV/LrFw8wPT2Bn141lz+WH+eZnbXMzbfz36tKmZ0TnK14DXellGUca+nhvlcr+fP2agYdhujICObk2VkwLYUF01IoK0rzepvBxo4+vv7Hnbx1qIWrFuTxk6vnnRzr//fd9Xz36fdo7x3k65efyZcunkFkkLXiNdyVUpbT2NnH20dO8O7xNnYeb+O9mnb6Bp1ECNx8fjH/9rEzPzApy5PTadi0u44fPFNB98AQP1o5l1WLCj40Xv9E9wDff2Y3z+6qIzc5lsVFaZQVpbKwMJWzc+3YIgRjDNWtvVTUtrO7poOK2nbscVFccEYGF83KIDfZf/vZ+jTcRWQ5cDdgAx4wxvx8xPvifv8TQA9wszFmx+m+U8NdKTVZQw4nBxq6eOyfR/n928fISorheytKuHJe7snQdjoNz1fUc/dLB9lX38nsnCTuuf4cZp1iLL+n5yvq2bizlvKjJ2jo6AcgIdrGGdlJVDV30947CIAtQjgjM5GW7gGau1znzcxM4KJZmZw3M52SXDv5KXFjzur1ls/CXURswAHgo0A1sA243hizx+OcTwBfwxXu5wJ3G2POPd33argrpXzpnWOtfPfp3VTUdnDRrAx+tHIuBxo6+fWLB9lb18GMzATuuGwWK+bnYRtH0BpjqGnrZfvRVrYfbeVAQyfFGQnMyUtmbn4ys3OSiI2yYYxhX30nbxxs5o3KZv55pIW+QSfg+qVwZk4SZ2UncVZOEktnpE94HL8vw/084D+NMR93v/62+4Z/5nHO/cArxpg/uF/vBy4xxtSN9r0a7kopXxtyOHlk61F++Y8DdPW7Fj4rSo/njstn8anS/HGF+mT1DznYXdPB/vpODjR0sq/e9XNrzyBfvXQm3/z4xDYz9+UG2fnAcY/X1bha52Odkw+MGu5KKeVrkbYIvnBBMVfOy2XDm1WckZXIVQvyAvJQNCbSxqLpqSyannrymDGGpq5+BP//kpnSVSFFZDWwGqCwsHAqL62UCiNZ9ljuvGJiLWN/EhGykqZmYTRvfp3VANM8Xhe4j433HIwx640xZcaYssxM3QlGKaX8xZtw3wbMEpFiEYkGrgM2jjhnI3CjuCwF2k/X366UUsq/xuyWMcYMicjtwPO4hkJuMMZUiMga9/vrgE24RspU4hoK+QX/layUUmosXvW5G2M24Qpwz2PrPH42wFd9W5pSSqmJCq55tUoppXxCw10ppSxIw10ppSxIw10ppSwoYKtCikgTcHSCH88Amn1YTjCx6r3pfYUeq95bqN/XdGPMmBOFAhbukyEi5d6srRCKrHpvel+hx6r3ZtX7Gkm7ZZRSyoI03JVSyoJCNdzXB7oAP7Lqvel9hR6r3ptV7+sDQrLPXSml1OmFastdKaXUaYRcuIvIchHZLyKVInJnoOuZDBHZICKNIrLb41iaiLwgIgfdf0893XcEGxGZJiIvi8geEakQkTvcx0P6vgBEJFZE3haRd9339kP38ZC/N3BtqSki74jIs+7XVrmvKhF5T0R2iki5+5gl7u10Qirc3fu5rgWuAEqA60WkJLBVTcpDwPIRx+4EXjLGzAJecr8OJUPAvxtjSoClwFfd/45C/b4A+oFlxphSYAGw3L3EtRXuDeAOYK/Ha6vcF8ClxpgFHkMgrXRvpxRS4Q4sASqNMYeNMQPA48DKANc0YcaY14ATIw6vBB52//wwcNWUFjVJxpg6Y8wO98+duMIinxC/L3CtfmqM6XK/jHL/ZbDAvYlIAXAl8IDH4ZC/r9Ow8r0BoRfuo+3VaiXZHhud1APZgSxmMkSkCDgH+CcWuS9318VOoBF4wRhjlXv7NfAfgNPjmBXuC1y/gF8Uke3urT7BOvc2qindQ1WNjzHGiEhIDmcSkUTgSeDrxpgOkfc3BA7l+zLGOIAFIpIC/EVE5o54P+TuTURWAI3GmO0icsmpzgnF+/JwoTGmRkSygBdEZJ/nmyF+b6MKtZa7V3u1hrgGEckFcP+9McD1jJuIROEK9seMMU+5D4f8fXkyxrQBL+N6ZhLq93YB8CkRqcLV1blMRB4l9O8LAGNMjfvvjcBfcHXvWuLeTifUwt2b/VxD3UbgJvfPNwHPBLCWcRNXE/1BYK8x5lceb4X0fQGISKa7xY6IxAEfBfYR4vdmjPm2MabAGFOE6/+pzcaYGwjx+wIQkQQRSRr+GfgYsBsL3NtYQm4Sk4h8Alf/4PB+rj8NcEkTJiJ/AC7BtUpdA/AD4GngT0AhrlUzP2OMGfnQNWiJyIXA68B7vN9/+x1c/e4he18AIjIf18M3G66G0Z+MMT8SkXRC/N6GubtlvmGMWWGF+xKRGbha6+Dqhv69MeanVri3sYRcuCullBpbqHXLKKWU8oKGu1JKWZCGu1JKWZCGu1JKWZCGu1JKWZCGu1JKWZCGu1JKWZCGu1JKWdD/B49MoSakfvE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XcAAAD8CAYAAACMwORRAAAABHNCSVQICAgIfAhkiAAAAAlwSFlzAAALEgAACxIB0t1+/AAAIABJREFUeJzt3Xl8XHW9//HXJ5N9mex7miYthZIuKW1ayioU1CLVwpUKKAIC1qp48XevXtGHy3V7KNerVy4WSi9UEFAUQahYRKDstNK0lNJ0Tdu0zb40+56Z7++PmZQhNM0kmcnMnPk8Hw8eZM6cmfM5LO98+z3fRYwxKKWUspaIQBeglFLK9zTclVLKgjTclVLKgjTclVLKgjTclVLKgjTclVLKgjTclVLKgjTclVLKgjTclVLKgiIDdeGMjAxTVFQUqMsrpVRI2r59e7MxJnOs8wIW7kVFRZSXlwfq8kopFZJE5Kg352m3jFJKWZBX4S4iy0Vkv4hUisido5xziYjsFJEKEXnVt2UqpZQajzG7ZUTEBqwFPgpUA9tEZKMxZo/HOSnAvcByY8wxEcnyV8FKKaXG5k3LfQlQaYw5bIwZAB4HVo4457PAU8aYYwDGmEbflqmUUmo8vAn3fOC4x+tq9zFPZwKpIvKKiGwXkRt9VaBSSqnx89VomUhgEXAZEAdsEZGtxpgDnieJyGpgNUBhYaGPLq2UUmokb1ruNcA0j9cF7mOeqoHnjTHdxphm4DWgdOQXGWPWG2PKjDFlmZljDtNUSik1Qd6E+zZglogUi0g0cB2wccQ5zwAXikikiMQD5wJ7fVuqfx1p7ubP26vpHXAEuhSllJq0MbtljDFDInI78DxgAzYYYypEZI37/XXGmL0i8ndgF+AEHjDG7PZn4b52z0sHeeqdGn62aS+3XlTMDUunY4+NCnRZSik1IRKoDbLLyspMMM1QXbn2TXoHhshNjuPVA00kxUZy8/lFfOGCYtISogNdnlJKASAi240xZWOdpzNU3aqau1lSnMbDtyzhr7dfyIVnZPCblyu58K7N7K3rCHR5Sik1LhruQGv3AO29gxSlJwAwryCZ+25YxHN3XETPgIOX9jYEuEKllBofDXfgSEs3AMUZCR84PjvHzvT0ePZoy10pFWI03IEjTa5wLxoR7gAluXb21Gq4K6VCi4Y7UNXSTYTAtNT4D71XkmunqqWHrv6hAFSmlFITo+GOa4z7tLR4oiM//I+jJM8OwD7tmlFKhRANd1wt9+GHqSMNh7v2uyulQknYh7sxhqrmng89TB2WY48lNT6KihoNd6VU6Aj7cG/q6qerf4ii9A/3twOICHPykrXlrpQKKWEf7lXNPcCpR8oMK8mzs7+hk0GHc6rKUkqpSdFwb3YNg5yRkTjqOSW5dgaGnBx2D5lUSqlgF/bhfqSlmyibkJcSO+o57z9UbZ+qspRSalI03JtcwyAjbaP/o5iRkUB0ZIROZlJKhYywD/eqlm6KRxkGOSzSFsHsnCR9qKqUChlhHe5Op3GF+2kepg6bk2enoraDQC2RrJRS4xHW4d7Q2UffoPO0I2WGleTaaesZpK69bwoqU0qpyQnrcB9eMMyblvvJh6ra766UCgHhHe4to68GOdJZOXZEdBkCpVRoCOtwr2ruJiYyglz76MMghyXGRFKUnqAtd6VUSAjrcD/S3ENRegIREeLV+SW5dm25K6VCQliHe1VLN0UZp15T5lRK8uwcO9FDR9+gH6tSSqnJC9twdzgNx1p6vOpvHzb8UHWvds0opYJc2IZ7bVsvAw7nmBOYPM3J1bXdlVKhIWzD/Uiz98Mgh2UmxZCRGK0PVZVSQS9sw72qZfzhLiKcrQ9VlVIhwKtwF5HlIrJfRCpF5M5TvH+JiLSLyE73X9/3fam+dbipm4RoG5lJMeP6XEmenYMNXQwM6druSqngFTnWCSJiA9YCHwWqgW0istEYs2fEqa8bY1b4oUa/qGrpZnp6AiLeDYMcVpJrZ8Dh5FBTF2e7++CVUirYeNNyXwJUGmMOG2MGgMeBlf4ty/+qmr1bMGykOXnJAFRov7tSKoh5E+75wHGP19XuYyOdLyK7ROQ5EZnjk+r8ZNDh5Hhr74TCvTgjgdgoXdtdKRXcxuyW8dIOoNAY0yUinwCeBmaNPElEVgOrAQoLC3106fGrbu3F4TTjGuM+zBYhzM6xU1GruzIppYKXNy33GmCax+sC97GTjDEdxpgu98+bgCgRyRj5RcaY9caYMmNMWWZm5iTKnpwjzV0AFI9jdqqn0oJkdlW3M6QbZiulgpQ34b4NmCUixSISDVwHbPQ8QURyxP1kUkSWuL+3xdfF+sqR5h4AisYxgcnTwump9A462Fff6cuylFLKZ8bsljHGDInI7cDzgA3YYIypEJE17vfXAdcAXxaRIaAXuM4E8ZZFVc3dJMVGkpYQPaHPLyxMBeCdY63MzU/2ZWlKKeUTXvW5u7taNo04ts7j598Av/Ftaf5T1dLNjIzxD4McVpAaR2ZSDDuOtfH583xcnFJK+UBYzlA93NQ9oYepw0SEhYUp7DjW6sOqlFLKd8Iu3PuHHNS29zJ9gv3twxYWpnK0pYfmrn4fVaaUUr4TduHe2NGPMa6ulclYNN3V777jqLbelVLBJ+zCva69D4Dc5LG31judufnJRNmEHcfafFGWUkr5VBiGey8w+XCPjbJRkpes/e5KqaAUduFe72655yRPrlsGYGFhCruq2xjUyUxKqSATduFe195HUkwkiTGTX3lhYWEqfYNO9ur67kqpIBOG4d5LziS7ZIYt1IeqSqkgFXbhXt/e57Nwz0uOJcceqw9VlVJBJ+zCva69jzwf9LeDezLTdJ3MpJQKPmEV7oMOJ01d/T5ruYOr3726tZfGjj6ffadSSk1WWIV7Y6drAtNkh0F6Ose9iJi23pVSwSSswr2uzTXG3Zct97n5dqJtEdrvrpQKKuEV7idnp/qmzx0gJtLG3Hy7jphRSgWVsAr39ycw+a7lDq5+91017QwM6WQmpVRwCKtwr2vvIyHahj3WV1vHuiycnsrAkJM9OplJKRUkwirc6ztcE5gmuknHaIZ3ZtquXTNKqSARVuFe197n0/72YTnJseQlx+qIGaVU0AivcG/z3ezUkRZOT+UdbbkrpYJE2IT7kMNJY2efT8e4e1pYmEpte9/JJYWVUiqQwibcm7r6cRrfj5QZtqAwBYB3j7f75fuVUmo8wibcfbUD02hKcu3YIoSKWg13pVTghU241/thApOn2Cgbs7ISea9Gw10pFXhhE+7+brkDzMlLZndNO8YYv11DKaW8ET7h3tZLbFQEyXFRfrvGvHw7zV0DNHT0++0aSinlDa/CXUSWi8h+EakUkTtPc95iERkSkWt8V6Jv1HW4xrj7egKTp3kFyQDaNaOUCrgxw11EbMBa4AqgBLheREpGOe8u4B++LtIX6tv7yLH7r0sG4OxcOxGi4a6UCjxvWu5LgEpjzGFjzADwOLDyFOd9DXgSaPRhfT5T3+6/Me7D4qMjmZmZSIWGu1IqwLwJ93zguMfravexk0QkH7gauO90XyQiq0WkXETKm5qaxlvrhDmchoaOPnJT/BvuAPPyk7XlrpQKOF89UP018C1jzGnXvDXGrDfGlBljyjIzM3106bG1dPUz5DTk+GkYpKe5+ck0dvbrtntKqYDyZu3bGmCax+sC9zFPZcDj7oeVGcAnRGTIGPO0T6qcpNrhYZB+7nMHV7iDq9/9sim4nlJKnYo3LfdtwCwRKRaRaOA6YKPnCcaYYmNMkTGmCPgz8JVgCXaA+nbfb683mjl5dkRgd42u7a6UCpwxW+7GmCERuR14HrABG4wxFSKyxv3+Oj/XOGlTMYFpWEJMJDMyErTfXSkVUF5tSWSM2QRsGnHslKFujLl58mX5Vn17H9G2CNISoqfkevPyk9l6+MSUXEsppU4lLGao1rX3+WUHptHMzU+mvqOPpk6dqaqUCoywCPepGOPuafih6m5dIVIpFSBhEe617b1TGu5z8uwA7K7WcFdKBYblw93pnsA0FWPchyXFRulDVaVUQFk+3Fu6Bxh0mCltuQPMyU+molaHQyqlAsPy4T68ScdUjHH3NC/fTk1bLye6B6b0ukopBWEQ7sMbVk91y91zpqpSSk01y4d7fYd/t9cbzZw894iZKQj33gEHb1Y288t/7OeRLVU4nboTlFLhzqtJTKGstq2PKJuQPkUTmIYlx0UxPT3eb+G+/Wgrr+xvZOvhFnYeb2PQYRABY2DrkRP8clUpsVE2v1xbKRX8LB/u9e29ZNtjiYiYmglMnubmJ/Pu8Taff+/mfQ3c8lA5tghhXn4yt144g6Uz0igrSuPRrUe56+/7qG7t5f9uXERWki5eplQ4sny4103xBCZP8/KT+duuOtp6BkiJ982fHE50D/Aff36Ps7KTeOLL52GP/eCesGs+MpPijAS+/vhOrvrNmzxw02JK3OPulVLhIyz63KdyjLunuSf73X0zJNIYw/ee3k177wC/urb0Q8E+7ONzcnhizXk4DVyz7i1e3NPgk+srpUKHpcPdGBPQlvvcfFeL2VcjZja+W8vf3qvj65efefKB7ejXTuaZ2y9gZmYiX3ykfEoe7Cqlgoelw721Z5CBIaffN8YeTUp8NNPS4nivZvL97vXtfXzv6d0sLEzhSxfP8Ooz2fZYHrl1CREibHqvbtI1KKVCh6XDvbbNNcY9bwr2Th1NaUEK7x6fXKvZGMN/PLmLQYfhl59ZQKTN+39tKfHRLC5KZfO+oNy3XCnlJ5YO9/dnpwamzx1gwbQUatp6J7X872P/PMZrB5r4zpVnU5yRMO7PL5udxb76Tmrcv+yUUtZn6XCv65i6HZhGUzotBYBd1RPrmqlq7uanf9vLRbMyuOHcwgl9x7LZ2QC8rK13pcKGpcO9tq2XyAghIzEmYDXMybNji5AJj3e/Z3Mltgjhv66ZP+HNRmZmJlCYFq9dM0qFEUuHe01rL7kpsdgCMIFpWHx0JGdmJ7FzAmu79w06+EdFPVfMzZnU8gkiwrLZWbxZ2UzvgGPC36OUCh3WDve2XvIC2N8+bME010xVY8a35strB5ro7B9iRWnepGtYNjuL/iEnWw43T/q7lFLBz9LhXtvWS35q4MO9tCCF9t5Bjrb0jOtzz+6qIzU+ivNnpk+6hnNnpBEfbdOuGaXChGXDfdDhpKGjj4KUIAh390PVd8fxULV3wMGLextYPjeHqHEMfRxNTKSNC8/IYPPexnH/CUIpFXosG+717X04DUHRcp+VlUhclI2d43io+vL+RnoGHKyYP/kumWHLZmdR297H/oZOn32nUio4WTbcq1tdY7rzU+IDXAlE2iKYN84VIp/dVUtGYjTnFqf5rI5LZ2cB8NJe7ZpRyuq8CncRWS4i+0WkUkTuPMX7K0Vkl4jsFJFyEbnQ96WOz/CEnWBouQOUTktmd20Hgw7nmOd29w+xeV8jV8zNHdds1LFk22OZm2/X8e5KhYExk0NEbMBa4AqgBLheREpGnPYSUGqMWQDcAjzg60LHa3jpgUBOYPJUOi2FgSEn++vH7hJ5cW8DfYNOVszP9Xkdy2Zns+NYK626t6tSluZNs3AJUGmMOWyMGQAeB1Z6nmCM6TLvP6VLAAL+xK6mtZeMxJig2Y2otMD1UNWbfvdnd9WRbY9hcZHvumSGLZudhdPAqweafP7dSqng4U245wPHPV5Xu499gIhcLSL7gL/har0HVE2QDIMcVpAaR3pC9Jj97h19g7y6v4lPzMv1y+5R8/OTyUiM1iGRSlmczzp0jTF/McbMBq4Cfnyqc0RktbtPvrypyb8tx5q23qAYBjlMRCidljLmcMgXKhoYcDh9OkrGU0SEcMlZWbyyv5EhL/r/lVKhyZtwrwGmebwucB87JWPMa8AMEck4xXvrjTFlxpiyzMzMcRfrLafTBF3LHVxdMwcbu+jqHxr1nGd31ZKfEsfCwhS/1bFsdhYdfUPsOOb7/V2VUsHBm3DfBswSkWIRiQauAzZ6niAiZ4h7VSsRWQjEAC2+LtZbzd39DAw5yQ+ilju4RswYA++Nss5MW88Arx9s5sr5uRNeJMwbF83KIDJCeGmfbr+nlFWNuUG2MWZIRG4HngdswAZjTIWIrHG/vw74NHCjiAwCvcC1JoDTIGvbXEv95gVbuBe8P1P1vFMsKfB8RT1DTuOXUTKekmKjWDQ9lbcqA/b7VynlZ2OGO4AxZhOwacSxdR4/3wXc5dvSJq7m5ASm4Ar31IRopqfHj/pQ9dlddRSmxTMv//T7o/rCkuI01r5cSVf/EIkxXv1noJQKIZacoVrT5lqgK9j63GF4270Ph/tTO6p5/WAzVy3I82uXzLDFRWk4DbxzrNXv11JKTT1rhntrL0kxkSTHRQW6lA8pnZZCbXsfje5dogBe2NPAN/+8i/NnpvOVS8+YkjrOKUwhQmBblYa7UlZkzXAPwpEywxZMc3W5vOt+qLr1cAtf/f0O5ubZWX9j2ZRNukqKjaIkz0551YkpuZ5SampZMtyrW3uD7mHqsDl5ySe33dtd085tD5dTmBbPb7+wZMr7vsump/HOsTav1rtRSoUWS4Z7bVtv0D1MHRYbZWN2ThIv7m3gpg1vkxwXxSO3LiEtIXrKa1lclEbvoIOK2o4pv7ZSyr8sF+6dfYN09A0FbbcMuPrd97kXEHvk1iWT2h91MhYXpQKw7Yh2zShlNZYL95NL/QZpyx1g2VlZZNtjePiWJczITAxYHVn2WKanx7NN+92VshzLDXA+OcY9iFvul5dkc9nZWVMy5HEsi4vS2LzPtfVeMNSjlPINy7bcg2nRsFMJliBdXJTKie4BDjV1B7oUpZQPWTLco20RZCTGBLqUkFDmXjNeh0QqZS3WC/fWXnJTYv2yFroVzchIID0hmrc13JWyFOuFexAPgwxGIkJZUSrlOlNVKUuxXri3ariP1+KiNI6d6KHBY0kEpVRos1S49w85aOzsD+qRMsFoeK9WHRKplHVYKtzr3Ou4a8t9fEry7MRF2bRrRikLsVS414bABKZgFGWLYOH0FN7WmapKWYalwr26LfgnMAWrsulp7KvvoKNvMNClKKV8wFLhXtPaiwgBW6sllC0pHt68QzfNVsoKrBXubb1kJcUQHWmp25oSC6alYIsQXURMKYuwVArqMMiJS4iJZE6eXUfMKGUR1gr3tl7yU+MDXUbIWlyUxs7jbXT3DwW6FKXUJFkm3J1OQ117L3kpsYEuJWR9fE4Ogw4nn3/wn7T1DAS6HKXUJFgm3Ju6+hl0mKBfDTKYLSlO497PLWR3TQer1m2hrr030CUppSbIMuFeHQLruIeC5XNzeeiWxdS193HNfVuobOwKdElKqQmwTLi/vwOT9rlP1vkzM3h89VL6hxysWvcWO4/r8EilQo1X4S4iy0Vkv4hUisidp3j/cyKyS0TeE5G3RKTU96We3vAOTNrn7htz85P585rzSYyN5LP/t5Uth1oCXZJSahzGDHcRsQFrgSuAEuB6ESkZcdoR4CPGmHnAj4H1vi50LLVtvdhjI0mKjZrqS1tWUUYCT645n7yUOL76+x3aB69UCPGm5b4EqDTGHDbGDACPAys9TzDGvGWMGV51aitQ4Nsyx6bDIP0jyx7L/Z9fRP+gg9t//w6DDmegS1JKecGbcM8Hjnu8rnYfG82twHOTKWoidAKT/8zMTOTnn57P9qOt3PXcvkCXo5Tygk8fqIrIpbjC/VujvL9aRMpFpLypqcln1z3W0sPBxk5KcpN89p3qgz5ZmsdN503ngTeO8PfddYEuRyk1Bm/CvQaY5vG6wH3sA0RkPvAAsNIYc8qnb8aY9caYMmNMWWZm5kTqPaUH3jiMLUL43NLpPvtO9WHfufJsSguS+eYTu6hq7g50OUqp0/Am3LcBs0SkWESigeuAjZ4niEgh8BTweWPMAd+XObrW7gH+VH6clQvyybbrSBl/iom0sfZzC4mIEL7y2A76Bh2BLkkpNYoxw90YMwTcDjwP7AX+ZIypEJE1IrLGfdr3gXTgXhHZKSLlfqt4hEe2HqVv0Mnqi2dM1SXDWkFqPP9zbSl76jr43tO7cThNoEtSSp1CpDcnGWM2AZtGHFvn8fNtwG2+LW1sfYMOHn6rikvPyuTMbO1vnyrLZmfztWVncM/mSiqbuvjlqlJmZCb69ZoOp8EWIX69hlJWEtIzVJ/cUU1L9wCrL54Z6FLCzr999Ezuvm4Bh5u6ueLu19nwxhGcPm7F9w44eHJ7NZ+5fwtzfvB3Xtrb4NPvV8rKxJjA/LG6rKzMlJdPvPfG4TRc/qtXSYqN5JmvXoCItuoCoaGjj28/9R6b9zVybnEav7imlML0ic83MMawq7qdP5Yf5687a+nsH6IoPZ7oyAiqWnrYcNNiLpyV4cM7UCq0iMh2Y0zZWOd51S0TjF7Y08CR5m7uuf4cDfYAyrbH8uBNZTyxvZof/3UPy+9+javOyeey2VmcPzODuGjbqJ/t6BvkYEMXlY2dHGjo4mBjFwfqO6nv6CM2KoJPzM3lM4uncW5xGu29g1y3fitf/F05D9+yhCXFaVN4l0qFnpBtuf/LvW/S2NnPK9+4hEhbSPcuWUZNWy8/f24fm/c20D3gICYygvNnprPs7Gymp8VzuKmLQ03dVDZ2caipi8bO/pOfjY2K4IysRGZlJVFWlMonS/Owj1hKormrn2vv30JDRz+P3nYuC6alTPUtKhVw3rbcQzLctx89wafv28J/frKEmy8o9nFlarL6hxy8feQEm/c18tLeRo6d6Dn5XlJMJDOzEjkjK5GZmYnMykrkzOwk8lPjvHpgWt/ex2fu30JbzwB/WL2UOXnJ/rwVpYKOpcN99e/KebvqBG/duYz46JDtWQoLxhgONXXT1NnPzMwEMpNiJt2NdvxED9fev4W+ISf/vWo+S4rTSYzR/w5UeLBsn/vhpi5e2NvA7ZeeocEeAkSEM9wtdV+ZlhbPY19cyrX3b+GWh8qJECjJs1M2PY2yolTOLU4nMynGZ9dTKhSFXDpWtXSTa4/lxvOKAl2KCqDijARe/sYllB9tZXvVCbZVtfLHbcd56K0qYiIjWPvZhVxekh3oMpUKmJDsltEJLepUBh1O9tR28P1ndrO7toNfrirlqnNOt4CpUqHH226ZkBxmosGuTiXKFkHptBQe++JSlhSl8f/+tJNHtlQFuiylAiIkw12p00mMieS3X1jMZbOz+d4zFax9uZJA/QlVqUDRcFeWFBtl474bFnL1Ofn84vn9/Oy5fRrwKqyE3ANVpbwVZYvgl6tKSYqNZP1rh8lKiuG2i3T1UBUetOWuLC0iQvjhp+Zw4RkZrHv1sK5Br8KGhruyPBHhK5fMpLmrn6d2fGgTMaUsScNdhYXzZqZTWpDM/a8d0g1GVFjQcFdhQUT48iUzOdrSw3O6wbcKAxruKmx8rCSHGZkJ3PfKIR05oyxPw12FjYgIYc3FM6mo7eD1g82BLkcpv9JwV2Fl5Tl55Nhjue+VQ4EuRSm/0nBXYSUm0sZtFxWz5XAL7xxrDXQ5SvmNhrsKO9ctKcQeG8m6V7X1rqxLw12FncSYSG46v4jnKxqobOwMdDlK+YWGuwpLN59fRGxUBPdq37uyKA13FZbSE2O44dzpPLWjhh88s5shhzPQJSnlU16Fu4gsF5H9IlIpInee4v3ZIrJFRPpF5Bu+L1Mp37vzitncdmExD285yk2/fZu2noFAl6SUz4wZ7iJiA9YCVwAlwPUiUjLitBPAvwL/7fMKlfKTSFsE311Rwi+umc+2I62sXPsmBxu0D15Zgzct9yVApTHmsDFmAHgcWOl5gjGm0RizDRj0Q41K+dWqsmn8YfW5dPc7uPret3hpb0OgS1Jq0rwJ93zguMfravexcROR1SJSLiLlTU1NE/kKpfxi0fQ0Nt5+AUUZ8dz2u3Ldnk+FvCl9oGqMWW+MKTPGlGVmZk7lpZUaU15KHE986Xwum53F956p0HHwKqR5E+41wDSP1wXuY0pZTly0jftuWMSK+bn8/Ll9/Oof+3WRMRWSvNlmbxswS0SKcYX6dcBn/VqVUgEUZYvg7uvOISE6kv/dXElXv4PvrTgbEQl0aUp5bcxwN8YMicjtwPOADdhgjKkQkTXu99eJSA5QDtgBp4h8HSgxxnT4sXal/MYWIfzsX+YRH2Njw5tH6BkY4qdXz8MWEZiAf2FPA//zwgE+e24hNyydHpAaVGjxaoNsY8wmYNOIY+s8fq7H1V2jlGVERAjfX1FCYkwk92yu5NiJHm48bzqXzs4iJtI2JTU0dfbzn3+t4G+76kiKjeS7T+/mUFMX372yJGC/aFRo8CrclQpXIsK/f+wsMhJjWPtyJWse3UFKfBSfnJ/HpxcVUFqQ7JfuGmMMf3mnhh89u4eefgff+NiZ3HbRDP7r7/vZ8OYRjrb08L/Xn0NijP4vrE5NAvWwqKyszJSXlwfk2kpNxJDDyRuVzTy5o4Z/VNTTP+SkKD2eGZmJZNtjyEyKJdseQ1ZSLAumpZCZFDOu7x8YclLd2kNVSzcPv3WUVw80sWh6Knd9eh5nZCWdPO/RrUf5wcYKZmUl8uDNi8lPifP1raogJiLbjTFlY56n4a7U+HX0DfK3XXW8uKeBuvY+Gjv7aenuZ/h/p+jICFYtKuBLF8+kMD3+Q583xvBudTub3qtjb10HR1t6qG7tYXjv7vhoG99aPpvPL51OxCm6X1470MRXH9tBTJSNB28qo3Raij9vVwURDXelptigw0lL1wA1bb38eftxntxew5DTyYr5eaz5yExK8uxUNnaycWctz7xby9GWHqJtEZyVk0RRRgJF6fEUpSdQlBHPrOwk7LFRp73ewYZObnl4Gx29Q2y64yJtwYcJDXelAqyho48H3zjCY1uP0j3gYFpaHMdP9CIC589MZ2VpPh+fm0Ny3OlD/HSqmrtZcc8bnJWTxOOrlxJl04VerU7DXakg0d4zyCNbq3i7qpWPnJnJJ+fnkmWP9dn3b3y3ln/9wzt8+ZKZfGv5bJ99rwpO3oa7PmpXys+S46O4fdksv33/p0rz2HKohfteOcTSGel85Exd2kPpZh1KWcIPPlnnDpHuAAAK/klEQVTCWdlJ/Nsfd9LY0RfoclQQ0HBXygJio2z85rPn0DPg4I7Hd+Jw6no44U7DXSmLmJWdxI9WzmHL4RZ+s7ky0OWoANM+d6Us5JpFBWw51ML/vHiAR/95FHtsJMlxUdjjokiOi2LF/Dw+WpId6DLVFNBwV8pCRISfXD2X4owEatt7ae8dpKN3iJauAXbXdPDsrjp+e/NiLtaHrpan4a6UxcRHR/K1yz48Oqerf4hV67bwlcd28MSa8zg71x6A6tRU0T53pcJEYkwkG24uIzEmklse2kZ9++ijanoHHPQMDE1hdcrXtOWuVBjJTY5jw82LWbXuLW55aBt/WnPeB1aWbO0eYP3rh3n4rSp6BhwkxUaSbXctiJadFMu8gmRuOq/olOvdeKpq7ubYiR4umpVx2lUz99R28O2ndhEXbeP+G8pIjp/4bF31QTpDVakw9Mr+Rm59uJyLZmXwwI1ldPc7eOCNw2x44wg9gw5WzM/j7NwkGjv6aejoo76jj/r2Pura+7j1wmK+e+XoO1NVNnZx7f1baOkeYElRGt9dcTbzCz64sNmgw8m9Lx/ins0HSY6LorNviBmZCfzuliU+nb1rRbr8gFLqtH7/z2N85y/vsXRGGhW1HXT2DXHlvFzuuHwWZ2Ynfeh8Yww//OseHnqrim987MxTzro9fqKHVeu2MOQ03HphMQ+8fpiW7gGuPiefb378LPJS4thb18E3nniXitoOPlWaxw8/NYeK2g5WP1JORmIMj9567ilX0lQuGu5KqTH919/3ce8rh/j4nGy+fvmZYz5kdToN//7Eu/zlnRp+fNVcPu+x5V9DRx+r1m2hvXeQP35pKbNz7HT2DXLfK4d44I0jCPDRkmyer6gnOS6Kn1w1j+Vzc05+fufxNr7w27eJtEXwu1uW6APfUWi4K6XGZIyhtWeQtIRorz8z6HDy5Ue389K+Ru6+7hw+VZpHS1c/167fSl1bL499cSkLRqwvX93awy+e388zO2v5pLu1fqprVjZ2csMDb9MzMMSGmxdTVpQ26Xu0Gg13pZTf9A06uHHD2+w42sqvrl3A/a8eorKxi4dvWcLSGemjfq69d3DMJY6rW3u48cG3qWnr5abzi/jiRTPGvavVeJzoHuDBNw5z5bw8SvKC/08LGu5KKb/q6Bvk+vVbqajtIMomrL+xjEvPyvLJdzd39fOTZ/ew8d1aomwRfPbcQr508Uxykn37sHXr4RbuePwdGjr6iYwQ/vWyWXz5kplBvS6+hrtSyu+au/r59lPvsWpRAR+bkzP2B8bpSHM3a1+u5C/v1GAT4TOLC/hM2TRm59iJjpx4ADuchrUvV/LrFw8wPT2Bn141lz+WH+eZnbXMzbfz36tKmZ0TnK14DXellGUca+nhvlcr+fP2agYdhujICObk2VkwLYUF01IoK0rzepvBxo4+vv7Hnbx1qIWrFuTxk6vnnRzr//fd9Xz36fdo7x3k65efyZcunkFkkLXiNdyVUpbT2NnH20dO8O7xNnYeb+O9mnb6Bp1ECNx8fjH/9rEzPzApy5PTadi0u44fPFNB98AQP1o5l1WLCj40Xv9E9wDff2Y3z+6qIzc5lsVFaZQVpbKwMJWzc+3YIgRjDNWtvVTUtrO7poOK2nbscVFccEYGF83KIDfZf/vZ+jTcRWQ5cDdgAx4wxvx8xPvifv8TQA9wszFmx+m+U8NdKTVZQw4nBxq6eOyfR/n928fISorheytKuHJe7snQdjoNz1fUc/dLB9lX38nsnCTuuf4cZp1iLL+n5yvq2bizlvKjJ2jo6AcgIdrGGdlJVDV30947CIAtQjgjM5GW7gGau1znzcxM4KJZmZw3M52SXDv5KXFjzur1ls/CXURswAHgo0A1sA243hizx+OcTwBfwxXu5wJ3G2POPd33argrpXzpnWOtfPfp3VTUdnDRrAx+tHIuBxo6+fWLB9lb18GMzATuuGwWK+bnYRtH0BpjqGnrZfvRVrYfbeVAQyfFGQnMyUtmbn4ys3OSiI2yYYxhX30nbxxs5o3KZv55pIW+QSfg+qVwZk4SZ2UncVZOEktnpE94HL8vw/084D+NMR93v/62+4Z/5nHO/cArxpg/uF/vBy4xxtSN9r0a7kopXxtyOHlk61F++Y8DdPW7Fj4rSo/njstn8anS/HGF+mT1DznYXdPB/vpODjR0sq/e9XNrzyBfvXQm3/z4xDYz9+UG2fnAcY/X1bha52Odkw+MGu5KKeVrkbYIvnBBMVfOy2XDm1WckZXIVQvyAvJQNCbSxqLpqSyannrymDGGpq5+BP//kpnSVSFFZDWwGqCwsHAqL62UCiNZ9ljuvGJiLWN/EhGykqZmYTRvfp3VANM8Xhe4j433HIwx640xZcaYssxM3QlGKaX8xZtw3wbMEpFiEYkGrgM2jjhnI3CjuCwF2k/X366UUsq/xuyWMcYMicjtwPO4hkJuMMZUiMga9/vrgE24RspU4hoK+QX/layUUmosXvW5G2M24Qpwz2PrPH42wFd9W5pSSqmJCq55tUoppXxCw10ppSxIw10ppSxIw10ppSwoYKtCikgTcHSCH88Amn1YTjCx6r3pfYUeq95bqN/XdGPMmBOFAhbukyEi5d6srRCKrHpvel+hx6r3ZtX7Gkm7ZZRSyoI03JVSyoJCNdzXB7oAP7Lqvel9hR6r3ptV7+sDQrLPXSml1OmFastdKaXUaYRcuIvIchHZLyKVInJnoOuZDBHZICKNIrLb41iaiLwgIgfdf0893XcEGxGZJiIvi8geEakQkTvcx0P6vgBEJFZE3haRd9339kP38ZC/N3BtqSki74jIs+7XVrmvKhF5T0R2iki5+5gl7u10Qirc3fu5rgWuAEqA60WkJLBVTcpDwPIRx+4EXjLGzAJecr8OJUPAvxtjSoClwFfd/45C/b4A+oFlxphSYAGw3L3EtRXuDeAOYK/Ha6vcF8ClxpgFHkMgrXRvpxRS4Q4sASqNMYeNMQPA48DKANc0YcaY14ATIw6vBB52//wwcNWUFjVJxpg6Y8wO98+duMIinxC/L3CtfmqM6XK/jHL/ZbDAvYlIAXAl8IDH4ZC/r9Ow8r0BoRfuo+3VaiXZHhud1APZgSxmMkSkCDgH+CcWuS9318VOoBF4wRhjlXv7NfAfgNPjmBXuC1y/gF8Uke3urT7BOvc2qindQ1WNjzHGiEhIDmcSkUTgSeDrxpgOkfc3BA7l+zLGOIAFIpIC/EVE5o54P+TuTURWAI3GmO0icsmpzgnF+/JwoTGmRkSygBdEZJ/nmyF+b6MKtZa7V3u1hrgGEckFcP+9McD1jJuIROEK9seMMU+5D4f8fXkyxrQBL+N6ZhLq93YB8CkRqcLV1blMRB4l9O8LAGNMjfvvjcBfcHXvWuLeTifUwt2b/VxD3UbgJvfPNwHPBLCWcRNXE/1BYK8x5lceb4X0fQGISKa7xY6IxAEfBfYR4vdmjPm2MabAGFOE6/+pzcaYGwjx+wIQkQQRSRr+GfgYsBsL3NtYQm4Sk4h8Alf/4PB+rj8NcEkTJiJ/AC7BtUpdA/AD4GngT0AhrlUzP2OMGfnQNWiJyIXA68B7vN9/+x1c/e4he18AIjIf18M3G66G0Z+MMT8SkXRC/N6GubtlvmGMWWGF+xKRGbha6+Dqhv69MeanVri3sYRcuCullBpbqHXLKKWU8oKGu1JKWZCGu1JKWZCGu1JKWZCGu1JKWZCGu1JKWZCGu1JKWZCGu1JKWdD/B49MoSakfvEm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png;base64,iVBORw0KGgoAAAANSUhEUgAAAXcAAAD8CAYAAACMwORRAAAABHNCSVQICAgIfAhkiAAAAAlwSFlzAAALEgAACxIB0t1+/AAAIABJREFUeJzt3Xl8XHW9//HXJ5N9mex7miYthZIuKW1ayioU1CLVwpUKKAIC1qp48XevXtGHy3V7KNerVy4WSi9UEFAUQahYRKDstNK0lNJ0Tdu0zb40+56Z7++PmZQhNM0kmcnMnPk8Hw8eZM6cmfM5LO98+z3fRYwxKKWUspaIQBeglFLK9zTclVLKgjTclVLKgjTclVLKgjTclVLKgjTclVLKgjTclVLKgjTclVLKgjTclVLKgiIDdeGMjAxTVFQUqMsrpVRI2r59e7MxJnOs8wIW7kVFRZSXlwfq8kopFZJE5Kg352m3jFJKWZBX4S4iy0Vkv4hUisido5xziYjsFJEKEXnVt2UqpZQajzG7ZUTEBqwFPgpUA9tEZKMxZo/HOSnAvcByY8wxEcnyV8FKKaXG5k3LfQlQaYw5bIwZAB4HVo4457PAU8aYYwDGmEbflqmUUmo8vAn3fOC4x+tq9zFPZwKpIvKKiGwXkRt9VaBSSqnx89VomUhgEXAZEAdsEZGtxpgDnieJyGpgNUBhYaGPLq2UUmokb1ruNcA0j9cF7mOeqoHnjTHdxphm4DWgdOQXGWPWG2PKjDFlmZljDtNUSik1Qd6E+zZglogUi0g0cB2wccQ5zwAXikikiMQD5wJ7fVuqfx1p7ubP26vpHXAEuhSllJq0MbtljDFDInI78DxgAzYYYypEZI37/XXGmL0i8ndgF+AEHjDG7PZn4b52z0sHeeqdGn62aS+3XlTMDUunY4+NCnRZSik1IRKoDbLLyspMMM1QXbn2TXoHhshNjuPVA00kxUZy8/lFfOGCYtISogNdnlJKASAi240xZWOdpzNU3aqau1lSnMbDtyzhr7dfyIVnZPCblyu58K7N7K3rCHR5Sik1LhruQGv3AO29gxSlJwAwryCZ+25YxHN3XETPgIOX9jYEuEKllBofDXfgSEs3AMUZCR84PjvHzvT0ePZoy10pFWI03IEjTa5wLxoR7gAluXb21Gq4K6VCi4Y7UNXSTYTAtNT4D71XkmunqqWHrv6hAFSmlFITo+GOa4z7tLR4oiM//I+jJM8OwD7tmlFKhRANd1wt9+GHqSMNh7v2uyulQknYh7sxhqrmng89TB2WY48lNT6KihoNd6VU6Aj7cG/q6qerf4ii9A/3twOICHPykrXlrpQKKWEf7lXNPcCpR8oMK8mzs7+hk0GHc6rKUkqpSdFwb3YNg5yRkTjqOSW5dgaGnBx2D5lUSqlgF/bhfqSlmyibkJcSO+o57z9UbZ+qspRSalI03JtcwyAjbaP/o5iRkUB0ZIROZlJKhYywD/eqlm6KRxkGOSzSFsHsnCR9qKqUChlhHe5Op3GF+2kepg6bk2enoraDQC2RrJRS4xHW4d7Q2UffoPO0I2WGleTaaesZpK69bwoqU0qpyQnrcB9eMMyblvvJh6ra766UCgHhHe4to68GOdJZOXZEdBkCpVRoCOtwr2ruJiYyglz76MMghyXGRFKUnqAtd6VUSAjrcD/S3ENRegIREeLV+SW5dm25K6VCQliHe1VLN0UZp15T5lRK8uwcO9FDR9+gH6tSSqnJC9twdzgNx1p6vOpvHzb8UHWvds0opYJc2IZ7bVsvAw7nmBOYPM3J1bXdlVKhIWzD/Uiz98Mgh2UmxZCRGK0PVZVSQS9sw72qZfzhLiKcrQ9VlVIhwKtwF5HlIrJfRCpF5M5TvH+JiLSLyE73X9/3fam+dbipm4RoG5lJMeP6XEmenYMNXQwM6druSqngFTnWCSJiA9YCHwWqgW0istEYs2fEqa8bY1b4oUa/qGrpZnp6AiLeDYMcVpJrZ8Dh5FBTF2e7++CVUirYeNNyXwJUGmMOG2MGgMeBlf4ty/+qmr1bMGykOXnJAFRov7tSKoh5E+75wHGP19XuYyOdLyK7ROQ5EZnjk+r8ZNDh5Hhr74TCvTgjgdgoXdtdKRXcxuyW8dIOoNAY0yUinwCeBmaNPElEVgOrAQoLC3106fGrbu3F4TTjGuM+zBYhzM6xU1GruzIppYKXNy33GmCax+sC97GTjDEdxpgu98+bgCgRyRj5RcaY9caYMmNMWWZm5iTKnpwjzV0AFI9jdqqn0oJkdlW3M6QbZiulgpQ34b4NmCUixSISDVwHbPQ8QURyxP1kUkSWuL+3xdfF+sqR5h4AisYxgcnTwump9A462Fff6cuylFLKZ8bsljHGDInI7cDzgA3YYIypEJE17vfXAdcAXxaRIaAXuM4E8ZZFVc3dJMVGkpYQPaHPLyxMBeCdY63MzU/2ZWlKKeUTXvW5u7taNo04ts7j598Av/Ftaf5T1dLNjIzxD4McVpAaR2ZSDDuOtfH583xcnFJK+UBYzlA93NQ9oYepw0SEhYUp7DjW6sOqlFLKd8Iu3PuHHNS29zJ9gv3twxYWpnK0pYfmrn4fVaaUUr4TduHe2NGPMa6ulclYNN3V777jqLbelVLBJ+zCva69D4Dc5LG31judufnJRNmEHcfafFGWUkr5VBiGey8w+XCPjbJRkpes/e5KqaAUduFe72655yRPrlsGYGFhCruq2xjUyUxKqSATduFe195HUkwkiTGTX3lhYWEqfYNO9ur67kqpIBOG4d5LziS7ZIYt1IeqSqkgFXbhXt/e57Nwz0uOJcceqw9VlVJBJ+zCva69jzwf9LeDezLTdJ3MpJQKPmEV7oMOJ01d/T5ruYOr3726tZfGjj6ffadSSk1WWIV7Y6drAtNkh0F6Ose9iJi23pVSwSSswr2uzTXG3Zct97n5dqJtEdrvrpQKKuEV7idnp/qmzx0gJtLG3Hy7jphRSgWVsAr39ycw+a7lDq5+91017QwM6WQmpVRwCKtwr2vvIyHahj3WV1vHuiycnsrAkJM9OplJKRUkwirc6ztcE5gmuknHaIZ3ZtquXTNKqSARVuFe197n0/72YTnJseQlx+qIGaVU0AivcG/z3ezUkRZOT+UdbbkrpYJE2IT7kMNJY2efT8e4e1pYmEpte9/JJYWVUiqQwibcm7r6cRrfj5QZtqAwBYB3j7f75fuVUmo8wibcfbUD02hKcu3YIoSKWg13pVTghU241/thApOn2Cgbs7ISea9Gw10pFXhhE+7+brkDzMlLZndNO8YYv11DKaW8ET7h3tZLbFQEyXFRfrvGvHw7zV0DNHT0++0aSinlDa/CXUSWi8h+EakUkTtPc95iERkSkWt8V6Jv1HW4xrj7egKTp3kFyQDaNaOUCrgxw11EbMBa4AqgBLheREpGOe8u4B++LtIX6tv7yLH7r0sG4OxcOxGi4a6UCjxvWu5LgEpjzGFjzADwOLDyFOd9DXgSaPRhfT5T3+6/Me7D4qMjmZmZSIWGu1IqwLwJ93zguMfravexk0QkH7gauO90XyQiq0WkXETKm5qaxlvrhDmchoaOPnJT/BvuAPPyk7XlrpQKOF89UP018C1jzGnXvDXGrDfGlBljyjIzM3106bG1dPUz5DTk+GkYpKe5+ck0dvbrtntKqYDyZu3bGmCax+sC9zFPZcDj7oeVGcAnRGTIGPO0T6qcpNrhYZB+7nMHV7iDq9/9sim4nlJKnYo3LfdtwCwRKRaRaOA6YKPnCcaYYmNMkTGmCPgz8JVgCXaA+nbfb683mjl5dkRgd42u7a6UCpwxW+7GmCERuR14HrABG4wxFSKyxv3+Oj/XOGlTMYFpWEJMJDMyErTfXSkVUF5tSWSM2QRsGnHslKFujLl58mX5Vn17H9G2CNISoqfkevPyk9l6+MSUXEsppU4lLGao1rX3+WUHptHMzU+mvqOPpk6dqaqUCoywCPepGOPuafih6m5dIVIpFSBhEe617b1TGu5z8uwA7K7WcFdKBYblw93pnsA0FWPchyXFRulDVaVUQFk+3Fu6Bxh0mCltuQPMyU+molaHQyqlAsPy4T68ScdUjHH3NC/fTk1bLye6B6b0ukopBWEQ7sMbVk91y91zpqpSSk01y4d7fYd/t9cbzZw894iZKQj33gEHb1Y288t/7OeRLVU4nboTlFLhzqtJTKGstq2PKJuQPkUTmIYlx0UxPT3eb+G+/Wgrr+xvZOvhFnYeb2PQYRABY2DrkRP8clUpsVE2v1xbKRX8LB/u9e29ZNtjiYiYmglMnubmJ/Pu8Taff+/mfQ3c8lA5tghhXn4yt144g6Uz0igrSuPRrUe56+/7qG7t5f9uXERWki5eplQ4sny4103xBCZP8/KT+duuOtp6BkiJ982fHE50D/Aff36Ps7KTeOLL52GP/eCesGs+MpPijAS+/vhOrvrNmzxw02JK3OPulVLhIyz63KdyjLunuSf73X0zJNIYw/ee3k177wC/urb0Q8E+7ONzcnhizXk4DVyz7i1e3NPgk+srpUKHpcPdGBPQlvvcfFeL2VcjZja+W8vf3qvj65efefKB7ejXTuaZ2y9gZmYiX3ykfEoe7Cqlgoelw721Z5CBIaffN8YeTUp8NNPS4nivZvL97vXtfXzv6d0sLEzhSxfP8Ooz2fZYHrl1CREibHqvbtI1KKVCh6XDvbbNNcY9bwr2Th1NaUEK7x6fXKvZGMN/PLmLQYfhl59ZQKTN+39tKfHRLC5KZfO+oNy3XCnlJ5YO9/dnpwamzx1gwbQUatp6J7X872P/PMZrB5r4zpVnU5yRMO7PL5udxb76Tmrcv+yUUtZn6XCv65i6HZhGUzotBYBd1RPrmqlq7uanf9vLRbMyuOHcwgl9x7LZ2QC8rK13pcKGpcO9tq2XyAghIzEmYDXMybNji5AJj3e/Z3Mltgjhv66ZP+HNRmZmJlCYFq9dM0qFEUuHe01rL7kpsdgCMIFpWHx0JGdmJ7FzAmu79w06+EdFPVfMzZnU8gkiwrLZWbxZ2UzvgGPC36OUCh3WDve2XvIC2N8+bME010xVY8a35strB5ro7B9iRWnepGtYNjuL/iEnWw43T/q7lFLBz9LhXtvWS35q4MO9tCCF9t5Bjrb0jOtzz+6qIzU+ivNnpk+6hnNnpBEfbdOuGaXChGXDfdDhpKGjj4KUIAh390PVd8fxULV3wMGLextYPjeHqHEMfRxNTKSNC8/IYPPexnH/CUIpFXosG+717X04DUHRcp+VlUhclI2d43io+vL+RnoGHKyYP/kumWHLZmdR297H/oZOn32nUio4WTbcq1tdY7rzU+IDXAlE2iKYN84VIp/dVUtGYjTnFqf5rI5LZ2cB8NJe7ZpRyuq8CncRWS4i+0WkUkTuPMX7K0Vkl4jsFJFyEbnQ96WOz/CEnWBouQOUTktmd20Hgw7nmOd29w+xeV8jV8zNHdds1LFk22OZm2/X8e5KhYExk0NEbMBa4AqgBLheREpGnPYSUGqMWQDcAjzg60LHa3jpgUBOYPJUOi2FgSEn++vH7hJ5cW8DfYNOVszP9Xkdy2Zns+NYK626t6tSluZNs3AJUGmMOWyMGQAeB1Z6nmCM6TLvP6VLAAL+xK6mtZeMxJig2Y2otMD1UNWbfvdnd9WRbY9hcZHvumSGLZudhdPAqweafP7dSqng4U245wPHPV5Xu499gIhcLSL7gL/har0HVE2QDIMcVpAaR3pC9Jj97h19g7y6v4lPzMv1y+5R8/OTyUiM1iGRSlmczzp0jTF/McbMBq4Cfnyqc0RktbtPvrypyb8tx5q23qAYBjlMRCidljLmcMgXKhoYcDh9OkrGU0SEcMlZWbyyv5EhL/r/lVKhyZtwrwGmebwucB87JWPMa8AMEck4xXvrjTFlxpiyzMzMcRfrLafTBF3LHVxdMwcbu+jqHxr1nGd31ZKfEsfCwhS/1bFsdhYdfUPsOOb7/V2VUsHBm3DfBswSkWIRiQauAzZ6niAiZ4h7VSsRWQjEAC2+LtZbzd39DAw5yQ+ilju4RswYA++Nss5MW88Arx9s5sr5uRNeJMwbF83KIDJCeGmfbr+nlFWNuUG2MWZIRG4HngdswAZjTIWIrHG/vw74NHCjiAwCvcC1JoDTIGvbXEv95gVbuBe8P1P1vFMsKfB8RT1DTuOXUTKekmKjWDQ9lbcqA/b7VynlZ2OGO4AxZhOwacSxdR4/3wXc5dvSJq7m5ASm4Ar31IRopqfHj/pQ9dlddRSmxTMv//T7o/rCkuI01r5cSVf/EIkxXv1noJQKIZacoVrT5lqgK9j63GF4270Ph/tTO6p5/WAzVy3I82uXzLDFRWk4DbxzrNXv11JKTT1rhntrL0kxkSTHRQW6lA8pnZZCbXsfje5dogBe2NPAN/+8i/NnpvOVS8+YkjrOKUwhQmBblYa7UlZkzXAPwpEywxZMc3W5vOt+qLr1cAtf/f0O5ubZWX9j2ZRNukqKjaIkz0551YkpuZ5SampZMtyrW3uD7mHqsDl5ySe33dtd085tD5dTmBbPb7+wZMr7vsump/HOsTav1rtRSoUWS4Z7bVtv0D1MHRYbZWN2ThIv7m3gpg1vkxwXxSO3LiEtIXrKa1lclEbvoIOK2o4pv7ZSyr8sF+6dfYN09A0FbbcMuPrd97kXEHvk1iWT2h91MhYXpQKw7Yh2zShlNZYL95NL/QZpyx1g2VlZZNtjePiWJczITAxYHVn2WKanx7NN+92VshzLDXA+OcY9iFvul5dkc9nZWVMy5HEsi4vS2LzPtfVeMNSjlPINy7bcg2nRsFMJliBdXJTKie4BDjV1B7oUpZQPWTLco20RZCTGBLqUkFDmXjNeh0QqZS3WC/fWXnJTYv2yFroVzchIID0hmrc13JWyFOuFexAPgwxGIkJZUSrlOlNVKUuxXri3ariP1+KiNI6d6KHBY0kEpVRos1S49w85aOzsD+qRMsFoeK9WHRKplHVYKtzr3Ou4a8t9fEry7MRF2bRrRikLsVS414bABKZgFGWLYOH0FN7WmapKWYalwr26LfgnMAWrsulp7KvvoKNvMNClKKV8wFLhXtPaiwgBW6sllC0pHt68QzfNVsoKrBXubb1kJcUQHWmp25oSC6alYIsQXURMKYuwVArqMMiJS4iJZE6eXUfMKGUR1gr3tl7yU+MDXUbIWlyUxs7jbXT3DwW6FKXUJFkm3J1OQ117L3kpsYEuJWR9fE4Ogw4nn3/wn7T1DAS6HKXUJFgm3Ju6+hl0mKBfDTKYLSlO497PLWR3TQer1m2hrr030CUppSbIMuFeHQLruIeC5XNzeeiWxdS193HNfVuobOwKdElKqQmwTLi/vwOT9rlP1vkzM3h89VL6hxysWvcWO4/r8EilQo1X4S4iy0Vkv4hUisidp3j/cyKyS0TeE5G3RKTU96We3vAOTNrn7htz85P585rzSYyN5LP/t5Uth1oCXZJSahzGDHcRsQFrgSuAEuB6ESkZcdoR4CPGmHnAj4H1vi50LLVtvdhjI0mKjZrqS1tWUUYCT645n7yUOL76+x3aB69UCPGm5b4EqDTGHDbGDACPAys9TzDGvGWMGV51aitQ4Nsyx6bDIP0jyx7L/Z9fRP+gg9t//w6DDmegS1JKecGbcM8Hjnu8rnYfG82twHOTKWoidAKT/8zMTOTnn57P9qOt3PXcvkCXo5Tygk8fqIrIpbjC/VujvL9aRMpFpLypqcln1z3W0sPBxk5KcpN89p3qgz5ZmsdN503ngTeO8PfddYEuRyk1Bm/CvQaY5vG6wH3sA0RkPvAAsNIYc8qnb8aY9caYMmNMWWZm5kTqPaUH3jiMLUL43NLpPvtO9WHfufJsSguS+eYTu6hq7g50OUqp0/Am3LcBs0SkWESigeuAjZ4niEgh8BTweWPMAd+XObrW7gH+VH6clQvyybbrSBl/iom0sfZzC4mIEL7y2A76Bh2BLkkpNYoxw90YMwTcDjwP7AX+ZIypEJE1IrLGfdr3gXTgXhHZKSLlfqt4hEe2HqVv0Mnqi2dM1SXDWkFqPP9zbSl76jr43tO7cThNoEtSSp1CpDcnGWM2AZtGHFvn8fNtwG2+LW1sfYMOHn6rikvPyuTMbO1vnyrLZmfztWVncM/mSiqbuvjlqlJmZCb69ZoOp8EWIX69hlJWEtIzVJ/cUU1L9wCrL54Z6FLCzr999Ezuvm4Bh5u6ueLu19nwxhGcPm7F9w44eHJ7NZ+5fwtzfvB3Xtrb4NPvV8rKxJjA/LG6rKzMlJdPvPfG4TRc/qtXSYqN5JmvXoCItuoCoaGjj28/9R6b9zVybnEav7imlML0ic83MMawq7qdP5Yf5687a+nsH6IoPZ7oyAiqWnrYcNNiLpyV4cM7UCq0iMh2Y0zZWOd51S0TjF7Y08CR5m7uuf4cDfYAyrbH8uBNZTyxvZof/3UPy+9+javOyeey2VmcPzODuGjbqJ/t6BvkYEMXlY2dHGjo4mBjFwfqO6nv6CM2KoJPzM3lM4uncW5xGu29g1y3fitf/F05D9+yhCXFaVN4l0qFnpBtuf/LvW/S2NnPK9+4hEhbSPcuWUZNWy8/f24fm/c20D3gICYygvNnprPs7Gymp8VzuKmLQ03dVDZ2caipi8bO/pOfjY2K4IysRGZlJVFWlMonS/Owj1hKormrn2vv30JDRz+P3nYuC6alTPUtKhVw3rbcQzLctx89wafv28J/frKEmy8o9nFlarL6hxy8feQEm/c18tLeRo6d6Dn5XlJMJDOzEjkjK5GZmYnMykrkzOwk8lPjvHpgWt/ex2fu30JbzwB/WL2UOXnJ/rwVpYKOpcN99e/KebvqBG/duYz46JDtWQoLxhgONXXT1NnPzMwEMpNiJt2NdvxED9fev4W+ISf/vWo+S4rTSYzR/w5UeLBsn/vhpi5e2NvA7ZeeocEeAkSEM9wtdV+ZlhbPY19cyrX3b+GWh8qJECjJs1M2PY2yolTOLU4nMynGZ9dTKhSFXDpWtXSTa4/lxvOKAl2KCqDijARe/sYllB9tZXvVCbZVtfLHbcd56K0qYiIjWPvZhVxekh3oMpUKmJDsltEJLepUBh1O9tR28P1ndrO7toNfrirlqnNOt4CpUqHH226ZkBxmosGuTiXKFkHptBQe++JSlhSl8f/+tJNHtlQFuiylAiIkw12p00mMieS3X1jMZbOz+d4zFax9uZJA/QlVqUDRcFeWFBtl474bFnL1Ofn84vn9/Oy5fRrwKqyE3ANVpbwVZYvgl6tKSYqNZP1rh8lKiuG2i3T1UBUetOWuLC0iQvjhp+Zw4RkZrHv1sK5Br8KGhruyPBHhK5fMpLmrn6d2fGgTMaUsScNdhYXzZqZTWpDM/a8d0g1GVFjQcFdhQUT48iUzOdrSw3O6wbcKAxruKmx8rCSHGZkJ3PfKIR05oyxPw12FjYgIYc3FM6mo7eD1g82BLkcpv9JwV2Fl5Tl55Nhjue+VQ4EuRSm/0nBXYSUm0sZtFxWz5XAL7xxrDXQ5SvmNhrsKO9ctKcQeG8m6V7X1rqxLw12FncSYSG46v4jnKxqobOwMdDlK+YWGuwpLN59fRGxUBPdq37uyKA13FZbSE2O44dzpPLWjhh88s5shhzPQJSnlU16Fu4gsF5H9IlIpInee4v3ZIrJFRPpF5Bu+L1Mp37vzitncdmExD285yk2/fZu2noFAl6SUz4wZ7iJiA9YCVwAlwPUiUjLitBPAvwL/7fMKlfKTSFsE311Rwi+umc+2I62sXPsmBxu0D15Zgzct9yVApTHmsDFmAHgcWOl5gjGm0RizDRj0Q41K+dWqsmn8YfW5dPc7uPret3hpb0OgS1Jq0rwJ93zguMfravexcROR1SJSLiLlTU1NE/kKpfxi0fQ0Nt5+AUUZ8dz2u3Ldnk+FvCl9oGqMWW+MKTPGlGVmZk7lpZUaU15KHE986Xwum53F956p0HHwKqR5E+41wDSP1wXuY0pZTly0jftuWMSK+bn8/Ll9/Oof+3WRMRWSvNlmbxswS0SKcYX6dcBn/VqVUgEUZYvg7uvOISE6kv/dXElXv4PvrTgbEQl0aUp5bcxwN8YMicjtwPOADdhgjKkQkTXu99eJSA5QDtgBp4h8HSgxxnT4sXal/MYWIfzsX+YRH2Njw5tH6BkY4qdXz8MWEZiAf2FPA//zwgE+e24hNyydHpAaVGjxaoNsY8wmYNOIY+s8fq7H1V2jlGVERAjfX1FCYkwk92yu5NiJHm48bzqXzs4iJtI2JTU0dfbzn3+t4G+76kiKjeS7T+/mUFMX372yJGC/aFRo8CrclQpXIsK/f+wsMhJjWPtyJWse3UFKfBSfnJ/HpxcVUFqQ7JfuGmMMf3mnhh89u4eefgff+NiZ3HbRDP7r7/vZ8OYRjrb08L/Xn0NijP4vrE5NAvWwqKyszJSXlwfk2kpNxJDDyRuVzTy5o4Z/VNTTP+SkKD2eGZmJZNtjyEyKJdseQ1ZSLAumpZCZFDOu7x8YclLd2kNVSzcPv3WUVw80sWh6Knd9eh5nZCWdPO/RrUf5wcYKZmUl8uDNi8lPifP1raogJiLbjTFlY56n4a7U+HX0DfK3XXW8uKeBuvY+Gjv7aenuZ/h/p+jICFYtKuBLF8+kMD3+Q583xvBudTub3qtjb10HR1t6qG7tYXjv7vhoG99aPpvPL51OxCm6X1470MRXH9tBTJSNB28qo3Raij9vVwURDXelptigw0lL1wA1bb38eftxntxew5DTyYr5eaz5yExK8uxUNnaycWctz7xby9GWHqJtEZyVk0RRRgJF6fEUpSdQlBHPrOwk7LFRp73ewYZObnl4Gx29Q2y64yJtwYcJDXelAqyho48H3zjCY1uP0j3gYFpaHMdP9CIC589MZ2VpPh+fm0Ny3OlD/HSqmrtZcc8bnJWTxOOrlxJl04VerU7DXakg0d4zyCNbq3i7qpWPnJnJJ+fnkmWP9dn3b3y3ln/9wzt8+ZKZfGv5bJ99rwpO3oa7PmpXys+S46O4fdksv33/p0rz2HKohfteOcTSGel85Exd2kPpZh1KWcIPPlnnDpHuAAAK/klEQVTCWdlJ/Nsfd9LY0RfoclQQ0HBXygJio2z85rPn0DPg4I7Hd+Jw6no44U7DXSmLmJWdxI9WzmHL4RZ+s7ky0OWoANM+d6Us5JpFBWw51ML/vHiAR/95FHtsJMlxUdjjokiOi2LF/Dw+WpId6DLVFNBwV8pCRISfXD2X4owEatt7ae8dpKN3iJauAXbXdPDsrjp+e/NiLtaHrpan4a6UxcRHR/K1yz48Oqerf4hV67bwlcd28MSa8zg71x6A6tRU0T53pcJEYkwkG24uIzEmklse2kZ9++ijanoHHPQMDE1hdcrXtOWuVBjJTY5jw82LWbXuLW55aBt/WnPeB1aWbO0eYP3rh3n4rSp6BhwkxUaSbXctiJadFMu8gmRuOq/olOvdeKpq7ubYiR4umpVx2lUz99R28O2ndhEXbeP+G8pIjp/4bF31QTpDVakw9Mr+Rm59uJyLZmXwwI1ldPc7eOCNw2x44wg9gw5WzM/j7NwkGjv6aejoo76jj/r2Pura+7j1wmK+e+XoO1NVNnZx7f1baOkeYElRGt9dcTbzCz64sNmgw8m9Lx/ins0HSY6LorNviBmZCfzuliU+nb1rRbr8gFLqtH7/z2N85y/vsXRGGhW1HXT2DXHlvFzuuHwWZ2Ynfeh8Yww//OseHnqrim987MxTzro9fqKHVeu2MOQ03HphMQ+8fpiW7gGuPiefb378LPJS4thb18E3nniXitoOPlWaxw8/NYeK2g5WP1JORmIMj9567ilX0lQuGu5KqTH919/3ce8rh/j4nGy+fvmZYz5kdToN//7Eu/zlnRp+fNVcPu+x5V9DRx+r1m2hvXeQP35pKbNz7HT2DXLfK4d44I0jCPDRkmyer6gnOS6Kn1w1j+Vzc05+fufxNr7w27eJtEXwu1uW6APfUWi4K6XGZIyhtWeQtIRorz8z6HDy5Ue389K+Ru6+7hw+VZpHS1c/167fSl1bL499cSkLRqwvX93awy+e388zO2v5pLu1fqprVjZ2csMDb9MzMMSGmxdTVpQ26Xu0Gg13pZTf9A06uHHD2+w42sqvrl3A/a8eorKxi4dvWcLSGemjfq69d3DMJY6rW3u48cG3qWnr5abzi/jiRTPGvavVeJzoHuDBNw5z5bw8SvKC/08LGu5KKb/q6Bvk+vVbqajtIMomrL+xjEvPyvLJdzd39fOTZ/ew8d1aomwRfPbcQr508Uxykn37sHXr4RbuePwdGjr6iYwQ/vWyWXz5kplBvS6+hrtSyu+au/r59lPvsWpRAR+bkzP2B8bpSHM3a1+u5C/v1GAT4TOLC/hM2TRm59iJjpx4ADuchrUvV/LrFw8wPT2Bn141lz+WH+eZnbXMzbfz36tKmZ0TnK14DXellGUca+nhvlcr+fP2agYdhujICObk2VkwLYUF01IoK0rzepvBxo4+vv7Hnbx1qIWrFuTxk6vnnRzr//fd9Xz36fdo7x3k65efyZcunkFkkLXiNdyVUpbT2NnH20dO8O7xNnYeb+O9mnb6Bp1ECNx8fjH/9rEzPzApy5PTadi0u44fPFNB98AQP1o5l1WLCj40Xv9E9wDff2Y3z+6qIzc5lsVFaZQVpbKwMJWzc+3YIgRjDNWtvVTUtrO7poOK2nbscVFccEYGF83KIDfZf/vZ+jTcRWQ5cDdgAx4wxvx8xPvifv8TQA9wszFmx+m+U8NdKTVZQw4nBxq6eOyfR/n928fISorheytKuHJe7snQdjoNz1fUc/dLB9lX38nsnCTuuf4cZp1iLL+n5yvq2bizlvKjJ2jo6AcgIdrGGdlJVDV30947CIAtQjgjM5GW7gGau1znzcxM4KJZmZw3M52SXDv5KXFjzur1ls/CXURswAHgo0A1sA243hizx+OcTwBfwxXu5wJ3G2POPd33argrpXzpnWOtfPfp3VTUdnDRrAx+tHIuBxo6+fWLB9lb18GMzATuuGwWK+bnYRtH0BpjqGnrZfvRVrYfbeVAQyfFGQnMyUtmbn4ys3OSiI2yYYxhX30nbxxs5o3KZv55pIW+QSfg+qVwZk4SZ2UncVZOEktnpE94HL8vw/084D+NMR93v/62+4Z/5nHO/cArxpg/uF/vBy4xxtSN9r0a7kopXxtyOHlk61F++Y8DdPW7Fj4rSo/njstn8anS/HGF+mT1DznYXdPB/vpODjR0sq/e9XNrzyBfvXQm3/z4xDYz9+UG2fnAcY/X1bha52Odkw+MGu5KKeVrkbYIvnBBMVfOy2XDm1WckZXIVQvyAvJQNCbSxqLpqSyannrymDGGpq5+BP//kpnSVSFFZDWwGqCwsHAqL62UCiNZ9ljuvGJiLWN/EhGykqZmYTRvfp3VANM8Xhe4j433HIwx640xZcaYssxM3QlGKaX8xZtw3wbMEpFiEYkGrgM2jjhnI3CjuCwF2k/X366UUsq/xuyWMcYMicjtwPO4hkJuMMZUiMga9/vrgE24RspU4hoK+QX/layUUmosXvW5G2M24Qpwz2PrPH42wFd9W5pSSqmJCq55tUoppXxCw10ppSxIw10ppSxIw10ppSwoYKtCikgTcHSCH88Amn1YTjCx6r3pfYUeq95bqN/XdGPMmBOFAhbukyEi5d6srRCKrHpvel+hx6r3ZtX7Gkm7ZZRSyoI03JVSyoJCNdzXB7oAP7Lqvel9hR6r3ptV7+sDQrLPXSml1OmFastdKaXUaYRcuIvIchHZLyKVInJnoOuZDBHZICKNIrLb41iaiLwgIgfdf0893XcEGxGZJiIvi8geEakQkTvcx0P6vgBEJFZE3haRd9339kP38ZC/N3BtqSki74jIs+7XVrmvKhF5T0R2iki5+5gl7u10Qirc3fu5rgWuAEqA60WkJLBVTcpDwPIRx+4EXjLGzAJecr8OJUPAvxtjSoClwFfd/45C/b4A+oFlxphSYAGw3L3EtRXuDeAOYK/Ha6vcF8ClxpgFHkMgrXRvpxRS4Q4sASqNMYeNMQPA48DKANc0YcaY14ATIw6vBB52//wwcNWUFjVJxpg6Y8wO98+duMIinxC/L3CtfmqM6XK/jHL/ZbDAvYlIAXAl8IDH4ZC/r9Ow8r0BoRfuo+3VaiXZHhud1APZgSxmMkSkCDgH+CcWuS9318VOoBF4wRhjlXv7NfAfgNPjmBXuC1y/gF8Uke3urT7BOvc2qindQ1WNjzHGiEhIDmcSkUTgSeDrxpgOkfc3BA7l+zLGOIAFIpIC/EVE5o54P+TuTURWAI3GmO0icsmpzgnF+/JwoTGmRkSygBdEZJ/nmyF+b6MKtZa7V3u1hrgGEckFcP+9McD1jJuIROEK9seMMU+5D4f8fXkyxrQBL+N6ZhLq93YB8CkRqcLV1blMRB4l9O8LAGNMjfvvjcBfcHXvWuLeTifUwt2b/VxD3UbgJvfPNwHPBLCWcRNXE/1BYK8x5lceb4X0fQGISKa7xY6IxAEfBfYR4vdmjPm2MabAGFOE6/+pzcaYGwjx+wIQkQQRSRr+GfgYsBsL3NtYQm4Sk4h8Alf/4PB+rj8NcEkTJiJ/AC7BtUpdA/AD4GngT0AhrlUzP2OMGfnQNWiJyIXA68B7vN9/+x1c/e4he18AIjIf18M3G66G0Z+MMT8SkXRC/N6GubtlvmGMWWGF+xKRGbha6+Dqhv69MeanVri3sYRcuCullBpbqHXLKKWU8oKGu1JKWZCGu1JKWZCGu1JKWZCGu1JKWZCGu1JKWZCGu1JKWZCGu1JKWdD/B49MoSakfvEm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Тема\работа\ЦиБ\Обратная задача\Презентации\Индикатри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" y="675515"/>
            <a:ext cx="4173820" cy="28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 rot="120000">
            <a:off x="5845017" y="501041"/>
            <a:ext cx="2078327" cy="119202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07955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V = </a:t>
            </a:r>
            <a:r>
              <a:rPr lang="ru-RU" sz="3600" i="1" dirty="0" smtClean="0"/>
              <a:t>?</a:t>
            </a:r>
            <a:r>
              <a:rPr lang="en-US" sz="3600" i="1" dirty="0" smtClean="0"/>
              <a:t> a/b = ?</a:t>
            </a:r>
          </a:p>
          <a:p>
            <a:r>
              <a:rPr lang="en-US" sz="3600" i="1" dirty="0"/>
              <a:t>n</a:t>
            </a:r>
            <a:r>
              <a:rPr lang="en-US" sz="3600" i="1" dirty="0" smtClean="0"/>
              <a:t> = ?  β = ?</a:t>
            </a:r>
            <a:endParaRPr lang="ru-RU" sz="3600" i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192808" y="1848569"/>
            <a:ext cx="1334450" cy="439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9184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Problem</a:t>
            </a:r>
            <a:endParaRPr lang="ru-RU" sz="3600" i="1" dirty="0"/>
          </a:p>
        </p:txBody>
      </p:sp>
      <p:sp>
        <p:nvSpPr>
          <p:cNvPr id="3" name="AutoShape 2" descr="data:image/png;base64,iVBORw0KGgoAAAANSUhEUgAAAXcAAAD8CAYAAACMwORRAAAABHNCSVQICAgIfAhkiAAAAAlwSFlzAAALEgAACxIB0t1+/AAAIABJREFUeJzt3Xl8XHW9//HXJ5N9mex7miYthZIuKW1ayioU1CLVwpUKKAIC1qp48XevXtGHy3V7KNerVy4WSi9UEFAUQahYRKDstNK0lNJ0Tdu0zb40+56Z7++PmZQhNM0kmcnMnPk8Hw8eZM6cmfM5LO98+z3fRYwxKKWUspaIQBeglFLK9zTclVLKgjTclVLKgjTclVLKgjTclVLKgjTclVLKgjTclVLKgjTclVLKgjTclVLKgiIDdeGMjAxTVFQUqMsrpVRI2r59e7MxJnOs8wIW7kVFRZSXlwfq8kopFZJE5Kg352m3jFJKWZBX4S4iy0Vkv4hUisido5xziYjsFJEKEXnVt2UqpZQajzG7ZUTEBqwFPgpUA9tEZKMxZo/HOSnAvcByY8wxEcnyV8FKKaXG5k3LfQlQaYw5bIwZAB4HVo4457PAU8aYYwDGmEbflqmUUmo8vAn3fOC4x+tq9zFPZwKpIvKKiGwXkRt9VaBSSqnx89VomUhgEXAZEAdsEZGtxpgDnieJyGpgNUBhYaGPLq2UUmokb1ruNcA0j9cF7mOeqoHnjTHdxphm4DWgdOQXGWPWG2PKjDFlmZljDtNUSik1Qd6E+zZglogUi0g0cB2wccQ5zwAXikikiMQD5wJ7fVuqfx1p7ubP26vpHXAEuhSllJq0MbtljDFDInI78DxgAzYYYypEZI37/XXGmL0i8ndgF+AEHjDG7PZn4b52z0sHeeqdGn62aS+3XlTMDUunY4+NCnRZSik1IRKoDbLLyspMMM1QXbn2TXoHhshNjuPVA00kxUZy8/lFfOGCYtISogNdnlJKASAi240xZWOdpzNU3aqau1lSnMbDtyzhr7dfyIVnZPCblyu58K7N7K3rCHR5Sik1LhruQGv3AO29gxSlJwAwryCZ+25YxHN3XETPgIOX9jYEuEKllBofDXfgSEs3AMUZCR84PjvHzvT0ePZoy10pFWI03IEjTa5wLxoR7gAluXb21Gq4K6VCi4Y7UNXSTYTAtNT4D71XkmunqqWHrv6hAFSmlFITo+GOa4z7tLR4oiM//I+jJM8OwD7tmlFKhRANd1wt9+GHqSMNh7v2uyulQknYh7sxhqrmng89TB2WY48lNT6KihoNd6VU6Aj7cG/q6qerf4ii9A/3twOICHPykrXlrpQKKWEf7lXNPcCpR8oMK8mzs7+hk0GHc6rKUkqpSdFwb3YNg5yRkTjqOSW5dgaGnBx2D5lUSqlgF/bhfqSlmyibkJcSO+o57z9UbZ+qspRSalI03JtcwyAjbaP/o5iRkUB0ZIROZlJKhYywD/eqlm6KRxkGOSzSFsHsnCR9qKqUChlhHe5Op3GF+2kepg6bk2enoraDQC2RrJRS4xHW4d7Q2UffoPO0I2WGleTaaesZpK69bwoqU0qpyQnrcB9eMMyblvvJh6ra766UCgHhHe4to68GOdJZOXZEdBkCpVRoCOtwr2ruJiYyglz76MMghyXGRFKUnqAtd6VUSAjrcD/S3ENRegIREeLV+SW5dm25K6VCQliHe1VLN0UZp15T5lRK8uwcO9FDR9+gH6tSSqnJC9twdzgNx1p6vOpvHzb8UHWvds0opYJc2IZ7bVsvAw7nmBOYPM3J1bXdlVKhIWzD/Uiz98Mgh2UmxZCRGK0PVZVSQS9sw72qZfzhLiKcrQ9VlVIhwKtwF5HlIrJfRCpF5M5TvH+JiLSLyE73X9/3fam+dbipm4RoG5lJMeP6XEmenYMNXQwM6druSqngFTnWCSJiA9YCHwWqgW0istEYs2fEqa8bY1b4oUa/qGrpZnp6AiLeDYMcVpJrZ8Dh5FBTF2e7++CVUirYeNNyXwJUGmMOG2MGgMeBlf4ty/+qmr1bMGykOXnJAFRov7tSKoh5E+75wHGP19XuYyOdLyK7ROQ5EZnjk+r8ZNDh5Hhr74TCvTgjgdgoXdtdKRXcxuyW8dIOoNAY0yUinwCeBmaNPElEVgOrAQoLC3106fGrbu3F4TTjGuM+zBYhzM6xU1GruzIppYKXNy33GmCax+sC97GTjDEdxpgu98+bgCgRyRj5RcaY9caYMmNMWWZm5iTKnpwjzV0AFI9jdqqn0oJkdlW3M6QbZiulgpQ34b4NmCUixSISDVwHbPQ8QURyxP1kUkSWuL+3xdfF+sqR5h4AisYxgcnTwump9A462Fff6cuylFLKZ8bsljHGDInI7cDzgA3YYIypEJE17vfXAdcAXxaRIaAXuM4E8ZZFVc3dJMVGkpYQPaHPLyxMBeCdY63MzU/2ZWlKKeUTXvW5u7taNo04ts7j598Av/Ftaf5T1dLNjIzxD4McVpAaR2ZSDDuOtfH583xcnFJK+UBYzlA93NQ9oYepw0SEhYUp7DjW6sOqlFLKd8Iu3PuHHNS29zJ9gv3twxYWpnK0pYfmrn4fVaaUUr4TduHe2NGPMa6ulclYNN3V777jqLbelVLBJ+zCva69D4Dc5LG31judufnJRNmEHcfafFGWUkr5VBiGey8w+XCPjbJRkpes/e5KqaAUduFe72655yRPrlsGYGFhCruq2xjUyUxKqSATduFe195HUkwkiTGTX3lhYWEqfYNO9ur67kqpIBOG4d5LziS7ZIYt1IeqSqkgFXbhXt/e57Nwz0uOJcceqw9VlVJBJ+zCva69jzwf9LeDezLTdJ3MpJQKPmEV7oMOJ01d/T5ruYOr3726tZfGjj6ffadSSk1WWIV7Y6drAtNkh0F6Ose9iJi23pVSwSSswr2uzTXG3Zct97n5dqJtEdrvrpQKKuEV7idnp/qmzx0gJtLG3Hy7jphRSgWVsAr39ycw+a7lDq5+91017QwM6WQmpVRwCKtwr2vvIyHahj3WV1vHuiycnsrAkJM9OplJKRUkwirc6ztcE5gmuknHaIZ3ZtquXTNKqSARVuFe197n0/72YTnJseQlx+qIGaVU0AivcG/z3ezUkRZOT+UdbbkrpYJE2IT7kMNJY2efT8e4e1pYmEpte9/JJYWVUiqQwibcm7r6cRrfj5QZtqAwBYB3j7f75fuVUmo8wibcfbUD02hKcu3YIoSKWg13pVTghU241/thApOn2Cgbs7ISea9Gw10pFXhhE+7+brkDzMlLZndNO8YYv11DKaW8ET7h3tZLbFQEyXFRfrvGvHw7zV0DNHT0++0aSinlDa/CXUSWi8h+EakUkTtPc95iERkSkWt8V6Jv1HW4xrj7egKTp3kFyQDaNaOUCrgxw11EbMBa4AqgBLheREpGOe8u4B++LtIX6tv7yLH7r0sG4OxcOxGi4a6UCjxvWu5LgEpjzGFjzADwOLDyFOd9DXgSaPRhfT5T3+6/Me7D4qMjmZmZSIWGu1IqwLwJ93zguMfravexk0QkH7gauO90XyQiq0WkXETKm5qaxlvrhDmchoaOPnJT/BvuAPPyk7XlrpQKOF89UP018C1jzGnXvDXGrDfGlBljyjIzM3106bG1dPUz5DTk+GkYpKe5+ck0dvbrtntKqYDyZu3bGmCax+sC9zFPZcDj7oeVGcAnRGTIGPO0T6qcpNrhYZB+7nMHV7iDq9/9sim4nlJKnYo3LfdtwCwRKRaRaOA6YKPnCcaYYmNMkTGmCPgz8JVgCXaA+nbfb683mjl5dkRgd42u7a6UCpwxW+7GmCERuR14HrABG4wxFSKyxv3+Oj/XOGlTMYFpWEJMJDMyErTfXSkVUF5tSWSM2QRsGnHslKFujLl58mX5Vn17H9G2CNISoqfkevPyk9l6+MSUXEsppU4lLGao1rX3+WUHptHMzU+mvqOPpk6dqaqUCoywCPepGOPuafih6m5dIVIpFSBhEe617b1TGu5z8uwA7K7WcFdKBYblw93pnsA0FWPchyXFRulDVaVUQFk+3Fu6Bxh0mCltuQPMyU+molaHQyqlAsPy4T68ScdUjHH3NC/fTk1bLye6B6b0ukopBWEQ7sMbVk91y91zpqpSSk01y4d7fYd/t9cbzZw894iZKQj33gEHb1Y288t/7OeRLVU4nboTlFLhzqtJTKGstq2PKJuQPkUTmIYlx0UxPT3eb+G+/Wgrr+xvZOvhFnYeb2PQYRABY2DrkRP8clUpsVE2v1xbKRX8LB/u9e29ZNtjiYiYmglMnubmJ/Pu8Taff+/mfQ3c8lA5tghhXn4yt144g6Uz0igrSuPRrUe56+/7qG7t5f9uXERWki5eplQ4sny4103xBCZP8/KT+duuOtp6BkiJ982fHE50D/Aff36Ps7KTeOLL52GP/eCesGs+MpPijAS+/vhOrvrNmzxw02JK3OPulVLhIyz63KdyjLunuSf73X0zJNIYw/ee3k177wC/urb0Q8E+7ONzcnhizXk4DVyz7i1e3NPgk+srpUKHpcPdGBPQlvvcfFeL2VcjZja+W8vf3qvj65efefKB7ejXTuaZ2y9gZmYiX3ykfEoe7Cqlgoelw721Z5CBIaffN8YeTUp8NNPS4nivZvL97vXtfXzv6d0sLEzhSxfP8Ooz2fZYHrl1CREibHqvbtI1KKVCh6XDvbbNNcY9bwr2Th1NaUEK7x6fXKvZGMN/PLmLQYfhl59ZQKTN+39tKfHRLC5KZfO+oNy3XCnlJ5YO9/dnpwamzx1gwbQUatp6J7X872P/PMZrB5r4zpVnU5yRMO7PL5udxb76Tmrcv+yUUtZn6XCv65i6HZhGUzotBYBd1RPrmqlq7uanf9vLRbMyuOHcwgl9x7LZ2QC8rK13pcKGpcO9tq2XyAghIzEmYDXMybNji5AJj3e/Z3Mltgjhv66ZP+HNRmZmJlCYFq9dM0qFEUuHe01rL7kpsdgCMIFpWHx0JGdmJ7FzAmu79w06+EdFPVfMzZnU8gkiwrLZWbxZ2UzvgGPC36OUCh3WDve2XvIC2N8+bME010xVY8a35strB5ro7B9iRWnepGtYNjuL/iEnWw43T/q7lFLBz9LhXtvWS35q4MO9tCCF9t5Bjrb0jOtzz+6qIzU+ivNnpk+6hnNnpBEfbdOuGaXChGXDfdDhpKGjj4KUIAh390PVd8fxULV3wMGLextYPjeHqHEMfRxNTKSNC8/IYPPexnH/CUIpFXosG+717X04DUHRcp+VlUhclI2d43io+vL+RnoGHKyYP/kumWHLZmdR297H/oZOn32nUio4WTbcq1tdY7rzU+IDXAlE2iKYN84VIp/dVUtGYjTnFqf5rI5LZ2cB8NJe7ZpRyuq8CncRWS4i+0WkUkTuPMX7K0Vkl4jsFJFyEbnQ96WOz/CEnWBouQOUTktmd20Hgw7nmOd29w+xeV8jV8zNHdds1LFk22OZm2/X8e5KhYExk0NEbMBa4AqgBLheREpGnPYSUGqMWQDcAjzg60LHa3jpgUBOYPJUOi2FgSEn++vH7hJ5cW8DfYNOVszP9Xkdy2Zns+NYK626t6tSluZNs3AJUGmMOWyMGQAeB1Z6nmCM6TLvP6VLAAL+xK6mtZeMxJig2Y2otMD1UNWbfvdnd9WRbY9hcZHvumSGLZudhdPAqweafP7dSqng4U245wPHPV5Xu499gIhcLSL7gL/har0HVE2QDIMcVpAaR3pC9Jj97h19g7y6v4lPzMv1y+5R8/OTyUiM1iGRSlmczzp0jTF/McbMBq4Cfnyqc0RktbtPvrypyb8tx5q23qAYBjlMRCidljLmcMgXKhoYcDh9OkrGU0SEcMlZWbyyv5EhL/r/lVKhyZtwrwGmebwucB87JWPMa8AMEck4xXvrjTFlxpiyzMzMcRfrLafTBF3LHVxdMwcbu+jqHxr1nGd31ZKfEsfCwhS/1bFsdhYdfUPsOOb7/V2VUsHBm3DfBswSkWIRiQauAzZ6niAiZ4h7VSsRWQjEAC2+LtZbzd39DAw5yQ+ilju4RswYA++Nss5MW88Arx9s5sr5uRNeJMwbF83KIDJCeGmfbr+nlFWNuUG2MWZIRG4HngdswAZjTIWIrHG/vw74NHCjiAwCvcC1JoDTIGvbXEv95gVbuBe8P1P1vFMsKfB8RT1DTuOXUTKekmKjWDQ9lbcqA/b7VynlZ2OGO4AxZhOwacSxdR4/3wXc5dvSJq7m5ASm4Ar31IRopqfHj/pQ9dlddRSmxTMv//T7o/rCkuI01r5cSVf/EIkxXv1noJQKIZacoVrT5lqgK9j63GF4270Ph/tTO6p5/WAzVy3I82uXzLDFRWk4DbxzrNXv11JKTT1rhntrL0kxkSTHRQW6lA8pnZZCbXsfje5dogBe2NPAN/+8i/NnpvOVS8+YkjrOKUwhQmBblYa7UlZkzXAPwpEywxZMc3W5vOt+qLr1cAtf/f0O5ubZWX9j2ZRNukqKjaIkz0551YkpuZ5SampZMtyrW3uD7mHqsDl5ySe33dtd085tD5dTmBbPb7+wZMr7vsump/HOsTav1rtRSoUWS4Z7bVtv0D1MHRYbZWN2ThIv7m3gpg1vkxwXxSO3LiEtIXrKa1lclEbvoIOK2o4pv7ZSyr8sF+6dfYN09A0FbbcMuPrd97kXEHvk1iWT2h91MhYXpQKw7Yh2zShlNZYL95NL/QZpyx1g2VlZZNtjePiWJczITAxYHVn2WKanx7NN+92VshzLDXA+OcY9iFvul5dkc9nZWVMy5HEsi4vS2LzPtfVeMNSjlPINy7bcg2nRsFMJliBdXJTKie4BDjV1B7oUpZQPWTLco20RZCTGBLqUkFDmXjNeh0QqZS3WC/fWXnJTYv2yFroVzchIID0hmrc13JWyFOuFexAPgwxGIkJZUSrlOlNVKUuxXri3ariP1+KiNI6d6KHBY0kEpVRos1S49w85aOzsD+qRMsFoeK9WHRKplHVYKtzr3Ou4a8t9fEry7MRF2bRrRikLsVS414bABKZgFGWLYOH0FN7WmapKWYalwr26LfgnMAWrsulp7KvvoKNvMNClKKV8wFLhXtPaiwgBW6sllC0pHt68QzfNVsoKrBXubb1kJcUQHWmp25oSC6alYIsQXURMKYuwVArqMMiJS4iJZE6eXUfMKGUR1gr3tl7yU+MDXUbIWlyUxs7jbXT3DwW6FKXUJFkm3J1OQ117L3kpsYEuJWR9fE4Ogw4nn3/wn7T1DAS6HKXUJFgm3Ju6+hl0mKBfDTKYLSlO497PLWR3TQer1m2hrr030CUppSbIMuFeHQLruIeC5XNzeeiWxdS193HNfVuobOwKdElKqQmwTLi/vwOT9rlP1vkzM3h89VL6hxysWvcWO4/r8EilQo1X4S4iy0Vkv4hUisidp3j/cyKyS0TeE5G3RKTU96We3vAOTNrn7htz85P585rzSYyN5LP/t5Uth1oCXZJSahzGDHcRsQFrgSuAEuB6ESkZcdoR4CPGmHnAj4H1vi50LLVtvdhjI0mKjZrqS1tWUUYCT645n7yUOL76+x3aB69UCPGm5b4EqDTGHDbGDACPAys9TzDGvGWMGV51aitQ4Nsyx6bDIP0jyx7L/Z9fRP+gg9t//w6DDmegS1JKecGbcM8Hjnu8rnYfG82twHOTKWoidAKT/8zMTOTnn57P9qOt3PXcvkCXo5Tygk8fqIrIpbjC/VujvL9aRMpFpLypqcln1z3W0sPBxk5KcpN89p3qgz5ZmsdN503ngTeO8PfddYEuRyk1Bm/CvQaY5vG6wH3sA0RkPvAAsNIYc8qnb8aY9caYMmNMWWZm5kTqPaUH3jiMLUL43NLpPvtO9WHfufJsSguS+eYTu6hq7g50OUqp0/Am3LcBs0SkWESigeuAjZ4niEgh8BTweWPMAd+XObrW7gH+VH6clQvyybbrSBl/iom0sfZzC4mIEL7y2A76Bh2BLkkpNYoxw90YMwTcDjwP7AX+ZIypEJE1IrLGfdr3gXTgXhHZKSLlfqt4hEe2HqVv0Mnqi2dM1SXDWkFqPP9zbSl76jr43tO7cThNoEtSSp1CpDcnGWM2AZtGHFvn8fNtwG2+LW1sfYMOHn6rikvPyuTMbO1vnyrLZmfztWVncM/mSiqbuvjlqlJmZCb69ZoOp8EWIX69hlJWEtIzVJ/cUU1L9wCrL54Z6FLCzr999Ezuvm4Bh5u6ueLu19nwxhGcPm7F9w44eHJ7NZ+5fwtzfvB3Xtrb4NPvV8rKxJjA/LG6rKzMlJdPvPfG4TRc/qtXSYqN5JmvXoCItuoCoaGjj28/9R6b9zVybnEav7imlML0ic83MMawq7qdP5Yf5687a+nsH6IoPZ7oyAiqWnrYcNNiLpyV4cM7UCq0iMh2Y0zZWOd51S0TjF7Y08CR5m7uuf4cDfYAyrbH8uBNZTyxvZof/3UPy+9+javOyeey2VmcPzODuGjbqJ/t6BvkYEMXlY2dHGjo4mBjFwfqO6nv6CM2KoJPzM3lM4uncW5xGu29g1y3fitf/F05D9+yhCXFaVN4l0qFnpBtuf/LvW/S2NnPK9+4hEhbSPcuWUZNWy8/f24fm/c20D3gICYygvNnprPs7Gymp8VzuKmLQ03dVDZ2caipi8bO/pOfjY2K4IysRGZlJVFWlMonS/Owj1hKormrn2vv30JDRz+P3nYuC6alTPUtKhVw3rbcQzLctx89wafv28J/frKEmy8o9nFlarL6hxy8feQEm/c18tLeRo6d6Dn5XlJMJDOzEjkjK5GZmYnMykrkzOwk8lPjvHpgWt/ex2fu30JbzwB/WL2UOXnJ/rwVpYKOpcN99e/KebvqBG/duYz46JDtWQoLxhgONXXT1NnPzMwEMpNiJt2NdvxED9fev4W+ISf/vWo+S4rTSYzR/w5UeLBsn/vhpi5e2NvA7ZeeocEeAkSEM9wtdV+ZlhbPY19cyrX3b+GWh8qJECjJs1M2PY2yolTOLU4nMynGZ9dTKhSFXDpWtXSTa4/lxvOKAl2KCqDijARe/sYllB9tZXvVCbZVtfLHbcd56K0qYiIjWPvZhVxekh3oMpUKmJDsltEJLepUBh1O9tR28P1ndrO7toNfrirlqnNOt4CpUqHH226ZkBxmosGuTiXKFkHptBQe++JSlhSl8f/+tJNHtlQFuiylAiIkw12p00mMieS3X1jMZbOz+d4zFax9uZJA/QlVqUDRcFeWFBtl474bFnL1Ofn84vn9/Oy5fRrwKqyE3ANVpbwVZYvgl6tKSYqNZP1rh8lKiuG2i3T1UBUetOWuLC0iQvjhp+Zw4RkZrHv1sK5Br8KGhruyPBHhK5fMpLmrn6d2fGgTMaUsScNdhYXzZqZTWpDM/a8d0g1GVFjQcFdhQUT48iUzOdrSw3O6wbcKAxruKmx8rCSHGZkJ3PfKIR05oyxPw12FjYgIYc3FM6mo7eD1g82BLkcpv9JwV2Fl5Tl55Nhjue+VQ4EuRSm/0nBXYSUm0sZtFxWz5XAL7xxrDXQ5SvmNhrsKO9ctKcQeG8m6V7X1rqxLw12FncSYSG46v4jnKxqobOwMdDlK+YWGuwpLN59fRGxUBPdq37uyKA13FZbSE2O44dzpPLWjhh88s5shhzPQJSnlU16Fu4gsF5H9IlIpInee4v3ZIrJFRPpF5Bu+L1Mp37vzitncdmExD285yk2/fZu2noFAl6SUz4wZ7iJiA9YCVwAlwPUiUjLitBPAvwL/7fMKlfKTSFsE311Rwi+umc+2I62sXPsmBxu0D15Zgzct9yVApTHmsDFmAHgcWOl5gjGm0RizDRj0Q41K+dWqsmn8YfW5dPc7uPret3hpb0OgS1Jq0rwJ93zguMfravexcROR1SJSLiLlTU1NE/kKpfxi0fQ0Nt5+AUUZ8dz2u3Ldnk+FvCl9oGqMWW+MKTPGlGVmZk7lpZUaU15KHE986Xwum53F956p0HHwKqR5E+41wDSP1wXuY0pZTly0jftuWMSK+bn8/Ll9/Oof+3WRMRWSvNlmbxswS0SKcYX6dcBn/VqVUgEUZYvg7uvOISE6kv/dXElXv4PvrTgbEQl0aUp5bcxwN8YMicjtwPOADdhgjKkQkTXu99eJSA5QDtgBp4h8HSgxxnT4sXal/MYWIfzsX+YRH2Njw5tH6BkY4qdXz8MWEZiAf2FPA//zwgE+e24hNyydHpAaVGjxaoNsY8wmYNOIY+s8fq7H1V2jlGVERAjfX1FCYkwk92yu5NiJHm48bzqXzs4iJtI2JTU0dfbzn3+t4G+76kiKjeS7T+/mUFMX372yJGC/aFRo8CrclQpXIsK/f+wsMhJjWPtyJWse3UFKfBSfnJ/HpxcVUFqQ7JfuGmMMf3mnhh89u4eefgff+NiZ3HbRDP7r7/vZ8OYRjrb08L/Xn0NijP4vrE5NAvWwqKyszJSXlwfk2kpNxJDDyRuVzTy5o4Z/VNTTP+SkKD2eGZmJZNtjyEyKJdseQ1ZSLAumpZCZFDOu7x8YclLd2kNVSzcPv3WUVw80sWh6Knd9eh5nZCWdPO/RrUf5wcYKZmUl8uDNi8lPifP1raogJiLbjTFlY56n4a7U+HX0DfK3XXW8uKeBuvY+Gjv7aenuZ/h/p+jICFYtKuBLF8+kMD3+Q583xvBudTub3qtjb10HR1t6qG7tYXjv7vhoG99aPpvPL51OxCm6X1470MRXH9tBTJSNB28qo3Raij9vVwURDXelptigw0lL1wA1bb38eftxntxew5DTyYr5eaz5yExK8uxUNnaycWctz7xby9GWHqJtEZyVk0RRRgJF6fEUpSdQlBHPrOwk7LFRp73ewYZObnl4Gx29Q2y64yJtwYcJDXelAqyho48H3zjCY1uP0j3gYFpaHMdP9CIC589MZ2VpPh+fm0Ny3OlD/HSqmrtZcc8bnJWTxOOrlxJl04VerU7DXakg0d4zyCNbq3i7qpWPnJnJJ+fnkmWP9dn3b3y3ln/9wzt8+ZKZfGv5bJ99rwpO3oa7PmpXys+S46O4fdksv33/p0rz2HKohfteOcTSGel85Exd2kPpZh1KWcIPPlnnDpHuAAAK/klEQVTCWdlJ/Nsfd9LY0RfoclQQ0HBXygJio2z85rPn0DPg4I7Hd+Jw6no44U7DXSmLmJWdxI9WzmHL4RZ+s7ky0OWoANM+d6Us5JpFBWw51ML/vHiAR/95FHtsJMlxUdjjokiOi2LF/Dw+WpId6DLVFNBwV8pCRISfXD2X4owEatt7ae8dpKN3iJauAXbXdPDsrjp+e/NiLtaHrpan4a6UxcRHR/K1yz48Oqerf4hV67bwlcd28MSa8zg71x6A6tRU0T53pcJEYkwkG24uIzEmklse2kZ9++ijanoHHPQMDE1hdcrXtOWuVBjJTY5jw82LWbXuLW55aBt/WnPeB1aWbO0eYP3rh3n4rSp6BhwkxUaSbXctiJadFMu8gmRuOq/olOvdeKpq7ubYiR4umpVx2lUz99R28O2ndhEXbeP+G8pIjp/4bF31QTpDVakw9Mr+Rm59uJyLZmXwwI1ldPc7eOCNw2x44wg9gw5WzM/j7NwkGjv6aejoo76jj/r2Pura+7j1wmK+e+XoO1NVNnZx7f1baOkeYElRGt9dcTbzCz64sNmgw8m9Lx/ins0HSY6LorNviBmZCfzuliU+nb1rRbr8gFLqtH7/z2N85y/vsXRGGhW1HXT2DXHlvFzuuHwWZ2Ynfeh8Yww//OseHnqrim987MxTzro9fqKHVeu2MOQ03HphMQ+8fpiW7gGuPiefb378LPJS4thb18E3nniXitoOPlWaxw8/NYeK2g5WP1JORmIMj9567ilX0lQuGu5KqTH919/3ce8rh/j4nGy+fvmZYz5kdToN//7Eu/zlnRp+fNVcPu+x5V9DRx+r1m2hvXeQP35pKbNz7HT2DXLfK4d44I0jCPDRkmyer6gnOS6Kn1w1j+Vzc05+fufxNr7w27eJtEXwu1uW6APfUWi4K6XGZIyhtWeQtIRorz8z6HDy5Ue389K+Ru6+7hw+VZpHS1c/167fSl1bL499cSkLRqwvX93awy+e388zO2v5pLu1fqprVjZ2csMDb9MzMMSGmxdTVpQ26Xu0Gg13pZTf9A06uHHD2+w42sqvrl3A/a8eorKxi4dvWcLSGemjfq69d3DMJY6rW3u48cG3qWnr5abzi/jiRTPGvavVeJzoHuDBNw5z5bw8SvKC/08LGu5KKb/q6Bvk+vVbqajtIMomrL+xjEvPyvLJdzd39fOTZ/ew8d1aomwRfPbcQr508Uxykn37sHXr4RbuePwdGjr6iYwQ/vWyWXz5kplBvS6+hrtSyu+au/r59lPvsWpRAR+bkzP2B8bpSHM3a1+u5C/v1GAT4TOLC/hM2TRm59iJjpx4ADuchrUvV/LrFw8wPT2Bn141lz+WH+eZnbXMzbfz36tKmZ0TnK14DXellGUca+nhvlcr+fP2agYdhujICObk2VkwLYUF01IoK0rzepvBxo4+vv7Hnbx1qIWrFuTxk6vnnRzr//fd9Xz36fdo7x3k65efyZcunkFkkLXiNdyVUpbT2NnH20dO8O7xNnYeb+O9mnb6Bp1ECNx8fjH/9rEzPzApy5PTadi0u44fPFNB98AQP1o5l1WLCj40Xv9E9wDff2Y3z+6qIzc5lsVFaZQVpbKwMJWzc+3YIgRjDNWtvVTUtrO7poOK2nbscVFccEYGF83KIDfZf/vZ+jTcRWQ5cDdgAx4wxvx8xPvifv8TQA9wszFmx+m+U8NdKTVZQw4nBxq6eOyfR/n928fISorheytKuHJe7snQdjoNz1fUc/dLB9lX38nsnCTuuf4cZp1iLL+n5yvq2bizlvKjJ2jo6AcgIdrGGdlJVDV30947CIAtQjgjM5GW7gGau1znzcxM4KJZmZw3M52SXDv5KXFjzur1ls/CXURswAHgo0A1sA243hizx+OcTwBfwxXu5wJ3G2POPd33argrpXzpnWOtfPfp3VTUdnDRrAx+tHIuBxo6+fWLB9lb18GMzATuuGwWK+bnYRtH0BpjqGnrZfvRVrYfbeVAQyfFGQnMyUtmbn4ys3OSiI2yYYxhX30nbxxs5o3KZv55pIW+QSfg+qVwZk4SZ2UncVZOEktnpE94HL8vw/084D+NMR93v/62+4Z/5nHO/cArxpg/uF/vBy4xxtSN9r0a7kopXxtyOHlk61F++Y8DdPW7Fj4rSo/njstn8anS/HGF+mT1DznYXdPB/vpODjR0sq/e9XNrzyBfvXQm3/z4xDYz9+UG2fnAcY/X1bha52Odkw+MGu5KKeVrkbYIvnBBMVfOy2XDm1WckZXIVQvyAvJQNCbSxqLpqSyannrymDGGpq5+BP//kpnSVSFFZDWwGqCwsHAqL62UCiNZ9ljuvGJiLWN/EhGykqZmYTRvfp3VANM8Xhe4j433HIwx640xZcaYssxM3QlGKaX8xZtw3wbMEpFiEYkGrgM2jjhnI3CjuCwF2k/X366UUsq/xuyWMcYMicjtwPO4hkJuMMZUiMga9/vrgE24RspU4hoK+QX/layUUmosXvW5G2M24Qpwz2PrPH42wFd9W5pSSqmJCq55tUoppXxCw10ppSxIw10ppSxIw10ppSwoYKtCikgTcHSCH88Amn1YTjCx6r3pfYUeq95bqN/XdGPMmBOFAhbukyEi5d6srRCKrHpvel+hx6r3ZtX7Gkm7ZZRSyoI03JVSyoJCNdzXB7oAP7Lqvel9hR6r3ptV7+sDQrLPXSml1OmFastdKaXUaYRcuIvIchHZLyKVInJnoOuZDBHZICKNIrLb41iaiLwgIgfdf0893XcEGxGZJiIvi8geEakQkTvcx0P6vgBEJFZE3haRd9339kP38ZC/N3BtqSki74jIs+7XVrmvKhF5T0R2iki5+5gl7u10Qirc3fu5rgWuAEqA60WkJLBVTcpDwPIRx+4EXjLGzAJecr8OJUPAvxtjSoClwFfd/45C/b4A+oFlxphSYAGw3L3EtRXuDeAOYK/Ha6vcF8ClxpgFHkMgrXRvpxRS4Q4sASqNMYeNMQPA48DKANc0YcaY14ATIw6vBB52//wwcNWUFjVJxpg6Y8wO98+duMIinxC/L3CtfmqM6XK/jHL/ZbDAvYlIAXAl8IDH4ZC/r9Ow8r0BoRfuo+3VaiXZHhud1APZgSxmMkSkCDgH+CcWuS9318VOoBF4wRhjlXv7NfAfgNPjmBXuC1y/gF8Uke3urT7BOvc2qindQ1WNjzHGiEhIDmcSkUTgSeDrxpgOkfc3BA7l+zLGOIAFIpIC/EVE5o54P+TuTURWAI3GmO0icsmpzgnF+/JwoTGmRkSygBdEZJ/nmyF+b6MKtZa7V3u1hrgGEckFcP+9McD1jJuIROEK9seMMU+5D4f8fXkyxrQBL+N6ZhLq93YB8CkRqcLV1blMRB4l9O8LAGNMjfvvjcBfcHXvWuLeTifUwt2b/VxD3UbgJvfPNwHPBLCWcRNXE/1BYK8x5lceb4X0fQGISKa7xY6IxAEfBfYR4vdmjPm2MabAGFOE6/+pzcaYGwjx+wIQkQQRSRr+GfgYsBsL3NtYQm4Sk4h8Alf/4PB+rj8NcEkTJiJ/AC7BtUpdA/AD4GngT0AhrlUzP2OMGfnQNWiJyIXA68B7vN9/+x1c/e4he18AIjIf18M3G66G0Z+MMT8SkXRC/N6GubtlvmGMWWGF+xKRGbha6+Dqhv69MeanVri3sYRcuCullBpbqHXLKKWU8oKGu1JKWZCGu1JKWZCGu1JKWZCGu1JKWZCGu1JKWZCGu1JKWZCGu1JKWdD/B49MoSakfvE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XcAAAD8CAYAAACMwORRAAAABHNCSVQICAgIfAhkiAAAAAlwSFlzAAALEgAACxIB0t1+/AAAIABJREFUeJzt3Xl8XHW9//HXJ5N9mex7miYthZIuKW1ayioU1CLVwpUKKAIC1qp48XevXtGHy3V7KNerVy4WSi9UEFAUQahYRKDstNK0lNJ0Tdu0zb40+56Z7++PmZQhNM0kmcnMnPk8Hw8eZM6cmfM5LO98+z3fRYwxKKWUspaIQBeglFLK9zTclVLKgjTclVLKgjTclVLKgjTclVLKgjTclVLKgjTclVLKgjTclVLKgjTclVLKgiIDdeGMjAxTVFQUqMsrpVRI2r59e7MxJnOs8wIW7kVFRZSXlwfq8kopFZJE5Kg352m3jFJKWZBX4S4iy0Vkv4hUisido5xziYjsFJEKEXnVt2UqpZQajzG7ZUTEBqwFPgpUA9tEZKMxZo/HOSnAvcByY8wxEcnyV8FKKaXG5k3LfQlQaYw5bIwZAB4HVo4457PAU8aYYwDGmEbflqmUUmo8vAn3fOC4x+tq9zFPZwKpIvKKiGwXkRt9VaBSSqnx89VomUhgEXAZEAdsEZGtxpgDnieJyGpgNUBhYaGPLq2UUmokb1ruNcA0j9cF7mOeqoHnjTHdxphm4DWgdOQXGWPWG2PKjDFlmZljDtNUSik1Qd6E+zZglogUi0g0cB2wccQ5zwAXikikiMQD5wJ7fVuqfx1p7ubP26vpHXAEuhSllJq0MbtljDFDInI78DxgAzYYYypEZI37/XXGmL0i8ndgF+AEHjDG7PZn4b52z0sHeeqdGn62aS+3XlTMDUunY4+NCnRZSik1IRKoDbLLyspMMM1QXbn2TXoHhshNjuPVA00kxUZy8/lFfOGCYtISogNdnlJKASAi240xZWOdpzNU3aqau1lSnMbDtyzhr7dfyIVnZPCblyu58K7N7K3rCHR5Sik1LhruQGv3AO29gxSlJwAwryCZ+25YxHN3XETPgIOX9jYEuEKllBofDXfgSEs3AMUZCR84PjvHzvT0ePZoy10pFWI03IEjTa5wLxoR7gAluXb21Gq4K6VCi4Y7UNXSTYTAtNT4D71XkmunqqWHrv6hAFSmlFITo+GOa4z7tLR4oiM//I+jJM8OwD7tmlFKhRANd1wt9+GHqSMNh7v2uyulQknYh7sxhqrmng89TB2WY48lNT6KihoNd6VU6Aj7cG/q6qerf4ii9A/3twOICHPykrXlrpQKKWEf7lXNPcCpR8oMK8mzs7+hk0GHc6rKUkqpSdFwb3YNg5yRkTjqOSW5dgaGnBx2D5lUSqlgF/bhfqSlmyibkJcSO+o57z9UbZ+qspRSalI03JtcwyAjbaP/o5iRkUB0ZIROZlJKhYywD/eqlm6KRxkGOSzSFsHsnCR9qKqUChlhHe5Op3GF+2kepg6bk2enoraDQC2RrJRS4xHW4d7Q2UffoPO0I2WGleTaaesZpK69bwoqU0qpyQnrcB9eMMyblvvJh6ra766UCgHhHe4to68GOdJZOXZEdBkCpVRoCOtwr2ruJiYyglz76MMghyXGRFKUnqAtd6VUSAjrcD/S3ENRegIREeLV+SW5dm25K6VCQliHe1VLN0UZp15T5lRK8uwcO9FDR9+gH6tSSqnJC9twdzgNx1p6vOpvHzb8UHWvds0opYJc2IZ7bVsvAw7nmBOYPM3J1bXdlVKhIWzD/Uiz98Mgh2UmxZCRGK0PVZVSQS9sw72qZfzhLiKcrQ9VlVIhwKtwF5HlIrJfRCpF5M5TvH+JiLSLyE73X9/3fam+dbipm4RoG5lJMeP6XEmenYMNXQwM6druSqngFTnWCSJiA9YCHwWqgW0istEYs2fEqa8bY1b4oUa/qGrpZnp6AiLeDYMcVpJrZ8Dh5FBTF2e7++CVUirYeNNyXwJUGmMOG2MGgMeBlf4ty/+qmr1bMGykOXnJAFRov7tSKoh5E+75wHGP19XuYyOdLyK7ROQ5EZnjk+r8ZNDh5Hhr74TCvTgjgdgoXdtdKRXcxuyW8dIOoNAY0yUinwCeBmaNPElEVgOrAQoLC3106fGrbu3F4TTjGuM+zBYhzM6xU1GruzIppYKXNy33GmCax+sC97GTjDEdxpgu98+bgCgRyRj5RcaY9caYMmNMWWZm5iTKnpwjzV0AFI9jdqqn0oJkdlW3M6QbZiulgpQ34b4NmCUixSISDVwHbPQ8QURyxP1kUkSWuL+3xdfF+sqR5h4AisYxgcnTwump9A462Fff6cuylFLKZ8bsljHGDInI7cDzgA3YYIypEJE17vfXAdcAXxaRIaAXuM4E8ZZFVc3dJMVGkpYQPaHPLyxMBeCdY63MzU/2ZWlKKeUTXvW5u7taNo04ts7j598Av/Ftaf5T1dLNjIzxD4McVpAaR2ZSDDuOtfH583xcnFJK+UBYzlA93NQ9oYepw0SEhYUp7DjW6sOqlFLKd8Iu3PuHHNS29zJ9gv3twxYWpnK0pYfmrn4fVaaUUr4TduHe2NGPMa6ulclYNN3V777jqLbelVLBJ+zCva69D4Dc5LG31judufnJRNmEHcfafFGWUkr5VBiGey8w+XCPjbJRkpes/e5KqaAUduFe72655yRPrlsGYGFhCruq2xjUyUxKqSATduFe195HUkwkiTGTX3lhYWEqfYNO9ur67kqpIBOG4d5LziS7ZIYt1IeqSqkgFXbhXt/e57Nwz0uOJcceqw9VlVJBJ+zCva69jzwf9LeDezLTdJ3MpJQKPmEV7oMOJ01d/T5ruYOr3726tZfGjj6ffadSSk1WWIV7Y6drAtNkh0F6Ose9iJi23pVSwSSswr2uzTXG3Zct97n5dqJtEdrvrpQKKuEV7idnp/qmzx0gJtLG3Hy7jphRSgWVsAr39ycw+a7lDq5+91017QwM6WQmpVRwCKtwr2vvIyHahj3WV1vHuiycnsrAkJM9OplJKRUkwirc6ztcE5gmuknHaIZ3ZtquXTNKqSARVuFe197n0/72YTnJseQlx+qIGaVU0AivcG/z3ezUkRZOT+UdbbkrpYJE2IT7kMNJY2efT8e4e1pYmEpte9/JJYWVUiqQwibcm7r6cRrfj5QZtqAwBYB3j7f75fuVUmo8wibcfbUD02hKcu3YIoSKWg13pVTghU241/thApOn2Cgbs7ISea9Gw10pFXhhE+7+brkDzMlLZndNO8YYv11DKaW8ET7h3tZLbFQEyXFRfrvGvHw7zV0DNHT0++0aSinlDa/CXUSWi8h+EakUkTtPc95iERkSkWt8V6Jv1HW4xrj7egKTp3kFyQDaNaOUCrgxw11EbMBa4AqgBLheREpGOe8u4B++LtIX6tv7yLH7r0sG4OxcOxGi4a6UCjxvWu5LgEpjzGFjzADwOLDyFOd9DXgSaPRhfT5T3+6/Me7D4qMjmZmZSIWGu1IqwLwJ93zguMfravexk0QkH7gauO90XyQiq0WkXETKm5qaxlvrhDmchoaOPnJT/BvuAPPyk7XlrpQKOF89UP018C1jzGnXvDXGrDfGlBljyjIzM3106bG1dPUz5DTk+GkYpKe5+ck0dvbrtntKqYDyZu3bGmCax+sC9zFPZcDj7oeVGcAnRGTIGPO0T6qcpNrhYZB+7nMHV7iDq9/9sim4nlJKnYo3LfdtwCwRKRaRaOA6YKPnCcaYYmNMkTGmCPgz8JVgCXaA+nbfb683mjl5dkRgd42u7a6UCpwxW+7GmCERuR14HrABG4wxFSKyxv3+Oj/XOGlTMYFpWEJMJDMyErTfXSkVUF5tSWSM2QRsGnHslKFujLl58mX5Vn17H9G2CNISoqfkevPyk9l6+MSUXEsppU4lLGao1rX3+WUHptHMzU+mvqOPpk6dqaqUCoywCPepGOPuafih6m5dIVIpFSBhEe617b1TGu5z8uwA7K7WcFdKBYblw93pnsA0FWPchyXFRulDVaVUQFk+3Fu6Bxh0mCltuQPMyU+molaHQyqlAsPy4T68ScdUjHH3NC/fTk1bLye6B6b0ukopBWEQ7sMbVk91y91zpqpSSk01y4d7fYd/t9cbzZw894iZKQj33gEHb1Y288t/7OeRLVU4nboTlFLhzqtJTKGstq2PKJuQPkUTmIYlx0UxPT3eb+G+/Wgrr+xvZOvhFnYeb2PQYRABY2DrkRP8clUpsVE2v1xbKRX8LB/u9e29ZNtjiYiYmglMnubmJ/Pu8Taff+/mfQ3c8lA5tghhXn4yt144g6Uz0igrSuPRrUe56+/7qG7t5f9uXERWki5eplQ4sny4103xBCZP8/KT+duuOtp6BkiJ982fHE50D/Aff36Ps7KTeOLL52GP/eCesGs+MpPijAS+/vhOrvrNmzxw02JK3OPulVLhIyz63KdyjLunuSf73X0zJNIYw/ee3k177wC/urb0Q8E+7ONzcnhizXk4DVyz7i1e3NPgk+srpUKHpcPdGBPQlvvcfFeL2VcjZja+W8vf3qvj65efefKB7ejXTuaZ2y9gZmYiX3ykfEoe7Cqlgoelw721Z5CBIaffN8YeTUp8NNPS4nivZvL97vXtfXzv6d0sLEzhSxfP8Ooz2fZYHrl1CREibHqvbtI1KKVCh6XDvbbNNcY9bwr2Th1NaUEK7x6fXKvZGMN/PLmLQYfhl59ZQKTN+39tKfHRLC5KZfO+oNy3XCnlJ5YO9/dnpwamzx1gwbQUatp6J7X872P/PMZrB5r4zpVnU5yRMO7PL5udxb76Tmrcv+yUUtZn6XCv65i6HZhGUzotBYBd1RPrmqlq7uanf9vLRbMyuOHcwgl9x7LZ2QC8rK13pcKGpcO9tq2XyAghIzEmYDXMybNji5AJj3e/Z3Mltgjhv66ZP+HNRmZmJlCYFq9dM0qFEUuHe01rL7kpsdgCMIFpWHx0JGdmJ7FzAmu79w06+EdFPVfMzZnU8gkiwrLZWbxZ2UzvgGPC36OUCh3WDve2XvIC2N8+bME010xVY8a35strB5ro7B9iRWnepGtYNjuL/iEnWw43T/q7lFLBz9LhXtvWS35q4MO9tCCF9t5Bjrb0jOtzz+6qIzU+ivNnpk+6hnNnpBEfbdOuGaXChGXDfdDhpKGjj4KUIAh390PVd8fxULV3wMGLextYPjeHqHEMfRxNTKSNC8/IYPPexnH/CUIpFXosG+717X04DUHRcp+VlUhclI2d43io+vL+RnoGHKyYP/kumWHLZmdR297H/oZOn32nUio4WTbcq1tdY7rzU+IDXAlE2iKYN84VIp/dVUtGYjTnFqf5rI5LZ2cB8NJe7ZpRyuq8CncRWS4i+0WkUkTuPMX7K0Vkl4jsFJFyEbnQ96WOz/CEnWBouQOUTktmd20Hgw7nmOd29w+xeV8jV8zNHdds1LFk22OZm2/X8e5KhYExk0NEbMBa4AqgBLheREpGnPYSUGqMWQDcAjzg60LHa3jpgUBOYPJUOi2FgSEn++vH7hJ5cW8DfYNOVszP9Xkdy2Zns+NYK626t6tSluZNs3AJUGmMOWyMGQAeB1Z6nmCM6TLvP6VLAAL+xK6mtZeMxJig2Y2otMD1UNWbfvdnd9WRbY9hcZHvumSGLZudhdPAqweafP7dSqng4U245wPHPV5Xu499gIhcLSL7gL/har0HVE2QDIMcVpAaR3pC9Jj97h19g7y6v4lPzMv1y+5R8/OTyUiM1iGRSlmczzp0jTF/McbMBq4Cfnyqc0RktbtPvrypyb8tx5q23qAYBjlMRCidljLmcMgXKhoYcDh9OkrGU0SEcMlZWbyyv5EhL/r/lVKhyZtwrwGmebwucB87JWPMa8AMEck4xXvrjTFlxpiyzMzMcRfrLafTBF3LHVxdMwcbu+jqHxr1nGd31ZKfEsfCwhS/1bFsdhYdfUPsOOb7/V2VUsHBm3DfBswSkWIRiQauAzZ6niAiZ4h7VSsRWQjEAC2+LtZbzd39DAw5yQ+ilju4RswYA++Nss5MW88Arx9s5sr5uRNeJMwbF83KIDJCeGmfbr+nlFWNuUG2MWZIRG4HngdswAZjTIWIrHG/vw74NHCjiAwCvcC1JoDTIGvbXEv95gVbuBe8P1P1vFMsKfB8RT1DTuOXUTKekmKjWDQ9lbcqA/b7VynlZ2OGO4AxZhOwacSxdR4/3wXc5dvSJq7m5ASm4Ar31IRopqfHj/pQ9dlddRSmxTMv//T7o/rCkuI01r5cSVf/EIkxXv1noJQKIZacoVrT5lqgK9j63GF4270Ph/tTO6p5/WAzVy3I82uXzLDFRWk4DbxzrNXv11JKTT1rhntrL0kxkSTHRQW6lA8pnZZCbXsfje5dogBe2NPAN/+8i/NnpvOVS8+YkjrOKUwhQmBblYa7UlZkzXAPwpEywxZMc3W5vOt+qLr1cAtf/f0O5ubZWX9j2ZRNukqKjaIkz0551YkpuZ5SampZMtyrW3uD7mHqsDl5ySe33dtd085tD5dTmBbPb7+wZMr7vsump/HOsTav1rtRSoUWS4Z7bVtv0D1MHRYbZWN2ThIv7m3gpg1vkxwXxSO3LiEtIXrKa1lclEbvoIOK2o4pv7ZSyr8sF+6dfYN09A0FbbcMuPrd97kXEHvk1iWT2h91MhYXpQKw7Yh2zShlNZYL95NL/QZpyx1g2VlZZNtjePiWJczITAxYHVn2WKanx7NN+92VshzLDXA+OcY9iFvul5dkc9nZWVMy5HEsi4vS2LzPtfVeMNSjlPINy7bcg2nRsFMJliBdXJTKie4BDjV1B7oUpZQPWTLco20RZCTGBLqUkFDmXjNeh0QqZS3WC/fWXnJTYv2yFroVzchIID0hmrc13JWyFOuFexAPgwxGIkJZUSrlOlNVKUuxXri3ariP1+KiNI6d6KHBY0kEpVRos1S49w85aOzsD+qRMsFoeK9WHRKplHVYKtzr3Ou4a8t9fEry7MRF2bRrRikLsVS414bABKZgFGWLYOH0FN7WmapKWYalwr26LfgnMAWrsulp7KvvoKNvMNClKKV8wFLhXtPaiwgBW6sllC0pHt68QzfNVsoKrBXubb1kJcUQHWmp25oSC6alYIsQXURMKYuwVArqMMiJS4iJZE6eXUfMKGUR1gr3tl7yU+MDXUbIWlyUxs7jbXT3DwW6FKXUJFkm3J1OQ117L3kpsYEuJWR9fE4Ogw4nn3/wn7T1DAS6HKXUJFgm3Ju6+hl0mKBfDTKYLSlO497PLWR3TQer1m2hrr030CUppSbIMuFeHQLruIeC5XNzeeiWxdS193HNfVuobOwKdElKqQmwTLi/vwOT9rlP1vkzM3h89VL6hxysWvcWO4/r8EilQo1X4S4iy0Vkv4hUisidp3j/cyKyS0TeE5G3RKTU96We3vAOTNrn7htz85P585rzSYyN5LP/t5Uth1oCXZJSahzGDHcRsQFrgSuAEuB6ESkZcdoR4CPGmHnAj4H1vi50LLVtvdhjI0mKjZrqS1tWUUYCT645n7yUOL76+x3aB69UCPGm5b4EqDTGHDbGDACPAys9TzDGvGWMGV51aitQ4Nsyx6bDIP0jyx7L/Z9fRP+gg9t//w6DDmegS1JKecGbcM8Hjnu8rnYfG82twHOTKWoidAKT/8zMTOTnn57P9qOt3PXcvkCXo5Tygk8fqIrIpbjC/VujvL9aRMpFpLypqcln1z3W0sPBxk5KcpN89p3qgz5ZmsdN503ngTeO8PfddYEuRyk1Bm/CvQaY5vG6wH3sA0RkPvAAsNIYc8qnb8aY9caYMmNMWWZm5kTqPaUH3jiMLUL43NLpPvtO9WHfufJsSguS+eYTu6hq7g50OUqp0/Am3LcBs0SkWESigeuAjZ4niEgh8BTweWPMAd+XObrW7gH+VH6clQvyybbrSBl/iom0sfZzC4mIEL7y2A76Bh2BLkkpNYoxw90YMwTcDjwP7AX+ZIypEJE1IrLGfdr3gXTgXhHZKSLlfqt4hEe2HqVv0Mnqi2dM1SXDWkFqPP9zbSl76jr43tO7cThNoEtSSp1CpDcnGWM2AZtGHFvn8fNtwG2+LW1sfYMOHn6rikvPyuTMbO1vnyrLZmfztWVncM/mSiqbuvjlqlJmZCb69ZoOp8EWIX69hlJWEtIzVJ/cUU1L9wCrL54Z6FLCzr999Ezuvm4Bh5u6ueLu19nwxhGcPm7F9w44eHJ7NZ+5fwtzfvB3Xtrb4NPvV8rKxJjA/LG6rKzMlJdPvPfG4TRc/qtXSYqN5JmvXoCItuoCoaGjj28/9R6b9zVybnEav7imlML0ic83MMawq7qdP5Yf5687a+nsH6IoPZ7oyAiqWnrYcNNiLpyV4cM7UCq0iMh2Y0zZWOd51S0TjF7Y08CR5m7uuf4cDfYAyrbH8uBNZTyxvZof/3UPy+9+javOyeey2VmcPzODuGjbqJ/t6BvkYEMXlY2dHGjo4mBjFwfqO6nv6CM2KoJPzM3lM4uncW5xGu29g1y3fitf/F05D9+yhCXFaVN4l0qFnpBtuf/LvW/S2NnPK9+4hEhbSPcuWUZNWy8/f24fm/c20D3gICYygvNnprPs7Gymp8VzuKmLQ03dVDZ2caipi8bO/pOfjY2K4IysRGZlJVFWlMonS/Owj1hKormrn2vv30JDRz+P3nYuC6alTPUtKhVw3rbcQzLctx89wafv28J/frKEmy8o9nFlarL6hxy8feQEm/c18tLeRo6d6Dn5XlJMJDOzEjkjK5GZmYnMykrkzOwk8lPjvHpgWt/ex2fu30JbzwB/WL2UOXnJ/rwVpYKOpcN99e/KebvqBG/duYz46JDtWQoLxhgONXXT1NnPzMwEMpNiJt2NdvxED9fev4W+ISf/vWo+S4rTSYzR/w5UeLBsn/vhpi5e2NvA7ZeeocEeAkSEM9wtdV+ZlhbPY19cyrX3b+GWh8qJECjJs1M2PY2yolTOLU4nMynGZ9dTKhSFXDpWtXSTa4/lxvOKAl2KCqDijARe/sYllB9tZXvVCbZVtfLHbcd56K0qYiIjWPvZhVxekh3oMpUKmJDsltEJLepUBh1O9tR28P1ndrO7toNfrirlqnNOt4CpUqHH226ZkBxmosGuTiXKFkHptBQe++JSlhSl8f/+tJNHtlQFuiylAiIkw12p00mMieS3X1jMZbOz+d4zFax9uZJA/QlVqUDRcFeWFBtl474bFnL1Ofn84vn9/Oy5fRrwKqyE3ANVpbwVZYvgl6tKSYqNZP1rh8lKiuG2i3T1UBUetOWuLC0iQvjhp+Zw4RkZrHv1sK5Br8KGhruyPBHhK5fMpLmrn6d2fGgTMaUsScNdhYXzZqZTWpDM/a8d0g1GVFjQcFdhQUT48iUzOdrSw3O6wbcKAxruKmx8rCSHGZkJ3PfKIR05oyxPw12FjYgIYc3FM6mo7eD1g82BLkcpv9JwV2Fl5Tl55Nhjue+VQ4EuRSm/0nBXYSUm0sZtFxWz5XAL7xxrDXQ5SvmNhrsKO9ctKcQeG8m6V7X1rqxLw12FncSYSG46v4jnKxqobOwMdDlK+YWGuwpLN59fRGxUBPdq37uyKA13FZbSE2O44dzpPLWjhh88s5shhzPQJSnlU16Fu4gsF5H9IlIpInee4v3ZIrJFRPpF5Bu+L1Mp37vzitncdmExD285yk2/fZu2noFAl6SUz4wZ7iJiA9YCVwAlwPUiUjLitBPAvwL/7fMKlfKTSFsE311Rwi+umc+2I62sXPsmBxu0D15Zgzct9yVApTHmsDFmAHgcWOl5gjGm0RizDRj0Q41K+dWqsmn8YfW5dPc7uPret3hpb0OgS1Jq0rwJ93zguMfravexcROR1SJSLiLlTU1NE/kKpfxi0fQ0Nt5+AUUZ8dz2u3Ldnk+FvCl9oGqMWW+MKTPGlGVmZk7lpZUaU15KHE986Xwum53F956p0HHwKqR5E+41wDSP1wXuY0pZTly0jftuWMSK+bn8/Ll9/Oof+3WRMRWSvNlmbxswS0SKcYX6dcBn/VqVUgEUZYvg7uvOISE6kv/dXElXv4PvrTgbEQl0aUp5bcxwN8YMicjtwPOADdhgjKkQkTXu99eJSA5QDtgBp4h8HSgxxnT4sXal/MYWIfzsX+YRH2Njw5tH6BkY4qdXz8MWEZiAf2FPA//zwgE+e24hNyydHpAaVGjxaoNsY8wmYNOIY+s8fq7H1V2jlGVERAjfX1FCYkwk92yu5NiJHm48bzqXzs4iJtI2JTU0dfbzn3+t4G+76kiKjeS7T+/mUFMX372yJGC/aFRo8CrclQpXIsK/f+wsMhJjWPtyJWse3UFKfBSfnJ/HpxcVUFqQ7JfuGmMMf3mnhh89u4eefgff+NiZ3HbRDP7r7/vZ8OYRjrb08L/Xn0NijP4vrE5NAvWwqKyszJSXlwfk2kpNxJDDyRuVzTy5o4Z/VNTTP+SkKD2eGZmJZNtjyEyKJdseQ1ZSLAumpZCZFDOu7x8YclLd2kNVSzcPv3WUVw80sWh6Knd9eh5nZCWdPO/RrUf5wcYKZmUl8uDNi8lPifP1raogJiLbjTFlY56n4a7U+HX0DfK3XXW8uKeBuvY+Gjv7aenuZ/h/p+jICFYtKuBLF8+kMD3+Q583xvBudTub3qtjb10HR1t6qG7tYXjv7vhoG99aPpvPL51OxCm6X1470MRXH9tBTJSNB28qo3Raij9vVwURDXelptigw0lL1wA1bb38eftxntxew5DTyYr5eaz5yExK8uxUNnaycWctz7xby9GWHqJtEZyVk0RRRgJF6fEUpSdQlBHPrOwk7LFRp73ewYZObnl4Gx29Q2y64yJtwYcJDXelAqyho48H3zjCY1uP0j3gYFpaHMdP9CIC589MZ2VpPh+fm0Ny3OlD/HSqmrtZcc8bnJWTxOOrlxJl04VerU7DXakg0d4zyCNbq3i7qpWPnJnJJ+fnkmWP9dn3b3y3ln/9wzt8+ZKZfGv5bJ99rwpO3oa7PmpXys+S46O4fdksv33/p0rz2HKohfteOcTSGel85Exd2kPpZh1KWcIPPlnnDpHuAAAK/klEQVTCWdlJ/Nsfd9LY0RfoclQQ0HBXygJio2z85rPn0DPg4I7Hd+Jw6no44U7DXSmLmJWdxI9WzmHL4RZ+s7ky0OWoANM+d6Us5JpFBWw51ML/vHiAR/95FHtsJMlxUdjjokiOi2LF/Dw+WpId6DLVFNBwV8pCRISfXD2X4owEatt7ae8dpKN3iJauAXbXdPDsrjp+e/NiLtaHrpan4a6UxcRHR/K1yz48Oqerf4hV67bwlcd28MSa8zg71x6A6tRU0T53pcJEYkwkG24uIzEmklse2kZ9++ijanoHHPQMDE1hdcrXtOWuVBjJTY5jw82LWbXuLW55aBt/WnPeB1aWbO0eYP3rh3n4rSp6BhwkxUaSbXctiJadFMu8gmRuOq/olOvdeKpq7ubYiR4umpVx2lUz99R28O2ndhEXbeP+G8pIjp/4bF31QTpDVakw9Mr+Rm59uJyLZmXwwI1ldPc7eOCNw2x44wg9gw5WzM/j7NwkGjv6aejoo76jj/r2Pura+7j1wmK+e+XoO1NVNnZx7f1baOkeYElRGt9dcTbzCz64sNmgw8m9Lx/ins0HSY6LorNviBmZCfzuliU+nb1rRbr8gFLqtH7/z2N85y/vsXRGGhW1HXT2DXHlvFzuuHwWZ2Ynfeh8Yww//OseHnqrim987MxTzro9fqKHVeu2MOQ03HphMQ+8fpiW7gGuPiefb378LPJS4thb18E3nniXitoOPlWaxw8/NYeK2g5WP1JORmIMj9567ilX0lQuGu5KqTH919/3ce8rh/j4nGy+fvmZYz5kdToN//7Eu/zlnRp+fNVcPu+x5V9DRx+r1m2hvXeQP35pKbNz7HT2DXLfK4d44I0jCPDRkmyer6gnOS6Kn1w1j+Vzc05+fufxNr7w27eJtEXwu1uW6APfUWi4K6XGZIyhtWeQtIRorz8z6HDy5Ue389K+Ru6+7hw+VZpHS1c/167fSl1bL499cSkLRqwvX93awy+e388zO2v5pLu1fqprVjZ2csMDb9MzMMSGmxdTVpQ26Xu0Gg13pZTf9A06uHHD2+w42sqvrl3A/a8eorKxi4dvWcLSGemjfq69d3DMJY6rW3u48cG3qWnr5abzi/jiRTPGvavVeJzoHuDBNw5z5bw8SvKC/08LGu5KKb/q6Bvk+vVbqajtIMomrL+xjEvPyvLJdzd39fOTZ/ew8d1aomwRfPbcQr508Uxykn37sHXr4RbuePwdGjr6iYwQ/vWyWXz5kplBvS6+hrtSyu+au/r59lPvsWpRAR+bkzP2B8bpSHM3a1+u5C/v1GAT4TOLC/hM2TRm59iJjpx4ADuchrUvV/LrFw8wPT2Bn141lz+WH+eZnbXMzbfz36tKmZ0TnK14DXellGUca+nhvlcr+fP2agYdhujICObk2VkwLYUF01IoK0rzepvBxo4+vv7Hnbx1qIWrFuTxk6vnnRzr//fd9Xz36fdo7x3k65efyZcunkFkkLXiNdyVUpbT2NnH20dO8O7xNnYeb+O9mnb6Bp1ECNx8fjH/9rEzPzApy5PTadi0u44fPFNB98AQP1o5l1WLCj40Xv9E9wDff2Y3z+6qIzc5lsVFaZQVpbKwMJWzc+3YIgRjDNWtvVTUtrO7poOK2nbscVFccEYGF83KIDfZf/vZ+jTcRWQ5cDdgAx4wxvx8xPvifv8TQA9wszFmx+m+U8NdKTVZQw4nBxq6eOyfR/n928fISorheytKuHJe7snQdjoNz1fUc/dLB9lX38nsnCTuuf4cZp1iLL+n5yvq2bizlvKjJ2jo6AcgIdrGGdlJVDV30947CIAtQjgjM5GW7gGau1znzcxM4KJZmZw3M52SXDv5KXFjzur1ls/CXURswAHgo0A1sA243hizx+OcTwBfwxXu5wJ3G2POPd33argrpXzpnWOtfPfp3VTUdnDRrAx+tHIuBxo6+fWLB9lb18GMzATuuGwWK+bnYRtH0BpjqGnrZfvRVrYfbeVAQyfFGQnMyUtmbn4ys3OSiI2yYYxhX30nbxxs5o3KZv55pIW+QSfg+qVwZk4SZ2UncVZOEktnpE94HL8vw/084D+NMR93v/62+4Z/5nHO/cArxpg/uF/vBy4xxtSN9r0a7kopXxtyOHlk61F++Y8DdPW7Fj4rSo/njstn8anS/HGF+mT1DznYXdPB/vpODjR0sq/e9XNrzyBfvXQm3/z4xDYz9+UG2fnAcY/X1bha52Odkw+MGu5KKeVrkbYIvnBBMVfOy2XDm1WckZXIVQvyAvJQNCbSxqLpqSyannrymDGGpq5+BP//kpnSVSFFZDWwGqCwsHAqL62UCiNZ9ljuvGJiLWN/EhGykqZmYTRvfp3VANM8Xhe4j433HIwx640xZcaYssxM3QlGKaX8xZtw3wbMEpFiEYkGrgM2jjhnI3CjuCwF2k/X366UUsq/xuyWMcYMicjtwPO4hkJuMMZUiMga9/vrgE24RspU4hoK+QX/layUUmosXvW5G2M24Qpwz2PrPH42wFd9W5pSSqmJCq55tUoppXxCw10ppSxIw10ppSxIw10ppSwoYKtCikgTcHSCH88Amn1YTjCx6r3pfYUeq95bqN/XdGPMmBOFAhbukyEi5d6srRCKrHpvel+hx6r3ZtX7Gkm7ZZRSyoI03JVSyoJCNdzXB7oAP7Lqvel9hR6r3ptV7+sDQrLPXSml1OmFastdKaXUaYRcuIvIchHZLyKVInJnoOuZDBHZICKNIrLb41iaiLwgIgfdf0893XcEGxGZJiIvi8geEakQkTvcx0P6vgBEJFZE3haRd9339kP38ZC/N3BtqSki74jIs+7XVrmvKhF5T0R2iki5+5gl7u10Qirc3fu5rgWuAEqA60WkJLBVTcpDwPIRx+4EXjLGzAJecr8OJUPAvxtjSoClwFfd/45C/b4A+oFlxphSYAGw3L3EtRXuDeAOYK/Ha6vcF8ClxpgFHkMgrXRvpxRS4Q4sASqNMYeNMQPA48DKANc0YcaY14ATIw6vBB52//wwcNWUFjVJxpg6Y8wO98+duMIinxC/L3CtfmqM6XK/jHL/ZbDAvYlIAXAl8IDH4ZC/r9Ow8r0BoRfuo+3VaiXZHhud1APZgSxmMkSkCDgH+CcWuS9318VOoBF4wRhjlXv7NfAfgNPjmBXuC1y/gF8Uke3urT7BOvc2qindQ1WNjzHGiEhIDmcSkUTgSeDrxpgOkfc3BA7l+zLGOIAFIpIC/EVE5o54P+TuTURWAI3GmO0icsmpzgnF+/JwoTGmRkSygBdEZJ/nmyF+b6MKtZa7V3u1hrgGEckFcP+9McD1jJuIROEK9seMMU+5D4f8fXkyxrQBL+N6ZhLq93YB8CkRqcLV1blMRB4l9O8LAGNMjfvvjcBfcHXvWuLeTifUwt2b/VxD3UbgJvfPNwHPBLCWcRNXE/1BYK8x5lceb4X0fQGISKa7xY6IxAEfBfYR4vdmjPm2MabAGFOE6/+pzcaYGwjx+wIQkQQRSRr+GfgYsBsL3NtYQm4Sk4h8Alf/4PB+rj8NcEkTJiJ/AC7BtUpdA/AD4GngT0AhrlUzP2OMGfnQNWiJyIXA68B7vN9/+x1c/e4he18AIjIf18M3G66G0Z+MMT8SkXRC/N6GubtlvmGMWWGF+xKRGbha6+Dqhv69MeanVri3sYRcuCullBpbqHXLKKWU8oKGu1JKWZCGu1JKWZCGu1JKWZCGu1JKWZCGu1JKWZCGu1JKWZCGu1JKWdD/B49MoSakfvEm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png;base64,iVBORw0KGgoAAAANSUhEUgAAAXcAAAD8CAYAAACMwORRAAAABHNCSVQICAgIfAhkiAAAAAlwSFlzAAALEgAACxIB0t1+/AAAIABJREFUeJzt3Xl8XHW9//HXJ5N9mex7miYthZIuKW1ayioU1CLVwpUKKAIC1qp48XevXtGHy3V7KNerVy4WSi9UEFAUQahYRKDstNK0lNJ0Tdu0zb40+56Z7++PmZQhNM0kmcnMnPk8Hw8eZM6cmfM5LO98+z3fRYwxKKWUspaIQBeglFLK9zTclVLKgjTclVLKgjTclVLKgjTclVLKgjTclVLKgjTclVLKgjTclVLKgjTclVLKgiIDdeGMjAxTVFQUqMsrpVRI2r59e7MxJnOs8wIW7kVFRZSXlwfq8kopFZJE5Kg352m3jFJKWZBX4S4iy0Vkv4hUisido5xziYjsFJEKEXnVt2UqpZQajzG7ZUTEBqwFPgpUA9tEZKMxZo/HOSnAvcByY8wxEcnyV8FKKaXG5k3LfQlQaYw5bIwZAB4HVo4457PAU8aYYwDGmEbflqmUUmo8vAn3fOC4x+tq9zFPZwKpIvKKiGwXkRt9VaBSSqnx89VomUhgEXAZEAdsEZGtxpgDnieJyGpgNUBhYaGPLq2UUmokb1ruNcA0j9cF7mOeqoHnjTHdxphm4DWgdOQXGWPWG2PKjDFlmZljDtNUSik1Qd6E+zZglogUi0g0cB2wccQ5zwAXikikiMQD5wJ7fVuqfx1p7ubP26vpHXAEuhSllJq0MbtljDFDInI78DxgAzYYYypEZI37/XXGmL0i8ndgF+AEHjDG7PZn4b52z0sHeeqdGn62aS+3XlTMDUunY4+NCnRZSik1IRKoDbLLyspMMM1QXbn2TXoHhshNjuPVA00kxUZy8/lFfOGCYtISogNdnlJKASAi240xZWOdpzNU3aqau1lSnMbDtyzhr7dfyIVnZPCblyu58K7N7K3rCHR5Sik1LhruQGv3AO29gxSlJwAwryCZ+25YxHN3XETPgIOX9jYEuEKllBofDXfgSEs3AMUZCR84PjvHzvT0ePZoy10pFWI03IEjTa5wLxoR7gAluXb21Gq4K6VCi4Y7UNXSTYTAtNT4D71XkmunqqWHrv6hAFSmlFITo+GOa4z7tLR4oiM//I+jJM8OwD7tmlFKhRANd1wt9+GHqSMNh7v2uyulQknYh7sxhqrmng89TB2WY48lNT6KihoNd6VU6Aj7cG/q6qerf4ii9A/3twOICHPykrXlrpQKKWEf7lXNPcCpR8oMK8mzs7+hk0GHc6rKUkqpSdFwb3YNg5yRkTjqOSW5dgaGnBx2D5lUSqlgF/bhfqSlmyibkJcSO+o57z9UbZ+qspRSalI03JtcwyAjbaP/o5iRkUB0ZIROZlJKhYywD/eqlm6KRxkGOSzSFsHsnCR9qKqUChlhHe5Op3GF+2kepg6bk2enoraDQC2RrJRS4xHW4d7Q2UffoPO0I2WGleTaaesZpK69bwoqU0qpyQnrcB9eMMyblvvJh6ra766UCgHhHe4to68GOdJZOXZEdBkCpVRoCOtwr2ruJiYyglz76MMghyXGRFKUnqAtd6VUSAjrcD/S3ENRegIREeLV+SW5dm25K6VCQliHe1VLN0UZp15T5lRK8uwcO9FDR9+gH6tSSqnJC9twdzgNx1p6vOpvHzb8UHWvds0opYJc2IZ7bVsvAw7nmBOYPM3J1bXdlVKhIWzD/Uiz98Mgh2UmxZCRGK0PVZVSQS9sw72qZfzhLiKcrQ9VlVIhwKtwF5HlIrJfRCpF5M5TvH+JiLSLyE73X9/3fam+dbipm4RoG5lJMeP6XEmenYMNXQwM6druSqngFTnWCSJiA9YCHwWqgW0istEYs2fEqa8bY1b4oUa/qGrpZnp6AiLeDYMcVpJrZ8Dh5FBTF2e7++CVUirYeNNyXwJUGmMOG2MGgMeBlf4ty/+qmr1bMGykOXnJAFRov7tSKoh5E+75wHGP19XuYyOdLyK7ROQ5EZnjk+r8ZNDh5Hhr74TCvTgjgdgoXdtdKRXcxuyW8dIOoNAY0yUinwCeBmaNPElEVgOrAQoLC3106fGrbu3F4TTjGuM+zBYhzM6xU1GruzIppYKXNy33GmCax+sC97GTjDEdxpgu98+bgCgRyRj5RcaY9caYMmNMWWZm5iTKnpwjzV0AFI9jdqqn0oJkdlW3M6QbZiulgpQ34b4NmCUixSISDVwHbPQ8QURyxP1kUkSWuL+3xdfF+sqR5h4AisYxgcnTwump9A462Fff6cuylFLKZ8bsljHGDInI7cDzgA3YYIypEJE17vfXAdcAXxaRIaAXuM4E8ZZFVc3dJMVGkpYQPaHPLyxMBeCdY63MzU/2ZWlKKeUTXvW5u7taNo04ts7j598Av/Ftaf5T1dLNjIzxD4McVpAaR2ZSDDuOtfH583xcnFJK+UBYzlA93NQ9oYepw0SEhYUp7DjW6sOqlFLKd8Iu3PuHHNS29zJ9gv3twxYWpnK0pYfmrn4fVaaUUr4TduHe2NGPMa6ulclYNN3V777jqLbelVLBJ+zCva69D4Dc5LG31judufnJRNmEHcfafFGWUkr5VBiGey8w+XCPjbJRkpes/e5KqaAUduFe72655yRPrlsGYGFhCruq2xjUyUxKqSATduFe195HUkwkiTGTX3lhYWEqfYNO9ur67kqpIBOG4d5LziS7ZIYt1IeqSqkgFXbhXt/e57Nwz0uOJcceqw9VlVJBJ+zCva69jzwf9LeDezLTdJ3MpJQKPmEV7oMOJ01d/T5ruYOr3726tZfGjj6ffadSSk1WWIV7Y6drAtNkh0F6Ose9iJi23pVSwSSswr2uzTXG3Zct97n5dqJtEdrvrpQKKuEV7idnp/qmzx0gJtLG3Hy7jphRSgWVsAr39ycw+a7lDq5+91017QwM6WQmpVRwCKtwr2vvIyHahj3WV1vHuiycnsrAkJM9OplJKRUkwirc6ztcE5gmuknHaIZ3ZtquXTNKqSARVuFe197n0/72YTnJseQlx+qIGaVU0AivcG/z3ezUkRZOT+UdbbkrpYJE2IT7kMNJY2efT8e4e1pYmEpte9/JJYWVUiqQwibcm7r6cRrfj5QZtqAwBYB3j7f75fuVUmo8wibcfbUD02hKcu3YIoSKWg13pVTghU241/thApOn2Cgbs7ISea9Gw10pFXhhE+7+brkDzMlLZndNO8YYv11DKaW8ET7h3tZLbFQEyXFRfrvGvHw7zV0DNHT0++0aSinlDa/CXUSWi8h+EakUkTtPc95iERkSkWt8V6Jv1HW4xrj7egKTp3kFyQDaNaOUCrgxw11EbMBa4AqgBLheREpGOe8u4B++LtIX6tv7yLH7r0sG4OxcOxGi4a6UCjxvWu5LgEpjzGFjzADwOLDyFOd9DXgSaPRhfT5T3+6/Me7D4qMjmZmZSIWGu1IqwLwJ93zguMfravexk0QkH7gauO90XyQiq0WkXETKm5qaxlvrhDmchoaOPnJT/BvuAPPyk7XlrpQKOF89UP018C1jzGnXvDXGrDfGlBljyjIzM3106bG1dPUz5DTk+GkYpKe5+ck0dvbrtntKqYDyZu3bGmCax+sC9zFPZcDj7oeVGcAnRGTIGPO0T6qcpNrhYZB+7nMHV7iDq9/9sim4nlJKnYo3LfdtwCwRKRaRaOA6YKPnCcaYYmNMkTGmCPgz8JVgCXaA+nbfb683mjl5dkRgd42u7a6UCpwxW+7GmCERuR14HrABG4wxFSKyxv3+Oj/XOGlTMYFpWEJMJDMyErTfXSkVUF5tSWSM2QRsGnHslKFujLl58mX5Vn17H9G2CNISoqfkevPyk9l6+MSUXEsppU4lLGao1rX3+WUHptHMzU+mvqOPpk6dqaqUCoywCPepGOPuafih6m5dIVIpFSBhEe617b1TGu5z8uwA7K7WcFdKBYblw93pnsA0FWPchyXFRulDVaVUQFk+3Fu6Bxh0mCltuQPMyU+molaHQyqlAsPy4T68ScdUjHH3NC/fTk1bLye6B6b0ukopBWEQ7sMbVk91y91zpqpSSk01y4d7fYd/t9cbzZw894iZKQj33gEHb1Y288t/7OeRLVU4nboTlFLhzqtJTKGstq2PKJuQPkUTmIYlx0UxPT3eb+G+/Wgrr+xvZOvhFnYeb2PQYRABY2DrkRP8clUpsVE2v1xbKRX8LB/u9e29ZNtjiYiYmglMnubmJ/Pu8Taff+/mfQ3c8lA5tghhXn4yt144g6Uz0igrSuPRrUe56+/7qG7t5f9uXERWki5eplQ4sny4103xBCZP8/KT+duuOtp6BkiJ982fHE50D/Aff36Ps7KTeOLL52GP/eCesGs+MpPijAS+/vhOrvrNmzxw02JK3OPulVLhIyz63KdyjLunuSf73X0zJNIYw/ee3k177wC/urb0Q8E+7ONzcnhizXk4DVyz7i1e3NPgk+srpUKHpcPdGBPQlvvcfFeL2VcjZja+W8vf3qvj65efefKB7ejXTuaZ2y9gZmYiX3ykfEoe7Cqlgoelw721Z5CBIaffN8YeTUp8NNPS4nivZvL97vXtfXzv6d0sLEzhSxfP8Ooz2fZYHrl1CREibHqvbtI1KKVCh6XDvbbNNcY9bwr2Th1NaUEK7x6fXKvZGMN/PLmLQYfhl59ZQKTN+39tKfHRLC5KZfO+oNy3XCnlJ5YO9/dnpwamzx1gwbQUatp6J7X872P/PMZrB5r4zpVnU5yRMO7PL5udxb76Tmrcv+yUUtZn6XCv65i6HZhGUzotBYBd1RPrmqlq7uanf9vLRbMyuOHcwgl9x7LZ2QC8rK13pcKGpcO9tq2XyAghIzEmYDXMybNji5AJj3e/Z3Mltgjhv66ZP+HNRmZmJlCYFq9dM0qFEUuHe01rL7kpsdgCMIFpWHx0JGdmJ7FzAmu79w06+EdFPVfMzZnU8gkiwrLZWbxZ2UzvgGPC36OUCh3WDve2XvIC2N8+bME010xVY8a35strB5ro7B9iRWnepGtYNjuL/iEnWw43T/q7lFLBz9LhXtvWS35q4MO9tCCF9t5Bjrb0jOtzz+6qIzU+ivNnpk+6hnNnpBEfbdOuGaXChGXDfdDhpKGjj4KUIAh390PVd8fxULV3wMGLextYPjeHqHEMfRxNTKSNC8/IYPPexnH/CUIpFXosG+717X04DUHRcp+VlUhclI2d43io+vL+RnoGHKyYP/kumWHLZmdR297H/oZOn32nUio4WTbcq1tdY7rzU+IDXAlE2iKYN84VIp/dVUtGYjTnFqf5rI5LZ2cB8NJe7ZpRyuq8CncRWS4i+0WkUkTuPMX7K0Vkl4jsFJFyEbnQ96WOz/CEnWBouQOUTktmd20Hgw7nmOd29w+xeV8jV8zNHdds1LFk22OZm2/X8e5KhYExk0NEbMBa4AqgBLheREpGnPYSUGqMWQDcAjzg60LHa3jpgUBOYPJUOi2FgSEn++vH7hJ5cW8DfYNOVszP9Xkdy2Zns+NYK626t6tSluZNs3AJUGmMOWyMGQAeB1Z6nmCM6TLvP6VLAAL+xK6mtZeMxJig2Y2otMD1UNWbfvdnd9WRbY9hcZHvumSGLZudhdPAqweafP7dSqng4U245wPHPV5Xu499gIhcLSL7gL/har0HVE2QDIMcVpAaR3pC9Jj97h19g7y6v4lPzMv1y+5R8/OTyUiM1iGRSlmczzp0jTF/McbMBq4Cfnyqc0RktbtPvrypyb8tx5q23qAYBjlMRCidljLmcMgXKhoYcDh9OkrGU0SEcMlZWbyyv5EhL/r/lVKhyZtwrwGmebwucB87JWPMa8AMEck4xXvrjTFlxpiyzMzMcRfrLafTBF3LHVxdMwcbu+jqHxr1nGd31ZKfEsfCwhS/1bFsdhYdfUPsOOb7/V2VUsHBm3DfBswSkWIRiQauAzZ6niAiZ4h7VSsRWQjEAC2+LtZbzd39DAw5yQ+ilju4RswYA++Nss5MW88Arx9s5sr5uRNeJMwbF83KIDJCeGmfbr+nlFWNuUG2MWZIRG4HngdswAZjTIWIrHG/vw74NHCjiAwCvcC1JoDTIGvbXEv95gVbuBe8P1P1vFMsKfB8RT1DTuOXUTKekmKjWDQ9lbcqA/b7VynlZ2OGO4AxZhOwacSxdR4/3wXc5dvSJq7m5ASm4Ar31IRopqfHj/pQ9dlddRSmxTMv//T7o/rCkuI01r5cSVf/EIkxXv1noJQKIZacoVrT5lqgK9j63GF4270Ph/tTO6p5/WAzVy3I82uXzLDFRWk4DbxzrNXv11JKTT1rhntrL0kxkSTHRQW6lA8pnZZCbXsfje5dogBe2NPAN/+8i/NnpvOVS8+YkjrOKUwhQmBblYa7UlZkzXAPwpEywxZMc3W5vOt+qLr1cAtf/f0O5ubZWX9j2ZRNukqKjaIkz0551YkpuZ5SampZMtyrW3uD7mHqsDl5ySe33dtd085tD5dTmBbPb7+wZMr7vsump/HOsTav1rtRSoUWS4Z7bVtv0D1MHRYbZWN2ThIv7m3gpg1vkxwXxSO3LiEtIXrKa1lclEbvoIOK2o4pv7ZSyr8sF+6dfYN09A0FbbcMuPrd97kXEHvk1iWT2h91MhYXpQKw7Yh2zShlNZYL95NL/QZpyx1g2VlZZNtjePiWJczITAxYHVn2WKanx7NN+92VshzLDXA+OcY9iFvul5dkc9nZWVMy5HEsi4vS2LzPtfVeMNSjlPINy7bcg2nRsFMJliBdXJTKie4BDjV1B7oUpZQPWTLco20RZCTGBLqUkFDmXjNeh0QqZS3WC/fWXnJTYv2yFroVzchIID0hmrc13JWyFOuFexAPgwxGIkJZUSrlOlNVKUuxXri3ariP1+KiNI6d6KHBY0kEpVRos1S49w85aOzsD+qRMsFoeK9WHRKplHVYKtzr3Ou4a8t9fEry7MRF2bRrRikLsVS414bABKZgFGWLYOH0FN7WmapKWYalwr26LfgnMAWrsulp7KvvoKNvMNClKKV8wFLhXtPaiwgBW6sllC0pHt68QzfNVsoKrBXubb1kJcUQHWmp25oSC6alYIsQXURMKYuwVArqMMiJS4iJZE6eXUfMKGUR1gr3tl7yU+MDXUbIWlyUxs7jbXT3DwW6FKXUJFkm3J1OQ117L3kpsYEuJWR9fE4Ogw4nn3/wn7T1DAS6HKXUJFgm3Ju6+hl0mKBfDTKYLSlO497PLWR3TQer1m2hrr030CUppSbIMuFeHQLruIeC5XNzeeiWxdS193HNfVuobOwKdElKqQmwTLi/vwOT9rlP1vkzM3h89VL6hxysWvcWO4/r8EilQo1X4S4iy0Vkv4hUisidp3j/cyKyS0TeE5G3RKTU96We3vAOTNrn7htz85P585rzSYyN5LP/t5Uth1oCXZJSahzGDHcRsQFrgSuAEuB6ESkZcdoR4CPGmHnAj4H1vi50LLVtvdhjI0mKjZrqS1tWUUYCT645n7yUOL76+x3aB69UCPGm5b4EqDTGHDbGDACPAys9TzDGvGWMGV51aitQ4Nsyx6bDIP0jyx7L/Z9fRP+gg9t//w6DDmegS1JKecGbcM8Hjnu8rnYfG82twHOTKWoidAKT/8zMTOTnn57P9qOt3PXcvkCXo5Tygk8fqIrIpbjC/VujvL9aRMpFpLypqcln1z3W0sPBxk5KcpN89p3qgz5ZmsdN503ngTeO8PfddYEuRyk1Bm/CvQaY5vG6wH3sA0RkPvAAsNIYc8qnb8aY9caYMmNMWWZm5kTqPaUH3jiMLUL43NLpPvtO9WHfufJsSguS+eYTu6hq7g50OUqp0/Am3LcBs0SkWESigeuAjZ4niEgh8BTweWPMAd+XObrW7gH+VH6clQvyybbrSBl/iom0sfZzC4mIEL7y2A76Bh2BLkkpNYoxw90YMwTcDjwP7AX+ZIypEJE1IrLGfdr3gXTgXhHZKSLlfqt4hEe2HqVv0Mnqi2dM1SXDWkFqPP9zbSl76jr43tO7cThNoEtSSp1CpDcnGWM2AZtGHFvn8fNtwG2+LW1sfYMOHn6rikvPyuTMbO1vnyrLZmfztWVncM/mSiqbuvjlqlJmZCb69ZoOp8EWIX69hlJWEtIzVJ/cUU1L9wCrL54Z6FLCzr999Ezuvm4Bh5u6ueLu19nwxhGcPm7F9w44eHJ7NZ+5fwtzfvB3Xtrb4NPvV8rKxJjA/LG6rKzMlJdPvPfG4TRc/qtXSYqN5JmvXoCItuoCoaGjj28/9R6b9zVybnEav7imlML0ic83MMawq7qdP5Yf5687a+nsH6IoPZ7oyAiqWnrYcNNiLpyV4cM7UCq0iMh2Y0zZWOd51S0TjF7Y08CR5m7uuf4cDfYAyrbH8uBNZTyxvZof/3UPy+9+javOyeey2VmcPzODuGjbqJ/t6BvkYEMXlY2dHGjo4mBjFwfqO6nv6CM2KoJPzM3lM4uncW5xGu29g1y3fitf/F05D9+yhCXFaVN4l0qFnpBtuf/LvW/S2NnPK9+4hEhbSPcuWUZNWy8/f24fm/c20D3gICYygvNnprPs7Gymp8VzuKmLQ03dVDZ2caipi8bO/pOfjY2K4IysRGZlJVFWlMonS/Owj1hKormrn2vv30JDRz+P3nYuC6alTPUtKhVw3rbcQzLctx89wafv28J/frKEmy8o9nFlarL6hxy8feQEm/c18tLeRo6d6Dn5XlJMJDOzEjkjK5GZmYnMykrkzOwk8lPjvHpgWt/ex2fu30JbzwB/WL2UOXnJ/rwVpYKOpcN99e/KebvqBG/duYz46JDtWQoLxhgONXXT1NnPzMwEMpNiJt2NdvxED9fev4W+ISf/vWo+S4rTSYzR/w5UeLBsn/vhpi5e2NvA7ZeeocEeAkSEM9wtdV+ZlhbPY19cyrX3b+GWh8qJECjJs1M2PY2yolTOLU4nMynGZ9dTKhSFXDpWtXSTa4/lxvOKAl2KCqDijARe/sYllB9tZXvVCbZVtfLHbcd56K0qYiIjWPvZhVxekh3oMpUKmJDsltEJLepUBh1O9tR28P1ndrO7toNfrirlqnNOt4CpUqHH226ZkBxmosGuTiXKFkHptBQe++JSlhSl8f/+tJNHtlQFuiylAiIkw12p00mMieS3X1jMZbOz+d4zFax9uZJA/QlVqUDRcFeWFBtl474bFnL1Ofn84vn9/Oy5fRrwKqyE3ANVpbwVZYvgl6tKSYqNZP1rh8lKiuG2i3T1UBUetOWuLC0iQvjhp+Zw4RkZrHv1sK5Br8KGhruyPBHhK5fMpLmrn6d2fGgTMaUsScNdhYXzZqZTWpDM/a8d0g1GVFjQcFdhQUT48iUzOdrSw3O6wbcKAxruKmx8rCSHGZkJ3PfKIR05oyxPw12FjYgIYc3FM6mo7eD1g82BLkcpv9JwV2Fl5Tl55Nhjue+VQ4EuRSm/0nBXYSUm0sZtFxWz5XAL7xxrDXQ5SvmNhrsKO9ctKcQeG8m6V7X1rqxLw12FncSYSG46v4jnKxqobOwMdDlK+YWGuwpLN59fRGxUBPdq37uyKA13FZbSE2O44dzpPLWjhh88s5shhzPQJSnlU16Fu4gsF5H9IlIpInee4v3ZIrJFRPpF5Bu+L1Mp37vzitncdmExD285yk2/fZu2noFAl6SUz4wZ7iJiA9YCVwAlwPUiUjLitBPAvwL/7fMKlfKTSFsE311Rwi+umc+2I62sXPsmBxu0D15Zgzct9yVApTHmsDFmAHgcWOl5gjGm0RizDRj0Q41K+dWqsmn8YfW5dPc7uPret3hpb0OgS1Jq0rwJ93zguMfravexcROR1SJSLiLlTU1NE/kKpfxi0fQ0Nt5+AUUZ8dz2u3Ldnk+FvCl9oGqMWW+MKTPGlGVmZk7lpZUaU15KHE986Xwum53F956p0HHwKqR5E+41wDSP1wXuY0pZTly0jftuWMSK+bn8/Ll9/Oof+3WRMRWSvNlmbxswS0SKcYX6dcBn/VqVUgEUZYvg7uvOISE6kv/dXElXv4PvrTgbEQl0aUp5bcxwN8YMicjtwPOADdhgjKkQkTXu99eJSA5QDtgBp4h8HSgxxnT4sXal/MYWIfzsX+YRH2Njw5tH6BkY4qdXz8MWEZiAf2FPA//zwgE+e24hNyydHpAaVGjxaoNsY8wmYNOIY+s8fq7H1V2jlGVERAjfX1FCYkwk92yu5NiJHm48bzqXzs4iJtI2JTU0dfbzn3+t4G+76kiKjeS7T+/mUFMX372yJGC/aFRo8CrclQpXIsK/f+wsMhJjWPtyJWse3UFKfBSfnJ/HpxcVUFqQ7JfuGmMMf3mnhh89u4eefgff+NiZ3HbRDP7r7/vZ8OYRjrb08L/Xn0NijP4vrE5NAvWwqKyszJSXlwfk2kpNxJDDyRuVzTy5o4Z/VNTTP+SkKD2eGZmJZNtjyEyKJdseQ1ZSLAumpZCZFDOu7x8YclLd2kNVSzcPv3WUVw80sWh6Knd9eh5nZCWdPO/RrUf5wcYKZmUl8uDNi8lPifP1raogJiLbjTFlY56n4a7U+HX0DfK3XXW8uKeBuvY+Gjv7aenuZ/h/p+jICFYtKuBLF8+kMD3+Q583xvBudTub3qtjb10HR1t6qG7tYXjv7vhoG99aPpvPL51OxCm6X1470MRXH9tBTJSNB28qo3Raij9vVwURDXelptigw0lL1wA1bb38eftxntxew5DTyYr5eaz5yExK8uxUNnaycWctz7xby9GWHqJtEZyVk0RRRgJF6fEUpSdQlBHPrOwk7LFRp73ewYZObnl4Gx29Q2y64yJtwYcJDXelAqyho48H3zjCY1uP0j3gYFpaHMdP9CIC589MZ2VpPh+fm0Ny3OlD/HSqmrtZcc8bnJWTxOOrlxJl04VerU7DXakg0d4zyCNbq3i7qpWPnJnJJ+fnkmWP9dn3b3y3ln/9wzt8+ZKZfGv5bJ99rwpO3oa7PmpXys+S46O4fdksv33/p0rz2HKohfteOcTSGel85Exd2kPpZh1KWcIPPlnnDpHuAAAK/klEQVTCWdlJ/Nsfd9LY0RfoclQQ0HBXygJio2z85rPn0DPg4I7Hd+Jw6no44U7DXSmLmJWdxI9WzmHL4RZ+s7ky0OWoANM+d6Us5JpFBWw51ML/vHiAR/95FHtsJMlxUdjjokiOi2LF/Dw+WpId6DLVFNBwV8pCRISfXD2X4owEatt7ae8dpKN3iJauAXbXdPDsrjp+e/NiLtaHrpan4a6UxcRHR/K1yz48Oqerf4hV67bwlcd28MSa8zg71x6A6tRU0T53pcJEYkwkG24uIzEmklse2kZ9++ijanoHHPQMDE1hdcrXtOWuVBjJTY5jw82LWbXuLW55aBt/WnPeB1aWbO0eYP3rh3n4rSp6BhwkxUaSbXctiJadFMu8gmRuOq/olOvdeKpq7ubYiR4umpVx2lUz99R28O2ndhEXbeP+G8pIjp/4bF31QTpDVakw9Mr+Rm59uJyLZmXwwI1ldPc7eOCNw2x44wg9gw5WzM/j7NwkGjv6aejoo76jj/r2Pura+7j1wmK+e+XoO1NVNnZx7f1baOkeYElRGt9dcTbzCz64sNmgw8m9Lx/ins0HSY6LorNviBmZCfzuliU+nb1rRbr8gFLqtH7/z2N85y/vsXRGGhW1HXT2DXHlvFzuuHwWZ2Ynfeh8Yww//OseHnqrim987MxTzro9fqKHVeu2MOQ03HphMQ+8fpiW7gGuPiefb378LPJS4thb18E3nniXitoOPlWaxw8/NYeK2g5WP1JORmIMj9567ilX0lQuGu5KqTH919/3ce8rh/j4nGy+fvmZYz5kdToN//7Eu/zlnRp+fNVcPu+x5V9DRx+r1m2hvXeQP35pKbNz7HT2DXLfK4d44I0jCPDRkmyer6gnOS6Kn1w1j+Vzc05+fufxNr7w27eJtEXwu1uW6APfUWi4K6XGZIyhtWeQtIRorz8z6HDy5Ue389K+Ru6+7hw+VZpHS1c/167fSl1bL499cSkLRqwvX93awy+e388zO2v5pLu1fqprVjZ2csMDb9MzMMSGmxdTVpQ26Xu0Gg13pZTf9A06uHHD2+w42sqvrl3A/a8eorKxi4dvWcLSGemjfq69d3DMJY6rW3u48cG3qWnr5abzi/jiRTPGvavVeJzoHuDBNw5z5bw8SvKC/08LGu5KKb/q6Bvk+vVbqajtIMomrL+xjEvPyvLJdzd39fOTZ/ew8d1aomwRfPbcQr508Uxykn37sHXr4RbuePwdGjr6iYwQ/vWyWXz5kplBvS6+hrtSyu+au/r59lPvsWpRAR+bkzP2B8bpSHM3a1+u5C/v1GAT4TOLC/hM2TRm59iJjpx4ADuchrUvV/LrFw8wPT2Bn141lz+WH+eZnbXMzbfz36tKmZ0TnK14DXellGUca+nhvlcr+fP2agYdhujICObk2VkwLYUF01IoK0rzepvBxo4+vv7Hnbx1qIWrFuTxk6vnnRzr//fd9Xz36fdo7x3k65efyZcunkFkkLXiNdyVUpbT2NnH20dO8O7xNnYeb+O9mnb6Bp1ECNx8fjH/9rEzPzApy5PTadi0u44fPFNB98AQP1o5l1WLCj40Xv9E9wDff2Y3z+6qIzc5lsVFaZQVpbKwMJWzc+3YIgRjDNWtvVTUtrO7poOK2nbscVFccEYGF83KIDfZf/vZ+jTcRWQ5cDdgAx4wxvx8xPvifv8TQA9wszFmx+m+U8NdKTVZQw4nBxq6eOyfR/n928fISorheytKuHJe7snQdjoNz1fUc/dLB9lX38nsnCTuuf4cZp1iLL+n5yvq2bizlvKjJ2jo6AcgIdrGGdlJVDV30947CIAtQjgjM5GW7gGau1znzcxM4KJZmZw3M52SXDv5KXFjzur1ls/CXURswAHgo0A1sA243hizx+OcTwBfwxXu5wJ3G2POPd33argrpXzpnWOtfPfp3VTUdnDRrAx+tHIuBxo6+fWLB9lb18GMzATuuGwWK+bnYRtH0BpjqGnrZfvRVrYfbeVAQyfFGQnMyUtmbn4ys3OSiI2yYYxhX30nbxxs5o3KZv55pIW+QSfg+qVwZk4SZ2UncVZOEktnpE94HL8vw/084D+NMR93v/62+4Z/5nHO/cArxpg/uF/vBy4xxtSN9r0a7kopXxtyOHlk61F++Y8DdPW7Fj4rSo/njstn8anS/HGF+mT1DznYXdPB/vpODjR0sq/e9XNrzyBfvXQm3/z4xDYz9+UG2fnAcY/X1bha52Odkw+MGu5KKeVrkbYIvnBBMVfOy2XDm1WckZXIVQvyAvJQNCbSxqLpqSyannrymDGGpq5+BP//kpnSVSFFZDWwGqCwsHAqL62UCiNZ9ljuvGJiLWN/EhGykqZmYTRvfp3VANM8Xhe4j433HIwx640xZcaYssxM3QlGKaX8xZtw3wbMEpFiEYkGrgM2jjhnI3CjuCwF2k/X366UUsq/xuyWMcYMicjtwPO4hkJuMMZUiMga9/vrgE24RspU4hoK+QX/layUUmosXvW5G2M24Qpwz2PrPH42wFd9W5pSSqmJCq55tUoppXxCw10ppSxIw10ppSxIw10ppSwoYKtCikgTcHSCH88Amn1YTjCx6r3pfYUeq95bqN/XdGPMmBOFAhbukyEi5d6srRCKrHpvel+hx6r3ZtX7Gkm7ZZRSyoI03JVSyoJCNdzXB7oAP7Lqvel9hR6r3ptV7+sDQrLPXSml1OmFastdKaXUaYRcuIvIchHZLyKVInJnoOuZDBHZICKNIrLb41iaiLwgIgfdf0893XcEGxGZJiIvi8geEakQkTvcx0P6vgBEJFZE3haRd9339kP38ZC/N3BtqSki74jIs+7XVrmvKhF5T0R2iki5+5gl7u10Qirc3fu5rgWuAEqA60WkJLBVTcpDwPIRx+4EXjLGzAJecr8OJUPAvxtjSoClwFfd/45C/b4A+oFlxphSYAGw3L3EtRXuDeAOYK/Ha6vcF8ClxpgFHkMgrXRvpxRS4Q4sASqNMYeNMQPA48DKANc0YcaY14ATIw6vBB52//wwcNWUFjVJxpg6Y8wO98+duMIinxC/L3CtfmqM6XK/jHL/ZbDAvYlIAXAl8IDH4ZC/r9Ow8r0BoRfuo+3VaiXZHhud1APZgSxmMkSkCDgH+CcWuS9318VOoBF4wRhjlXv7NfAfgNPjmBXuC1y/gF8Uke3urT7BOvc2qindQ1WNjzHGiEhIDmcSkUTgSeDrxpgOkfc3BA7l+zLGOIAFIpIC/EVE5o54P+TuTURWAI3GmO0icsmpzgnF+/JwoTGmRkSygBdEZJ/nmyF+b6MKtZa7V3u1hrgGEckFcP+9McD1jJuIROEK9seMMU+5D4f8fXkyxrQBL+N6ZhLq93YB8CkRqcLV1blMRB4l9O8LAGNMjfvvjcBfcHXvWuLeTifUwt2b/VxD3UbgJvfPNwHPBLCWcRNXE/1BYK8x5lceb4X0fQGISKa7xY6IxAEfBfYR4vdmjPm2MabAGFOE6/+pzcaYGwjx+wIQkQQRSRr+GfgYsBsL3NtYQm4Sk4h8Alf/4PB+rj8NcEkTJiJ/AC7BtUpdA/AD4GngT0AhrlUzP2OMGfnQNWiJyIXA68B7vN9/+x1c/e4he18AIjIf18M3G66G0Z+MMT8SkXRC/N6GubtlvmGMWWGF+xKRGbha6+Dqhv69MeanVri3sYRcuCullBpbqHXLKKWU8oKGu1JKWZCGu1JKWZCGu1JKWZCGu1JKWZCGu1JKWZCGu1JKWZCGu1JKWdD/B49MoSakfvEm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Тема\работа\ЦиБ\Обратная задача\Презентации\Индикатри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" y="675515"/>
            <a:ext cx="4173820" cy="28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 rot="120000">
            <a:off x="5845017" y="501041"/>
            <a:ext cx="2078327" cy="119202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07955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V = </a:t>
            </a:r>
            <a:r>
              <a:rPr lang="ru-RU" sz="3600" i="1" dirty="0" smtClean="0"/>
              <a:t>?</a:t>
            </a:r>
            <a:r>
              <a:rPr lang="en-US" sz="3600" i="1" dirty="0" smtClean="0"/>
              <a:t> a/b = ?</a:t>
            </a:r>
          </a:p>
          <a:p>
            <a:r>
              <a:rPr lang="en-US" sz="3600" i="1" dirty="0"/>
              <a:t>n</a:t>
            </a:r>
            <a:r>
              <a:rPr lang="en-US" sz="3600" i="1" dirty="0" smtClean="0"/>
              <a:t> = ?  β = ?</a:t>
            </a:r>
            <a:endParaRPr lang="ru-RU" sz="3600" i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192808" y="1848569"/>
            <a:ext cx="1334450" cy="439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20000">
            <a:off x="433285" y="4401007"/>
            <a:ext cx="2078327" cy="119202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74" y="5805264"/>
            <a:ext cx="3463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V = </a:t>
            </a:r>
            <a:r>
              <a:rPr lang="ru-RU" sz="2800" dirty="0" smtClean="0"/>
              <a:t>1.2</a:t>
            </a:r>
            <a:r>
              <a:rPr lang="en-US" sz="2800" i="1" dirty="0" smtClean="0"/>
              <a:t> </a:t>
            </a:r>
            <a:r>
              <a:rPr lang="ru-RU" sz="2800" i="1" dirty="0" smtClean="0"/>
              <a:t>  </a:t>
            </a:r>
            <a:r>
              <a:rPr lang="en-US" sz="2800" i="1" dirty="0" smtClean="0"/>
              <a:t>a/b = </a:t>
            </a:r>
            <a:r>
              <a:rPr lang="ru-RU" sz="2800" dirty="0" smtClean="0"/>
              <a:t>5.4</a:t>
            </a:r>
            <a:endParaRPr lang="en-US" sz="2800" i="1" dirty="0" smtClean="0"/>
          </a:p>
          <a:p>
            <a:r>
              <a:rPr lang="en-US" sz="2800" i="1" dirty="0"/>
              <a:t>n</a:t>
            </a:r>
            <a:r>
              <a:rPr lang="en-US" sz="2800" i="1" dirty="0" smtClean="0"/>
              <a:t> = </a:t>
            </a:r>
            <a:r>
              <a:rPr lang="ru-RU" sz="2800" dirty="0" smtClean="0"/>
              <a:t>1.47</a:t>
            </a:r>
            <a:r>
              <a:rPr lang="en-US" sz="2800" i="1" dirty="0" smtClean="0"/>
              <a:t>  β = </a:t>
            </a:r>
            <a:r>
              <a:rPr lang="ru-RU" sz="2800" dirty="0" smtClean="0"/>
              <a:t>24.73</a:t>
            </a:r>
            <a:endParaRPr lang="ru-RU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3714943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Solved problem</a:t>
            </a:r>
            <a:r>
              <a:rPr lang="ru-RU" sz="3200" i="1" dirty="0" smtClean="0"/>
              <a:t> (</a:t>
            </a:r>
            <a:r>
              <a:rPr lang="en-US" sz="3200" i="1" dirty="0" smtClean="0"/>
              <a:t>DDA)</a:t>
            </a:r>
            <a:r>
              <a:rPr lang="ru-RU" sz="3200" i="1" dirty="0" smtClean="0"/>
              <a:t>:</a:t>
            </a:r>
            <a:endParaRPr lang="ru-RU" sz="3200" i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384307" y="4950981"/>
            <a:ext cx="1334450" cy="439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D:\Тема\работа\ЦиБ\Обратная задача\Презентации\Индикатриса моделирова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12" y="4013296"/>
            <a:ext cx="4248189" cy="28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120000">
            <a:off x="897673" y="789052"/>
            <a:ext cx="1340850" cy="58547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1824307"/>
                <a:ext cx="1969450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V = </a:t>
                </a:r>
                <a:r>
                  <a:rPr lang="ru-RU" sz="1400" dirty="0" smtClean="0"/>
                  <a:t>1.2</a:t>
                </a:r>
                <a:r>
                  <a:rPr lang="en-US" sz="1400" i="1" dirty="0" smtClean="0"/>
                  <a:t> </a:t>
                </a:r>
                <a:r>
                  <a:rPr lang="ru-RU" sz="1400" i="1" dirty="0" smtClean="0"/>
                  <a:t>  </a:t>
                </a:r>
                <a:r>
                  <a:rPr lang="en-US" sz="1400" i="1" dirty="0" smtClean="0"/>
                  <a:t>a/b = </a:t>
                </a:r>
                <a:r>
                  <a:rPr lang="ru-RU" sz="1400" dirty="0" smtClean="0"/>
                  <a:t>5.4</a:t>
                </a:r>
                <a:endParaRPr lang="en-US" sz="1400" i="1" dirty="0" smtClean="0"/>
              </a:p>
              <a:p>
                <a:r>
                  <a:rPr lang="en-US" sz="1400" i="1" dirty="0"/>
                  <a:t>n</a:t>
                </a:r>
                <a:r>
                  <a:rPr lang="en-US" sz="1400" i="1" dirty="0" smtClean="0"/>
                  <a:t> = </a:t>
                </a:r>
                <a:r>
                  <a:rPr lang="ru-RU" sz="1400" dirty="0" smtClean="0"/>
                  <a:t>1.47</a:t>
                </a:r>
                <a:r>
                  <a:rPr lang="en-US" sz="1400" i="1" dirty="0" smtClean="0"/>
                  <a:t>  β = </a:t>
                </a:r>
                <a:r>
                  <a:rPr lang="ru-RU" sz="1400" dirty="0" smtClean="0"/>
                  <a:t>24.73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24307"/>
                <a:ext cx="1969450" cy="757067"/>
              </a:xfrm>
              <a:prstGeom prst="rect">
                <a:avLst/>
              </a:prstGeom>
              <a:blipFill rotWithShape="1">
                <a:blip r:embed="rId2"/>
                <a:stretch>
                  <a:fillRect l="-929" t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3382214" y="952111"/>
            <a:ext cx="1334450" cy="4395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DDA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8" descr="D:\Тема\работа\ЦиБ\Обратная задача\Презентации\Индикатриса моделирова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28" y="239284"/>
            <a:ext cx="2646810" cy="17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7993" y="2085917"/>
                <a:ext cx="26629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/>
                  <a:t>(x1,x2,… x61)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61</m:t>
                        </m:r>
                      </m:sup>
                    </m:sSup>
                  </m:oMath>
                </a14:m>
                <a:endParaRPr lang="en-US" sz="2000" i="1" dirty="0" smtClean="0"/>
              </a:p>
              <a:p>
                <a:r>
                  <a:rPr lang="en-US" sz="2000" i="1" dirty="0" smtClean="0"/>
                  <a:t>Angels</a:t>
                </a:r>
                <a:r>
                  <a:rPr lang="ru-RU" sz="2000" i="1" dirty="0" smtClean="0"/>
                  <a:t> </a:t>
                </a:r>
                <a:r>
                  <a:rPr lang="en-US" sz="2000" i="1" dirty="0" smtClean="0"/>
                  <a:t>from</a:t>
                </a:r>
                <a:r>
                  <a:rPr lang="ru-RU" sz="2000" i="1" dirty="0" smtClean="0"/>
                  <a:t> 10 </a:t>
                </a:r>
                <a:r>
                  <a:rPr lang="en-US" sz="2000" i="1" dirty="0" smtClean="0"/>
                  <a:t>to</a:t>
                </a:r>
                <a:r>
                  <a:rPr lang="ru-RU" sz="2000" i="1" dirty="0" smtClean="0"/>
                  <a:t> 70</a:t>
                </a:r>
                <a:r>
                  <a:rPr lang="en-US" sz="2000" i="1" dirty="0" smtClean="0"/>
                  <a:t> </a:t>
                </a:r>
                <a:endParaRPr lang="ru-RU" sz="20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93" y="2085917"/>
                <a:ext cx="266290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517" t="-5172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 rot="120000">
            <a:off x="1128880" y="4226434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120000">
            <a:off x="1170721" y="5414569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 rot="120000">
            <a:off x="1598824" y="4226433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 rot="120000">
            <a:off x="1598824" y="459066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 rot="120000">
            <a:off x="1152922" y="501639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 rot="120000">
            <a:off x="1720591" y="542771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 rot="120000">
            <a:off x="2171228" y="422643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120000">
            <a:off x="2213924" y="4587849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 rot="120000">
            <a:off x="1104477" y="4590666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 rot="120000">
            <a:off x="1665646" y="4984303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 rot="120000">
            <a:off x="2780211" y="4557586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 rot="120000">
            <a:off x="2782386" y="498430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 rot="120000">
            <a:off x="2224443" y="500191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 rot="120000">
            <a:off x="2738096" y="418606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 rot="120000">
            <a:off x="2242192" y="544157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 rot="120000">
            <a:off x="2840530" y="544157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382214" y="4579165"/>
            <a:ext cx="1334450" cy="4395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DDA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0" y="572064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 =    </a:t>
            </a:r>
            <a:r>
              <a:rPr lang="ru-RU" sz="1400" dirty="0" smtClean="0"/>
              <a:t>1.</a:t>
            </a:r>
            <a:r>
              <a:rPr lang="en-US" sz="1400" dirty="0" smtClean="0"/>
              <a:t>0</a:t>
            </a:r>
            <a:r>
              <a:rPr lang="en-US" sz="1400" i="1" dirty="0" smtClean="0"/>
              <a:t> </a:t>
            </a:r>
            <a:r>
              <a:rPr lang="ru-RU" sz="1400" i="1" dirty="0" smtClean="0"/>
              <a:t>  </a:t>
            </a:r>
            <a:r>
              <a:rPr lang="en-US" sz="1400" i="1" dirty="0" smtClean="0"/>
              <a:t> 1.1      1.2    1.3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126" y="3675258"/>
            <a:ext cx="768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a/b</a:t>
            </a:r>
          </a:p>
          <a:p>
            <a:r>
              <a:rPr lang="en-US" sz="1400" i="1" dirty="0" smtClean="0"/>
              <a:t>   =   </a:t>
            </a:r>
          </a:p>
          <a:p>
            <a:r>
              <a:rPr lang="ru-RU" sz="1400" dirty="0" smtClean="0"/>
              <a:t>1.</a:t>
            </a:r>
            <a:r>
              <a:rPr lang="en-US" sz="1400" dirty="0" smtClean="0"/>
              <a:t>0</a:t>
            </a:r>
            <a:r>
              <a:rPr lang="en-US" sz="1400" i="1" dirty="0" smtClean="0"/>
              <a:t> 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1.1      </a:t>
            </a:r>
          </a:p>
          <a:p>
            <a:endParaRPr lang="en-US" sz="1400" i="1" dirty="0"/>
          </a:p>
          <a:p>
            <a:r>
              <a:rPr lang="en-US" sz="1400" i="1" dirty="0" smtClean="0"/>
              <a:t>1.2    </a:t>
            </a:r>
          </a:p>
          <a:p>
            <a:endParaRPr lang="en-US" sz="1400" i="1" dirty="0"/>
          </a:p>
          <a:p>
            <a:r>
              <a:rPr lang="en-US" sz="1400" i="1" dirty="0" smtClean="0"/>
              <a:t>1.3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6732240" y="3429000"/>
            <a:ext cx="0" cy="2599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436096" y="4660658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321583" y="6237312"/>
                <a:ext cx="612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61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83" y="6237312"/>
                <a:ext cx="6129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 rot="120000">
            <a:off x="7445077" y="4010409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 rot="120000">
            <a:off x="5844926" y="4100424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 rot="120000">
            <a:off x="7315190" y="5211693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 rot="120000">
            <a:off x="7721823" y="4230453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>
          <a:xfrm rot="120000">
            <a:off x="8015540" y="455449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 rot="120000">
            <a:off x="7868681" y="500191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>
          <a:xfrm rot="120000">
            <a:off x="5991784" y="437990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 rot="120000">
            <a:off x="6324792" y="469868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2" name="Овал 41"/>
          <p:cNvSpPr/>
          <p:nvPr/>
        </p:nvSpPr>
        <p:spPr>
          <a:xfrm rot="120000">
            <a:off x="6618509" y="491876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 rot="120000">
            <a:off x="7021171" y="512784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 rot="120000">
            <a:off x="7721822" y="3794384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 rot="120000">
            <a:off x="8015540" y="3680198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6" name="Овал 45"/>
          <p:cNvSpPr/>
          <p:nvPr/>
        </p:nvSpPr>
        <p:spPr>
          <a:xfrm rot="120000">
            <a:off x="8317269" y="357218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7" name="Овал 46"/>
          <p:cNvSpPr/>
          <p:nvPr/>
        </p:nvSpPr>
        <p:spPr>
          <a:xfrm rot="120000">
            <a:off x="8610986" y="337407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20000">
            <a:off x="1006774" y="129748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 rot="120000">
            <a:off x="1048615" y="248561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 rot="120000">
            <a:off x="1476718" y="129748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 rot="120000">
            <a:off x="1476718" y="166171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 rot="120000">
            <a:off x="1030816" y="208744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 rot="120000">
            <a:off x="1598485" y="249876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 rot="120000">
            <a:off x="2049122" y="129748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120000">
            <a:off x="2091818" y="165889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 rot="120000">
            <a:off x="982371" y="1661714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 rot="120000">
            <a:off x="1543540" y="205535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 rot="120000">
            <a:off x="2658105" y="1628634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 rot="120000">
            <a:off x="2660280" y="205535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 rot="120000">
            <a:off x="2102337" y="2072959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120000">
            <a:off x="2615990" y="1257113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 rot="120000">
            <a:off x="2120086" y="2512619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 rot="120000">
            <a:off x="2718424" y="251262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260108" y="1650213"/>
            <a:ext cx="1334450" cy="4395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DDA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544" y="279169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 =    </a:t>
            </a:r>
            <a:r>
              <a:rPr lang="ru-RU" sz="1400" dirty="0" smtClean="0"/>
              <a:t>1.</a:t>
            </a:r>
            <a:r>
              <a:rPr lang="en-US" sz="1400" dirty="0" smtClean="0"/>
              <a:t>0</a:t>
            </a:r>
            <a:r>
              <a:rPr lang="en-US" sz="1400" i="1" dirty="0" smtClean="0"/>
              <a:t> </a:t>
            </a:r>
            <a:r>
              <a:rPr lang="ru-RU" sz="1400" i="1" dirty="0" smtClean="0"/>
              <a:t>  </a:t>
            </a:r>
            <a:r>
              <a:rPr lang="en-US" sz="1400" i="1" dirty="0" smtClean="0"/>
              <a:t> 1.1      1.2    1.3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020" y="746306"/>
            <a:ext cx="768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a/b</a:t>
            </a:r>
          </a:p>
          <a:p>
            <a:r>
              <a:rPr lang="en-US" sz="1400" i="1" dirty="0" smtClean="0"/>
              <a:t>   =   </a:t>
            </a:r>
          </a:p>
          <a:p>
            <a:r>
              <a:rPr lang="ru-RU" sz="1400" dirty="0" smtClean="0"/>
              <a:t>1.</a:t>
            </a:r>
            <a:r>
              <a:rPr lang="en-US" sz="1400" dirty="0" smtClean="0"/>
              <a:t>0</a:t>
            </a:r>
            <a:r>
              <a:rPr lang="en-US" sz="1400" i="1" dirty="0" smtClean="0"/>
              <a:t> 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1.1      </a:t>
            </a:r>
          </a:p>
          <a:p>
            <a:endParaRPr lang="en-US" sz="1400" i="1" dirty="0"/>
          </a:p>
          <a:p>
            <a:r>
              <a:rPr lang="en-US" sz="1400" i="1" dirty="0" smtClean="0"/>
              <a:t>1.2    </a:t>
            </a:r>
          </a:p>
          <a:p>
            <a:endParaRPr lang="en-US" sz="1400" i="1" dirty="0"/>
          </a:p>
          <a:p>
            <a:r>
              <a:rPr lang="en-US" sz="1400" i="1" dirty="0" smtClean="0"/>
              <a:t>1.3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610134" y="500048"/>
            <a:ext cx="0" cy="2599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13990" y="1731706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199477" y="3308360"/>
                <a:ext cx="612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61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77" y="3308360"/>
                <a:ext cx="61292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 rot="120000">
            <a:off x="7322971" y="1081457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 rot="120000">
            <a:off x="5722820" y="117147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 rot="120000">
            <a:off x="7193084" y="228274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 rot="120000">
            <a:off x="7599717" y="1301501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 rot="120000">
            <a:off x="7893434" y="1625538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 rot="120000">
            <a:off x="7746575" y="2072960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120000">
            <a:off x="5869678" y="1450949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 rot="120000">
            <a:off x="6202686" y="1769728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 rot="120000">
            <a:off x="6496403" y="198981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 rot="120000">
            <a:off x="6899065" y="2198888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 rot="120000">
            <a:off x="7599716" y="865432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 rot="120000">
            <a:off x="7893434" y="751246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 rot="120000">
            <a:off x="8195163" y="643233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>
          <a:xfrm rot="120000">
            <a:off x="8488880" y="445125"/>
            <a:ext cx="286697" cy="20614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 rot="120000">
            <a:off x="2082365" y="4586068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44220" y="4936262"/>
            <a:ext cx="89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 =    </a:t>
            </a:r>
            <a:r>
              <a:rPr lang="ru-RU" sz="1400" dirty="0"/>
              <a:t>?</a:t>
            </a:r>
            <a:endParaRPr lang="en-US" sz="14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330128" y="4197598"/>
            <a:ext cx="76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a/b</a:t>
            </a:r>
          </a:p>
          <a:p>
            <a:r>
              <a:rPr lang="en-US" sz="1400" i="1" dirty="0" smtClean="0"/>
              <a:t>   =   </a:t>
            </a:r>
          </a:p>
          <a:p>
            <a:r>
              <a:rPr lang="ru-RU" sz="1400" dirty="0" smtClean="0"/>
              <a:t>   ?</a:t>
            </a:r>
            <a:endParaRPr lang="en-US" sz="1400" i="1" dirty="0" smtClean="0"/>
          </a:p>
        </p:txBody>
      </p:sp>
      <p:sp>
        <p:nvSpPr>
          <p:cNvPr id="43" name="Стрелка вправо 42"/>
          <p:cNvSpPr/>
          <p:nvPr/>
        </p:nvSpPr>
        <p:spPr>
          <a:xfrm rot="19717542">
            <a:off x="2750046" y="3315387"/>
            <a:ext cx="2782772" cy="58404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Measuring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 rot="120000">
            <a:off x="7901445" y="1189470"/>
            <a:ext cx="286697" cy="20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38100" stA="26000" endPos="23000" dist="25400" dir="5400000" sy="-100000" rotWithShape="0"/>
            <a:softEdge rad="63500"/>
          </a:effectLst>
          <a:scene3d>
            <a:camera prst="perspectiveHeroicExtremeLeftFacing" fov="3900000">
              <a:rot lat="2015671" lon="2955818" rev="20950648"/>
            </a:camera>
            <a:lightRig rig="flood" dir="tr"/>
          </a:scene3d>
          <a:sp3d contourW="31750" prstMaterial="plastic">
            <a:bevelT w="50800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5" name="Picture 8" descr="D:\Тема\работа\ЦиБ\Обратная задача\Презентации\Индикатриса моделирова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0597">
            <a:off x="3729295" y="3854187"/>
            <a:ext cx="1563079" cy="10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498</TotalTime>
  <Words>483</Words>
  <Application>Microsoft Office PowerPoint</Application>
  <PresentationFormat>Экран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Воздушный поток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Артем</cp:lastModifiedBy>
  <cp:revision>42</cp:revision>
  <dcterms:created xsi:type="dcterms:W3CDTF">2017-10-30T04:41:11Z</dcterms:created>
  <dcterms:modified xsi:type="dcterms:W3CDTF">2017-12-20T10:02:04Z</dcterms:modified>
</cp:coreProperties>
</file>