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72" r:id="rId14"/>
    <p:sldId id="268" r:id="rId15"/>
    <p:sldId id="269" r:id="rId16"/>
    <p:sldId id="270" r:id="rId17"/>
    <p:sldId id="266" r:id="rId18"/>
    <p:sldId id="267" r:id="rId19"/>
    <p:sldId id="273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50" autoAdjust="0"/>
  </p:normalViewPr>
  <p:slideViewPr>
    <p:cSldViewPr snapToGrid="0">
      <p:cViewPr varScale="1">
        <p:scale>
          <a:sx n="48" d="100"/>
          <a:sy n="48" d="100"/>
        </p:scale>
        <p:origin x="14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6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5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Тут почётче рассказать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Диаграмму классов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Транзитивность</a:t>
            </a:r>
            <a:r>
              <a:rPr dirty="0"/>
              <a:t> </a:t>
            </a:r>
            <a:r>
              <a:rPr dirty="0" err="1"/>
              <a:t>указать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слайде</a:t>
            </a:r>
            <a:endParaRPr dirty="0"/>
          </a:p>
          <a:p>
            <a:r>
              <a:rPr dirty="0" err="1"/>
              <a:t>Пресижон</a:t>
            </a:r>
            <a:r>
              <a:rPr dirty="0"/>
              <a:t>, </a:t>
            </a:r>
            <a:r>
              <a:rPr dirty="0" err="1"/>
              <a:t>рекол-тоже</a:t>
            </a:r>
            <a:r>
              <a:rPr dirty="0"/>
              <a:t> </a:t>
            </a:r>
            <a:r>
              <a:rPr dirty="0" err="1"/>
              <a:t>формула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Иван Арсентьев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«Введите тут цитату».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«Введите тут цитату».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knorre@modul.bioch.nsk.su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artyomfirsov@mail.ru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6" Type="http://schemas.openxmlformats.org/officeDocument/2006/relationships/hyperlink" Target="http://www.sciencedirect.com/science/article/pii/0022283681900875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hyperlink" Target="http://link.springer.com/chapter/10.1007/978-3-319-06028-6_26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hyperlink" Target="https://www.researchgate.net/profile/Cihan_Varol/publication/220500491_Author_Disambiguation_using_an_Hybrid_Approach_of_Queries_and_String_Matching_Techniques/links/541b9bc20cf203f155b3284a.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Распознавание организаций для идентификации авторов базы данных научных публикаций"/>
          <p:cNvSpPr txBox="1">
            <a:spLocks noGrp="1"/>
          </p:cNvSpPr>
          <p:nvPr>
            <p:ph type="ctrTitle"/>
          </p:nvPr>
        </p:nvSpPr>
        <p:spPr>
          <a:xfrm>
            <a:off x="632787" y="3817167"/>
            <a:ext cx="11739226" cy="21192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cap="all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Revealing research institutes and their interactions: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case study of </a:t>
            </a:r>
            <a:r>
              <a:rPr lang="en-US" dirty="0" smtClean="0"/>
              <a:t>miRNA </a:t>
            </a:r>
            <a:r>
              <a:rPr lang="en-US" dirty="0"/>
              <a:t>research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20" name="Фирсов Артемий Борисович"/>
          <p:cNvSpPr txBox="1">
            <a:spLocks noGrp="1"/>
          </p:cNvSpPr>
          <p:nvPr>
            <p:ph type="subTitle" sz="quarter" idx="1"/>
          </p:nvPr>
        </p:nvSpPr>
        <p:spPr>
          <a:xfrm>
            <a:off x="3868244" y="2536510"/>
            <a:ext cx="5268310" cy="660284"/>
          </a:xfrm>
          <a:prstGeom prst="rect">
            <a:avLst/>
          </a:prstGeom>
        </p:spPr>
        <p:txBody>
          <a:bodyPr/>
          <a:lstStyle>
            <a:lvl1pPr algn="r" defTabSz="443991">
              <a:defRPr sz="30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dirty="0" err="1" smtClean="0"/>
              <a:t>Artemiy</a:t>
            </a:r>
            <a:r>
              <a:rPr lang="en-US" dirty="0" smtClean="0"/>
              <a:t> </a:t>
            </a:r>
            <a:r>
              <a:rPr lang="en-US" dirty="0" err="1" smtClean="0"/>
              <a:t>Firsov</a:t>
            </a:r>
            <a:endParaRPr dirty="0"/>
          </a:p>
        </p:txBody>
      </p:sp>
      <p:sp>
        <p:nvSpPr>
          <p:cNvPr id="121" name="Новосибирский государственный университет…"/>
          <p:cNvSpPr txBox="1"/>
          <p:nvPr/>
        </p:nvSpPr>
        <p:spPr>
          <a:xfrm>
            <a:off x="1860407" y="493493"/>
            <a:ext cx="928398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Novosibirsk State University</a:t>
            </a:r>
            <a:endParaRPr lang="en-US" dirty="0"/>
          </a:p>
          <a:p>
            <a:pPr>
              <a:defRPr sz="2400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Mechanic-Mathematical Department</a:t>
            </a:r>
          </a:p>
          <a:p>
            <a:pPr>
              <a:defRPr sz="2400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SDAML, BDA</a:t>
            </a:r>
            <a:endParaRPr dirty="0"/>
          </a:p>
        </p:txBody>
      </p:sp>
      <p:pic>
        <p:nvPicPr>
          <p:cNvPr id="122" name="IMG_0237.GIF" descr="IMG_0237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7830" y="205303"/>
            <a:ext cx="1456786" cy="145678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Научный руководитель: Титов Игорь Иванович, к.ф.-м.н., с.н.с."/>
          <p:cNvSpPr txBox="1"/>
          <p:nvPr/>
        </p:nvSpPr>
        <p:spPr>
          <a:xfrm>
            <a:off x="1740504" y="7047419"/>
            <a:ext cx="928976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 smtClean="0"/>
              <a:t>Scientific advisor</a:t>
            </a:r>
            <a:r>
              <a:rPr dirty="0" smtClean="0"/>
              <a:t>:</a:t>
            </a:r>
            <a:r>
              <a:rPr lang="en-US" dirty="0" smtClean="0"/>
              <a:t> Igor </a:t>
            </a:r>
            <a:r>
              <a:rPr lang="en-US" dirty="0" err="1" smtClean="0"/>
              <a:t>Titov</a:t>
            </a:r>
            <a:r>
              <a:rPr lang="en-US" dirty="0" smtClean="0"/>
              <a:t>, </a:t>
            </a:r>
            <a:r>
              <a:rPr lang="en-US" sz="2400" dirty="0" err="1">
                <a:sym typeface="Helvetica"/>
              </a:rPr>
              <a:t>Cand</a:t>
            </a:r>
            <a:r>
              <a:rPr lang="en-US" sz="2400" dirty="0">
                <a:sym typeface="Helvetica"/>
              </a:rPr>
              <a:t>. Sci. (Phys.-Math</a:t>
            </a:r>
            <a:r>
              <a:rPr lang="en-US" sz="2400" dirty="0" smtClean="0">
                <a:sym typeface="Helvetica"/>
              </a:rPr>
              <a:t>.), </a:t>
            </a:r>
            <a:r>
              <a:rPr lang="en-US" dirty="0" smtClean="0"/>
              <a:t>Institute </a:t>
            </a:r>
            <a:r>
              <a:rPr lang="en-US" dirty="0"/>
              <a:t>of Cytology and Genetics, </a:t>
            </a:r>
            <a:r>
              <a:rPr lang="en-US" sz="2400" dirty="0">
                <a:sym typeface="Helvetica"/>
              </a:rPr>
              <a:t>Molecular Genetics </a:t>
            </a:r>
            <a:r>
              <a:rPr lang="en-US" sz="2400" dirty="0" smtClean="0">
                <a:sym typeface="Helvetica"/>
              </a:rPr>
              <a:t>Department</a:t>
            </a:r>
            <a:endParaRPr lang="en-US" dirty="0"/>
          </a:p>
        </p:txBody>
      </p:sp>
      <p:pic>
        <p:nvPicPr>
          <p:cNvPr id="125" name="D88B4ECA-4E51-4BD9-A48F-33CE8B3D0ADB-L0-001.jpeg" descr="D88B4ECA-4E51-4BD9-A48F-33CE8B3D0ADB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0211"/>
            <a:ext cx="1786970" cy="178697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22.09.2016"/>
          <p:cNvSpPr txBox="1"/>
          <p:nvPr/>
        </p:nvSpPr>
        <p:spPr>
          <a:xfrm>
            <a:off x="5649602" y="9268644"/>
            <a:ext cx="170559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2</a:t>
            </a:r>
            <a:r>
              <a:rPr lang="en-US" dirty="0" smtClean="0"/>
              <a:t>0</a:t>
            </a:r>
            <a:r>
              <a:rPr dirty="0" smtClean="0"/>
              <a:t>.</a:t>
            </a:r>
            <a:r>
              <a:rPr lang="en-US" dirty="0" smtClean="0"/>
              <a:t>12</a:t>
            </a:r>
            <a:r>
              <a:rPr dirty="0" smtClean="0"/>
              <a:t>.201</a:t>
            </a:r>
            <a:r>
              <a:rPr lang="en-US" dirty="0" smtClean="0"/>
              <a:t>7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"/>
          <p:cNvSpPr txBox="1"/>
          <p:nvPr/>
        </p:nvSpPr>
        <p:spPr>
          <a:xfrm>
            <a:off x="11673659" y="9042400"/>
            <a:ext cx="133114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fld id="{86CB4B4D-7CA3-9044-876B-883B54F8677D}" type="slidenum">
              <a:t>10</a:t>
            </a:fld>
            <a:r>
              <a:t>￼</a:t>
            </a:r>
          </a:p>
        </p:txBody>
      </p:sp>
      <p:sp>
        <p:nvSpPr>
          <p:cNvPr id="194" name="Novosibirsk Institute of Bioorganic Chemistry, Siberian Division, Russian Academyof Sciences, Russia. mor@niboch.nsc.ru…"/>
          <p:cNvSpPr txBox="1">
            <a:spLocks noGrp="1"/>
          </p:cNvSpPr>
          <p:nvPr>
            <p:ph type="body" sz="half" idx="4294967295"/>
          </p:nvPr>
        </p:nvSpPr>
        <p:spPr>
          <a:xfrm>
            <a:off x="554230" y="1004203"/>
            <a:ext cx="11896340" cy="48996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9897" indent="-259897" defTabSz="239522">
              <a:lnSpc>
                <a:spcPct val="120000"/>
              </a:lnSpc>
              <a:spcBef>
                <a:spcPts val="1800"/>
              </a:spcBef>
              <a:buSzPct val="82000"/>
              <a:defRPr sz="2296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Novosibirsk Institute of Bioorganic Chemistry, Siberian Division, Russian </a:t>
            </a:r>
            <a:r>
              <a:rPr dirty="0" err="1"/>
              <a:t>Academyof</a:t>
            </a:r>
            <a:r>
              <a:rPr dirty="0"/>
              <a:t> Sciences, Russia. </a:t>
            </a:r>
            <a:r>
              <a:rPr dirty="0">
                <a:solidFill>
                  <a:srgbClr val="F46F40"/>
                </a:solidFill>
              </a:rPr>
              <a:t>mor@niboch.nsc.ru</a:t>
            </a:r>
            <a:r>
              <a:rPr dirty="0"/>
              <a:t> </a:t>
            </a:r>
          </a:p>
          <a:p>
            <a:pPr marL="259897" indent="-259897" defTabSz="239522">
              <a:lnSpc>
                <a:spcPct val="120000"/>
              </a:lnSpc>
              <a:spcBef>
                <a:spcPts val="1800"/>
              </a:spcBef>
              <a:buSzPct val="82000"/>
              <a:defRPr sz="2296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Institute of Bioorganic Chemistry, Siberian Division of Russian Academy of Sciences, </a:t>
            </a:r>
            <a:r>
              <a:rPr dirty="0">
                <a:solidFill>
                  <a:srgbClr val="F46F40"/>
                </a:solidFill>
              </a:rPr>
              <a:t>pr. </a:t>
            </a:r>
            <a:r>
              <a:rPr dirty="0" err="1">
                <a:solidFill>
                  <a:srgbClr val="F46F40"/>
                </a:solidFill>
              </a:rPr>
              <a:t>Academika</a:t>
            </a:r>
            <a:r>
              <a:rPr dirty="0">
                <a:solidFill>
                  <a:srgbClr val="F46F40"/>
                </a:solidFill>
              </a:rPr>
              <a:t> </a:t>
            </a:r>
            <a:r>
              <a:rPr dirty="0" err="1">
                <a:solidFill>
                  <a:srgbClr val="F46F40"/>
                </a:solidFill>
              </a:rPr>
              <a:t>Lavrentyeva</a:t>
            </a:r>
            <a:r>
              <a:rPr dirty="0">
                <a:solidFill>
                  <a:srgbClr val="F46F40"/>
                </a:solidFill>
              </a:rPr>
              <a:t> 8, Novosibirsk</a:t>
            </a:r>
            <a:r>
              <a:rPr dirty="0"/>
              <a:t>. knorre@modul.bioch.nsk.su </a:t>
            </a:r>
          </a:p>
          <a:p>
            <a:pPr marL="259897" indent="-259897" defTabSz="239522">
              <a:lnSpc>
                <a:spcPct val="120000"/>
              </a:lnSpc>
              <a:spcBef>
                <a:spcPts val="1800"/>
              </a:spcBef>
              <a:buSzPct val="82000"/>
              <a:defRPr sz="2296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Novosibirsk Institute of Bioorganic Chemistry, Russian Academy </a:t>
            </a:r>
            <a:r>
              <a:rPr dirty="0" err="1">
                <a:solidFill>
                  <a:srgbClr val="F46F40"/>
                </a:solidFill>
              </a:rPr>
              <a:t>ofSciences</a:t>
            </a:r>
            <a:r>
              <a:rPr dirty="0" err="1"/>
              <a:t>,Novosibirsk</a:t>
            </a:r>
            <a:r>
              <a:rPr dirty="0"/>
              <a:t>.</a:t>
            </a:r>
          </a:p>
          <a:p>
            <a:pPr marL="259897" indent="-259897" defTabSz="239522">
              <a:lnSpc>
                <a:spcPct val="120000"/>
              </a:lnSpc>
              <a:spcBef>
                <a:spcPts val="1800"/>
              </a:spcBef>
              <a:buSzPct val="82000"/>
              <a:defRPr sz="2296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Institute of Bioorganic Chemistry, Siberian Division of the </a:t>
            </a:r>
            <a:r>
              <a:rPr dirty="0">
                <a:solidFill>
                  <a:srgbClr val="F46F40"/>
                </a:solidFill>
              </a:rPr>
              <a:t>USSR</a:t>
            </a:r>
            <a:r>
              <a:rPr dirty="0"/>
              <a:t> Academy </a:t>
            </a:r>
            <a:r>
              <a:rPr dirty="0" err="1"/>
              <a:t>ofSciences</a:t>
            </a:r>
            <a:r>
              <a:rPr dirty="0"/>
              <a:t>, Novosibirsk</a:t>
            </a:r>
            <a:r>
              <a:rPr dirty="0" smtClean="0"/>
              <a:t>.</a:t>
            </a:r>
            <a:endParaRPr lang="en-US" dirty="0" smtClean="0"/>
          </a:p>
          <a:p>
            <a:pPr marL="259897" indent="-259897" defTabSz="239522">
              <a:lnSpc>
                <a:spcPct val="120000"/>
              </a:lnSpc>
              <a:spcBef>
                <a:spcPts val="1800"/>
              </a:spcBef>
              <a:buSzPct val="82000"/>
              <a:defRPr sz="2296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296" dirty="0" smtClean="0">
                <a:sym typeface="Helvetica"/>
              </a:rPr>
              <a:t>Institute </a:t>
            </a:r>
            <a:r>
              <a:rPr lang="en-US" sz="2296" dirty="0">
                <a:sym typeface="Helvetica"/>
              </a:rPr>
              <a:t>of </a:t>
            </a:r>
            <a:r>
              <a:rPr lang="en-US" sz="2296" dirty="0" smtClean="0">
                <a:sym typeface="Helvetica"/>
              </a:rPr>
              <a:t>Cytology </a:t>
            </a:r>
            <a:r>
              <a:rPr lang="en-US" sz="2296" dirty="0">
                <a:sym typeface="Helvetica"/>
              </a:rPr>
              <a:t>and G</a:t>
            </a:r>
            <a:r>
              <a:rPr lang="en-US" sz="2296" dirty="0" smtClean="0">
                <a:sym typeface="Helvetica"/>
              </a:rPr>
              <a:t>enetics, </a:t>
            </a:r>
            <a:r>
              <a:rPr lang="en-US" sz="2296" dirty="0">
                <a:sym typeface="Helvetica"/>
              </a:rPr>
              <a:t>R</a:t>
            </a:r>
            <a:r>
              <a:rPr lang="en-US" sz="2296" dirty="0" smtClean="0">
                <a:sym typeface="Helvetica"/>
              </a:rPr>
              <a:t>ussian </a:t>
            </a:r>
            <a:r>
              <a:rPr lang="en-US" sz="2296" dirty="0">
                <a:sym typeface="Helvetica"/>
              </a:rPr>
              <a:t>A</a:t>
            </a:r>
            <a:r>
              <a:rPr lang="en-US" sz="2296" dirty="0" smtClean="0">
                <a:sym typeface="Helvetica"/>
              </a:rPr>
              <a:t>cademy </a:t>
            </a:r>
            <a:r>
              <a:rPr lang="en-US" sz="2296" dirty="0">
                <a:sym typeface="Helvetica"/>
              </a:rPr>
              <a:t>of </a:t>
            </a:r>
            <a:r>
              <a:rPr lang="en-US" sz="2296" dirty="0" smtClean="0">
                <a:sym typeface="Helvetica"/>
              </a:rPr>
              <a:t>Sciences, Siberian Department, </a:t>
            </a:r>
            <a:r>
              <a:rPr lang="en-US" sz="2296" dirty="0">
                <a:sym typeface="Helvetica"/>
              </a:rPr>
              <a:t>N</a:t>
            </a:r>
            <a:r>
              <a:rPr lang="en-US" sz="2296" dirty="0" smtClean="0">
                <a:sym typeface="Helvetica"/>
              </a:rPr>
              <a:t>ovosibirsk, </a:t>
            </a:r>
            <a:r>
              <a:rPr lang="en-US" sz="2296" dirty="0">
                <a:sym typeface="Helvetica"/>
              </a:rPr>
              <a:t>R</a:t>
            </a:r>
            <a:r>
              <a:rPr lang="en-US" sz="2296" dirty="0" smtClean="0">
                <a:sym typeface="Helvetica"/>
              </a:rPr>
              <a:t>ussia, MRC Clinical Sciences Centre, Imperial College </a:t>
            </a:r>
            <a:r>
              <a:rPr lang="en-US" sz="2296" dirty="0">
                <a:sym typeface="Helvetica"/>
              </a:rPr>
              <a:t>of M</a:t>
            </a:r>
            <a:r>
              <a:rPr lang="en-US" sz="2296" dirty="0" smtClean="0">
                <a:sym typeface="Helvetica"/>
              </a:rPr>
              <a:t>edicine, Hammersmith </a:t>
            </a:r>
            <a:r>
              <a:rPr lang="en-US" sz="2296" dirty="0">
                <a:sym typeface="Helvetica"/>
              </a:rPr>
              <a:t>H</a:t>
            </a:r>
            <a:r>
              <a:rPr lang="en-US" sz="2296" dirty="0" smtClean="0">
                <a:sym typeface="Helvetica"/>
              </a:rPr>
              <a:t>ospital, London, United </a:t>
            </a:r>
            <a:r>
              <a:rPr lang="en-US" sz="2296" dirty="0">
                <a:sym typeface="Helvetica"/>
              </a:rPr>
              <a:t>K</a:t>
            </a:r>
            <a:r>
              <a:rPr lang="en-US" sz="2296" dirty="0" smtClean="0">
                <a:sym typeface="Helvetica"/>
              </a:rPr>
              <a:t>ingdom</a:t>
            </a:r>
            <a:endParaRPr dirty="0"/>
          </a:p>
        </p:txBody>
      </p:sp>
      <p:sp>
        <p:nvSpPr>
          <p:cNvPr id="195" name="Проблемы идентификации организаций"/>
          <p:cNvSpPr txBox="1"/>
          <p:nvPr/>
        </p:nvSpPr>
        <p:spPr>
          <a:xfrm>
            <a:off x="1802405" y="193286"/>
            <a:ext cx="9400009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Affiliation disambiguation challenges</a:t>
            </a:r>
            <a:endParaRPr dirty="0"/>
          </a:p>
        </p:txBody>
      </p:sp>
      <p:graphicFrame>
        <p:nvGraphicFramePr>
          <p:cNvPr id="196" name="Table"/>
          <p:cNvGraphicFramePr/>
          <p:nvPr>
            <p:extLst>
              <p:ext uri="{D42A27DB-BD31-4B8C-83A1-F6EECF244321}">
                <p14:modId xmlns:p14="http://schemas.microsoft.com/office/powerpoint/2010/main" val="3663087028"/>
              </p:ext>
            </p:extLst>
          </p:nvPr>
        </p:nvGraphicFramePr>
        <p:xfrm>
          <a:off x="372395" y="6071213"/>
          <a:ext cx="12260008" cy="297118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532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2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5593">
                <a:tc>
                  <a:txBody>
                    <a:bodyPr/>
                    <a:lstStyle/>
                    <a:p>
                      <a:pPr defTabSz="914400"/>
                      <a:r>
                        <a:rPr lang="en-US" sz="2000" i="1" dirty="0" smtClean="0"/>
                        <a:t>Blank</a:t>
                      </a:r>
                      <a:endParaRPr sz="2000" i="1"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2000"/>
                        <a:t>Institute of Bioorganic Chemistry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2000"/>
                        <a:t>Russian Academy of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000" i="1" dirty="0" smtClean="0"/>
                        <a:t>Space</a:t>
                      </a:r>
                      <a:endParaRPr sz="2000" i="1"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Sciences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000" i="1" dirty="0" smtClean="0"/>
                        <a:t>Blank</a:t>
                      </a:r>
                      <a:endParaRPr sz="2000"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2000"/>
                        <a:t>Novosibirsk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000"/>
                      </a:pPr>
                      <a:r>
                        <a:rPr u="sng">
                          <a:hlinkClick r:id="rId2"/>
                        </a:rPr>
                        <a:t>knorre@modul.bioch.nsk.su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5593"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Novosibirsk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2000"/>
                        <a:t>Institute of Bioorganic Chemistry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2000"/>
                        <a:t>Russian Academy of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000" i="1" dirty="0" smtClean="0"/>
                        <a:t>Blank</a:t>
                      </a:r>
                      <a:endParaRPr sz="2000"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Sciences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2000"/>
                        <a:t>pr. Academika Lavrentyeva 8, 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2000"/>
                        <a:t>Novosibirsk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000" i="1" dirty="0" smtClean="0"/>
                        <a:t>Blank</a:t>
                      </a:r>
                      <a:endParaRPr sz="2000"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L>
                    <a:lnR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R>
                    <a:lnT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T>
                    <a:lnB w="381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miter lim="400000"/>
                    </a:lnB>
                    <a:solidFill>
                      <a:schemeClr val="accent2">
                        <a:hueOff val="-2473792"/>
                        <a:satOff val="-50209"/>
                        <a:lumOff val="235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"/>
          <p:cNvSpPr txBox="1"/>
          <p:nvPr/>
        </p:nvSpPr>
        <p:spPr>
          <a:xfrm>
            <a:off x="11673659" y="9042400"/>
            <a:ext cx="133114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fld id="{86CB4B4D-7CA3-9044-876B-883B54F8677D}" type="slidenum">
              <a:t>11</a:t>
            </a:fld>
            <a:r>
              <a:t>￼</a:t>
            </a:r>
          </a:p>
        </p:txBody>
      </p:sp>
      <p:sp>
        <p:nvSpPr>
          <p:cNvPr id="200" name="Сравнить алгоритмы расчёта сходства строк и символов на естественном языке…"/>
          <p:cNvSpPr txBox="1">
            <a:spLocks noGrp="1"/>
          </p:cNvSpPr>
          <p:nvPr>
            <p:ph type="body" sz="half" idx="4294967295"/>
          </p:nvPr>
        </p:nvSpPr>
        <p:spPr>
          <a:xfrm>
            <a:off x="554230" y="1352695"/>
            <a:ext cx="11896340" cy="4013797"/>
          </a:xfrm>
          <a:prstGeom prst="rect">
            <a:avLst/>
          </a:prstGeom>
        </p:spPr>
        <p:txBody>
          <a:bodyPr/>
          <a:lstStyle/>
          <a:p>
            <a:pPr marL="366753" indent="-366753" defTabSz="315468">
              <a:lnSpc>
                <a:spcPct val="120000"/>
              </a:lnSpc>
              <a:spcBef>
                <a:spcPts val="2400"/>
              </a:spcBef>
              <a:buSzPct val="82000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Perform data preprocessing</a:t>
            </a:r>
          </a:p>
          <a:p>
            <a:pPr marL="366753" indent="-366753" defTabSz="315468">
              <a:lnSpc>
                <a:spcPct val="120000"/>
              </a:lnSpc>
              <a:spcBef>
                <a:spcPts val="2400"/>
              </a:spcBef>
              <a:buSzPct val="82000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Find promising similarity and clustering algorithms</a:t>
            </a:r>
          </a:p>
          <a:p>
            <a:pPr marL="366753" indent="-366753" defTabSz="315468">
              <a:lnSpc>
                <a:spcPct val="120000"/>
              </a:lnSpc>
              <a:spcBef>
                <a:spcPts val="2400"/>
              </a:spcBef>
              <a:buSzPct val="82000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Get clustering parameters on Novosibirsk affiliation dataset</a:t>
            </a:r>
          </a:p>
          <a:p>
            <a:pPr marL="366753" indent="-366753" defTabSz="315468">
              <a:lnSpc>
                <a:spcPct val="120000"/>
              </a:lnSpc>
              <a:spcBef>
                <a:spcPts val="2400"/>
              </a:spcBef>
              <a:buSzPct val="82000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Provide homogeneity, completeness, v-measure scores</a:t>
            </a:r>
          </a:p>
        </p:txBody>
      </p:sp>
      <p:sp>
        <p:nvSpPr>
          <p:cNvPr id="201" name="Задачи"/>
          <p:cNvSpPr txBox="1"/>
          <p:nvPr/>
        </p:nvSpPr>
        <p:spPr>
          <a:xfrm>
            <a:off x="5617543" y="193286"/>
            <a:ext cx="176971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Issues</a:t>
            </a:r>
            <a:endParaRPr dirty="0"/>
          </a:p>
        </p:txBody>
      </p:sp>
      <p:sp>
        <p:nvSpPr>
          <p:cNvPr id="202" name="Кластер - подмножество множества организаций, в которое входят организации с похожими названиями."/>
          <p:cNvSpPr txBox="1"/>
          <p:nvPr/>
        </p:nvSpPr>
        <p:spPr>
          <a:xfrm>
            <a:off x="887199" y="6183484"/>
            <a:ext cx="1123040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 b="1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0" i="0" u="sng" dirty="0" smtClean="0"/>
              <a:t>Cluster</a:t>
            </a:r>
            <a:r>
              <a:rPr dirty="0" smtClean="0"/>
              <a:t> </a:t>
            </a:r>
            <a:r>
              <a:rPr lang="en-US" dirty="0" smtClean="0"/>
              <a:t>–</a:t>
            </a:r>
            <a:r>
              <a:rPr dirty="0" smtClean="0"/>
              <a:t> </a:t>
            </a:r>
            <a:r>
              <a:rPr lang="en-US" dirty="0" smtClean="0"/>
              <a:t>subset of affiliations set that are alike (thus, probably referring to the same institution)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дачи"/>
          <p:cNvSpPr txBox="1"/>
          <p:nvPr/>
        </p:nvSpPr>
        <p:spPr>
          <a:xfrm>
            <a:off x="3950432" y="193286"/>
            <a:ext cx="5103962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Data preprocessing</a:t>
            </a:r>
            <a:endParaRPr dirty="0"/>
          </a:p>
        </p:txBody>
      </p:sp>
      <p:sp>
        <p:nvSpPr>
          <p:cNvPr id="3" name="Сравнить алгоритмы расчёта сходства строк и символов на естественном языке…"/>
          <p:cNvSpPr txBox="1">
            <a:spLocks/>
          </p:cNvSpPr>
          <p:nvPr/>
        </p:nvSpPr>
        <p:spPr>
          <a:xfrm>
            <a:off x="554230" y="1352695"/>
            <a:ext cx="11896340" cy="3517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66753" indent="-366753" defTabSz="315468" hangingPunct="1">
              <a:lnSpc>
                <a:spcPct val="120000"/>
              </a:lnSpc>
              <a:spcBef>
                <a:spcPts val="2400"/>
              </a:spcBef>
              <a:buSzPct val="82000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40" dirty="0" smtClean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Remove email, zip and other non-institutional artifacts</a:t>
            </a:r>
          </a:p>
          <a:p>
            <a:pPr marL="366753" indent="-366753" defTabSz="315468" hangingPunct="1">
              <a:lnSpc>
                <a:spcPct val="120000"/>
              </a:lnSpc>
              <a:spcBef>
                <a:spcPts val="2400"/>
              </a:spcBef>
              <a:buSzPct val="82000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40" dirty="0" smtClean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Lowercase and leave only “a-z”, “A-z”, “ ”, “,” characters</a:t>
            </a:r>
          </a:p>
          <a:p>
            <a:pPr marL="366753" indent="-366753" defTabSz="315468" hangingPunct="1">
              <a:lnSpc>
                <a:spcPct val="120000"/>
              </a:lnSpc>
              <a:spcBef>
                <a:spcPts val="2400"/>
              </a:spcBef>
              <a:buSzPct val="82000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40" dirty="0" smtClean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Split affiliation if contains several institution names</a:t>
            </a:r>
          </a:p>
          <a:p>
            <a:pPr marL="366753" indent="-366753" defTabSz="315468" hangingPunct="1">
              <a:lnSpc>
                <a:spcPct val="120000"/>
              </a:lnSpc>
              <a:spcBef>
                <a:spcPts val="2400"/>
              </a:spcBef>
              <a:buSzPct val="82000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40" dirty="0" smtClean="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rPr>
              <a:t>Extract only name and country from affiliation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-194365" y="5751821"/>
            <a:ext cx="13199165" cy="1364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897" indent="-259897" defTabSz="239522">
              <a:lnSpc>
                <a:spcPct val="120000"/>
              </a:lnSpc>
              <a:spcBef>
                <a:spcPts val="1800"/>
              </a:spcBef>
              <a:buSzPct val="82000"/>
              <a:defRPr sz="2296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sym typeface="Helvetica"/>
              </a:rPr>
              <a:t>Institute of Cytology and Genetics, Russian Academy of Sciences, Siberian Department, Novosibirsk, Russia, MRC Clinical Sciences Centre, Imperial College of Medicine, Hammersmith Hospital, London, United Kingdom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8077199"/>
            <a:ext cx="6502400" cy="477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9897" indent="-259897" defTabSz="239522">
              <a:lnSpc>
                <a:spcPct val="120000"/>
              </a:lnSpc>
              <a:spcBef>
                <a:spcPts val="1800"/>
              </a:spcBef>
              <a:buSzPct val="82000"/>
              <a:defRPr sz="2296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>
                <a:sym typeface="Helvetica"/>
              </a:rPr>
              <a:t>institute </a:t>
            </a:r>
            <a:r>
              <a:rPr lang="en-US" dirty="0">
                <a:sym typeface="Helvetica"/>
              </a:rPr>
              <a:t>of </a:t>
            </a:r>
            <a:r>
              <a:rPr lang="en-US" dirty="0" smtClean="0">
                <a:sym typeface="Helvetica"/>
              </a:rPr>
              <a:t>cytology </a:t>
            </a:r>
            <a:r>
              <a:rPr lang="en-US" dirty="0">
                <a:sym typeface="Helvetica"/>
              </a:rPr>
              <a:t>and </a:t>
            </a:r>
            <a:r>
              <a:rPr lang="en-US" dirty="0" smtClean="0">
                <a:sym typeface="Helvetica"/>
              </a:rPr>
              <a:t>genetics</a:t>
            </a:r>
            <a:r>
              <a:rPr lang="en-US" dirty="0">
                <a:sym typeface="Helvetica"/>
              </a:rPr>
              <a:t>, </a:t>
            </a:r>
            <a:r>
              <a:rPr lang="en-US" dirty="0" err="1">
                <a:sym typeface="Helvetica"/>
              </a:rPr>
              <a:t>r</a:t>
            </a:r>
            <a:r>
              <a:rPr lang="en-US" dirty="0" err="1" smtClean="0">
                <a:sym typeface="Helvetica"/>
              </a:rPr>
              <a:t>ussia</a:t>
            </a:r>
            <a:r>
              <a:rPr lang="en-US" dirty="0" smtClean="0">
                <a:sym typeface="Helvetica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02400" y="8057320"/>
            <a:ext cx="6502400" cy="5162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9897" indent="-259897" defTabSz="239522">
              <a:lnSpc>
                <a:spcPct val="120000"/>
              </a:lnSpc>
              <a:spcBef>
                <a:spcPts val="1800"/>
              </a:spcBef>
              <a:buSzPct val="82000"/>
              <a:defRPr sz="2296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 smtClean="0">
                <a:sym typeface="Helvetica"/>
              </a:rPr>
              <a:t>mrc</a:t>
            </a:r>
            <a:r>
              <a:rPr lang="en-US" dirty="0" smtClean="0">
                <a:sym typeface="Helvetica"/>
              </a:rPr>
              <a:t> clinical sciences </a:t>
            </a:r>
            <a:r>
              <a:rPr lang="en-US" dirty="0" err="1" smtClean="0">
                <a:sym typeface="Helvetica"/>
              </a:rPr>
              <a:t>centre</a:t>
            </a:r>
            <a:r>
              <a:rPr lang="en-US" dirty="0">
                <a:sym typeface="Helvetica"/>
              </a:rPr>
              <a:t>, u</a:t>
            </a:r>
            <a:r>
              <a:rPr lang="en-US" dirty="0" smtClean="0">
                <a:sym typeface="Helvetica"/>
              </a:rPr>
              <a:t>nited kingdom</a:t>
            </a:r>
            <a:endParaRPr lang="en-US" dirty="0"/>
          </a:p>
        </p:txBody>
      </p:sp>
      <p:pic>
        <p:nvPicPr>
          <p:cNvPr id="7" name="B12276F7-8869-44CF-99F7-69A7F8C14F72-L0-001.png" descr="B12276F7-8869-44CF-99F7-69A7F8C14F72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4126269" y="7238870"/>
            <a:ext cx="718685" cy="718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12276F7-8869-44CF-99F7-69A7F8C14F72-L0-001.png" descr="B12276F7-8869-44CF-99F7-69A7F8C14F72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35693" y="7227338"/>
            <a:ext cx="718685" cy="7186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4455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дачи"/>
          <p:cNvSpPr txBox="1"/>
          <p:nvPr/>
        </p:nvSpPr>
        <p:spPr>
          <a:xfrm>
            <a:off x="1978733" y="193286"/>
            <a:ext cx="904735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Clustering and similarity algorithms</a:t>
            </a:r>
            <a:endParaRPr dirty="0"/>
          </a:p>
        </p:txBody>
      </p:sp>
      <p:sp>
        <p:nvSpPr>
          <p:cNvPr id="3" name="Исследование Лувенского алгоритма кластеризации…"/>
          <p:cNvSpPr txBox="1"/>
          <p:nvPr/>
        </p:nvSpPr>
        <p:spPr>
          <a:xfrm>
            <a:off x="405137" y="1540377"/>
            <a:ext cx="12194526" cy="3755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 lnSpcReduction="10000"/>
          </a:bodyPr>
          <a:lstStyle/>
          <a:p>
            <a:pPr marL="366753" indent="-366753" algn="l" defTabSz="315468">
              <a:lnSpc>
                <a:spcPct val="120000"/>
              </a:lnSpc>
              <a:spcBef>
                <a:spcPts val="2400"/>
              </a:spcBef>
              <a:buSzPct val="82000"/>
              <a:buFontTx/>
              <a:buChar char="•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Set of affiliations of 62 unique Novosibirsk institution names. From PubMed DB. Volume – 1000 objects</a:t>
            </a:r>
            <a:r>
              <a:rPr lang="en-US" dirty="0" smtClean="0"/>
              <a:t>.</a:t>
            </a:r>
          </a:p>
          <a:p>
            <a:pPr marL="366753" indent="-366753" algn="l" defTabSz="315468">
              <a:lnSpc>
                <a:spcPct val="120000"/>
              </a:lnSpc>
              <a:spcBef>
                <a:spcPts val="2400"/>
              </a:spcBef>
              <a:buSzPct val="82000"/>
              <a:buChar char="•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K-Means, DBSCAN over </a:t>
            </a:r>
            <a:r>
              <a:rPr lang="en-US" dirty="0" err="1" smtClean="0"/>
              <a:t>Levenshtein</a:t>
            </a:r>
            <a:r>
              <a:rPr lang="en-US" dirty="0" smtClean="0"/>
              <a:t>, </a:t>
            </a:r>
            <a:r>
              <a:rPr lang="en-US" dirty="0" err="1" smtClean="0"/>
              <a:t>Jaccard</a:t>
            </a:r>
            <a:r>
              <a:rPr lang="en-US" dirty="0" smtClean="0"/>
              <a:t>, Smith-Waterman, K-</a:t>
            </a:r>
            <a:r>
              <a:rPr lang="en-US" dirty="0" err="1" smtClean="0"/>
              <a:t>Mer</a:t>
            </a:r>
            <a:r>
              <a:rPr lang="en-US" dirty="0" smtClean="0"/>
              <a:t> distances/features</a:t>
            </a:r>
          </a:p>
          <a:p>
            <a:pPr marL="366753" indent="-366753" algn="l" defTabSz="315468">
              <a:lnSpc>
                <a:spcPct val="120000"/>
              </a:lnSpc>
              <a:spcBef>
                <a:spcPts val="2400"/>
              </a:spcBef>
              <a:buSzPct val="82000"/>
              <a:buFontTx/>
              <a:buChar char="•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DBSCAN, eps: 0.009</a:t>
            </a:r>
            <a:r>
              <a:rPr lang="en-US" dirty="0"/>
              <a:t>, </a:t>
            </a:r>
            <a:r>
              <a:rPr lang="en-US" dirty="0" err="1" smtClean="0"/>
              <a:t>min_samples</a:t>
            </a:r>
            <a:r>
              <a:rPr lang="en-US" dirty="0" smtClean="0"/>
              <a:t>: 5, metric: </a:t>
            </a:r>
            <a:r>
              <a:rPr lang="en-US" dirty="0" err="1" smtClean="0"/>
              <a:t>Sokal</a:t>
            </a:r>
            <a:r>
              <a:rPr lang="en-US" dirty="0" smtClean="0"/>
              <a:t>-Michener over 6-Mer features (Boolean vector of K-</a:t>
            </a:r>
            <a:r>
              <a:rPr lang="en-US" dirty="0" err="1" smtClean="0"/>
              <a:t>Mers</a:t>
            </a:r>
            <a:r>
              <a:rPr lang="en-US" dirty="0" smtClean="0"/>
              <a:t> presence)</a:t>
            </a:r>
          </a:p>
        </p:txBody>
      </p:sp>
      <p:pic>
        <p:nvPicPr>
          <p:cNvPr id="4" name="5DA3A3CA-CC54-4EC6-83C1-E8D40ACB698B-L0-001.png" descr="5DA3A3CA-CC54-4EC6-83C1-E8D40ACB698B-L0-001.png"/>
          <p:cNvPicPr>
            <a:picLocks noChangeAspect="1"/>
          </p:cNvPicPr>
          <p:nvPr/>
        </p:nvPicPr>
        <p:blipFill>
          <a:blip r:embed="rId2">
            <a:extLst/>
          </a:blip>
          <a:srcRect l="28134" t="6178" r="53552" b="65680"/>
          <a:stretch>
            <a:fillRect/>
          </a:stretch>
        </p:blipFill>
        <p:spPr>
          <a:xfrm>
            <a:off x="747484" y="5849766"/>
            <a:ext cx="4041205" cy="332325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43600" y="6434174"/>
            <a:ext cx="6656063" cy="21544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Homogeneity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400" dirty="0">
                <a:solidFill>
                  <a:srgbClr val="1D1F22"/>
                </a:solidFill>
                <a:latin typeface="Helvetica" panose="020B0604020202020204" pitchFamily="34" charset="0"/>
              </a:rPr>
              <a:t>each cluster contains only members of a single </a:t>
            </a:r>
            <a:r>
              <a:rPr lang="en-US" sz="2400" dirty="0" smtClean="0">
                <a:solidFill>
                  <a:srgbClr val="1D1F22"/>
                </a:solidFill>
                <a:latin typeface="Helvetica" panose="020B0604020202020204" pitchFamily="34" charset="0"/>
              </a:rPr>
              <a:t>class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0.979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Completeness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400" dirty="0">
                <a:solidFill>
                  <a:srgbClr val="1D1F22"/>
                </a:solidFill>
                <a:latin typeface="Helvetica" panose="020B0604020202020204" pitchFamily="34" charset="0"/>
              </a:rPr>
              <a:t>all members of a given class are assigned to the same cluster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0.995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v-measure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400" dirty="0">
                <a:solidFill>
                  <a:srgbClr val="1D1F22"/>
                </a:solidFill>
                <a:latin typeface="Helvetica" panose="020B0604020202020204" pitchFamily="34" charset="0"/>
              </a:rPr>
              <a:t>their harmonic </a:t>
            </a:r>
            <a:r>
              <a:rPr lang="en-US" sz="2400" dirty="0" smtClean="0">
                <a:solidFill>
                  <a:srgbClr val="1D1F22"/>
                </a:solidFill>
                <a:latin typeface="Helvetica" panose="020B0604020202020204" pitchFamily="34" charset="0"/>
              </a:rPr>
              <a:t>mean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0.986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29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"/>
          <p:cNvSpPr txBox="1"/>
          <p:nvPr/>
        </p:nvSpPr>
        <p:spPr>
          <a:xfrm>
            <a:off x="11673659" y="9042400"/>
            <a:ext cx="133114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fld id="{86CB4B4D-7CA3-9044-876B-883B54F8677D}" type="slidenum">
              <a:t>14</a:t>
            </a:fld>
            <a:r>
              <a:t>￼</a:t>
            </a:r>
          </a:p>
        </p:txBody>
      </p:sp>
      <p:sp>
        <p:nvSpPr>
          <p:cNvPr id="244" name="Сравнение алгоритмов расчете сходства строк"/>
          <p:cNvSpPr txBox="1"/>
          <p:nvPr/>
        </p:nvSpPr>
        <p:spPr>
          <a:xfrm>
            <a:off x="2619936" y="193286"/>
            <a:ext cx="7764947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Similarity functions comparing</a:t>
            </a:r>
            <a:endParaRPr dirty="0"/>
          </a:p>
        </p:txBody>
      </p:sp>
      <p:graphicFrame>
        <p:nvGraphicFramePr>
          <p:cNvPr id="245" name="Table"/>
          <p:cNvGraphicFramePr/>
          <p:nvPr>
            <p:extLst>
              <p:ext uri="{D42A27DB-BD31-4B8C-83A1-F6EECF244321}">
                <p14:modId xmlns:p14="http://schemas.microsoft.com/office/powerpoint/2010/main" val="1818902758"/>
              </p:ext>
            </p:extLst>
          </p:nvPr>
        </p:nvGraphicFramePr>
        <p:xfrm>
          <a:off x="-1" y="2635971"/>
          <a:ext cx="13004796" cy="6406425"/>
        </p:xfrm>
        <a:graphic>
          <a:graphicData uri="http://schemas.openxmlformats.org/drawingml/2006/table">
            <a:tbl>
              <a:tblPr firstRow="1" firstCol="1">
                <a:tableStyleId>{CF821DB8-F4EB-4A41-A1BA-3FCAFE7338EE}</a:tableStyleId>
              </a:tblPr>
              <a:tblGrid>
                <a:gridCol w="2167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7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7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74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81285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sym typeface="Helvetica"/>
                        </a:rPr>
                        <a:t>F1; N &gt; 200</a:t>
                      </a:r>
                    </a:p>
                  </a:txBody>
                  <a:tcPr marL="50800" marR="50800" marT="50800" marB="50800" anchor="ctr" horzOverflow="overflow"/>
                </a:tc>
                <a:tc gridSpan="2"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sym typeface="Helvetica"/>
                        </a:rPr>
                        <a:t>F1; 10 &lt; N &lt; 50</a:t>
                      </a:r>
                    </a:p>
                  </a:txBody>
                  <a:tcPr marL="50800" marR="50800" marT="50800" marB="5080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t, мс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300" b="1" dirty="0" smtClean="0">
                          <a:solidFill>
                            <a:srgbClr val="FFFFFF"/>
                          </a:solidFill>
                          <a:sym typeface="Helvetica"/>
                        </a:rPr>
                        <a:t>Big cluster</a:t>
                      </a:r>
                      <a:r>
                        <a:rPr lang="en-US" sz="2300" b="1" baseline="0" dirty="0" smtClean="0">
                          <a:solidFill>
                            <a:srgbClr val="FFFFFF"/>
                          </a:solidFill>
                          <a:sym typeface="Helvetica"/>
                        </a:rPr>
                        <a:t> separation</a:t>
                      </a:r>
                      <a:endParaRPr sz="2300" b="1" dirty="0">
                        <a:solidFill>
                          <a:srgbClr val="FFFFFF"/>
                        </a:solidFill>
                        <a:sym typeface="Helvetica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285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Levenshtein</a:t>
                      </a:r>
                    </a:p>
                  </a:txBody>
                  <a:tcPr marL="50800" marR="50800" marT="50800" marB="50800" anchor="ctr" horzOverflow="overflow"/>
                </a:tc>
                <a:tc gridSpan="5">
                  <a:txBody>
                    <a:bodyPr/>
                    <a:lstStyle/>
                    <a:p>
                      <a:pPr defTabSz="914400"/>
                      <a:r>
                        <a:rPr lang="en-US" sz="2600" dirty="0" smtClean="0"/>
                        <a:t>Big clusters mixed</a:t>
                      </a:r>
                      <a:r>
                        <a:rPr lang="en-US" sz="2600" baseline="0" dirty="0" smtClean="0"/>
                        <a:t> and divided into small clusters</a:t>
                      </a:r>
                      <a:r>
                        <a:rPr sz="2600" dirty="0" smtClean="0"/>
                        <a:t>, </a:t>
                      </a:r>
                      <a:r>
                        <a:rPr lang="en-US" sz="2600" dirty="0" smtClean="0"/>
                        <a:t>no structure in small clusters</a:t>
                      </a:r>
                      <a:endParaRPr sz="2600" dirty="0"/>
                    </a:p>
                  </a:txBody>
                  <a:tcPr marL="50800" marR="50800" marT="50800" marB="5080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285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 dirty="0" err="1">
                          <a:solidFill>
                            <a:srgbClr val="FFFFFF"/>
                          </a:solidFill>
                          <a:sym typeface="Helvetica"/>
                        </a:rPr>
                        <a:t>Jaccard</a:t>
                      </a:r>
                      <a:endParaRPr sz="2600" b="1" dirty="0">
                        <a:solidFill>
                          <a:srgbClr val="FFFFFF"/>
                        </a:solidFill>
                        <a:sym typeface="Helvetica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 dirty="0"/>
                        <a:t>0.79</a:t>
                      </a:r>
                    </a:p>
                  </a:txBody>
                  <a:tcPr marL="50800" marR="50800" marT="50800" marB="50800" anchor="ctr" horzOverflow="overflow"/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2600" dirty="0"/>
                        <a:t>&lt; 0.72
(2/9)</a:t>
                      </a:r>
                    </a:p>
                  </a:txBody>
                  <a:tcPr marL="50800" marR="50800" marT="50800" marB="5080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 dirty="0"/>
                        <a:t>~7200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16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1285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sym typeface="Helvetica"/>
                        </a:rPr>
                        <a:t>Smith-Waterman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 dirty="0"/>
                        <a:t>0.9</a:t>
                      </a:r>
                    </a:p>
                  </a:txBody>
                  <a:tcPr marL="50800" marR="50800" marT="50800" marB="50800" anchor="ctr" horzOverflow="overflow"/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2600" dirty="0"/>
                        <a:t>&lt; 0.81
(3/7)</a:t>
                      </a:r>
                    </a:p>
                  </a:txBody>
                  <a:tcPr marL="50800" marR="50800" marT="50800" marB="5080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 dirty="0"/>
                        <a:t>~73000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 dirty="0"/>
                        <a:t>7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1285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KMer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 dirty="0"/>
                        <a:t>0.98</a:t>
                      </a:r>
                    </a:p>
                  </a:txBody>
                  <a:tcPr marL="50800" marR="50800" marT="50800" marB="50800" anchor="ctr" horzOverflow="overflow"/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2600"/>
                        <a:t>&lt; 0.85
(7/8)</a:t>
                      </a:r>
                    </a:p>
                  </a:txBody>
                  <a:tcPr marL="50800" marR="50800" marT="50800" marB="5080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~10500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 dirty="0"/>
                        <a:t>2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6" name="1AF5788D-4FB9-4B8D-A683-967B58D512DE-L0-001.png" descr="1AF5788D-4FB9-4B8D-A683-967B58D512DE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920" y="1351916"/>
            <a:ext cx="4168014" cy="929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2EBF9E87-233A-43C6-86B3-3934C173A9F4-L0-001.png" descr="2EBF9E87-233A-43C6-86B3-3934C173A9F4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69866" y="1290159"/>
            <a:ext cx="4168014" cy="1053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Дальнейшая работа"/>
          <p:cNvSpPr txBox="1"/>
          <p:nvPr/>
        </p:nvSpPr>
        <p:spPr>
          <a:xfrm>
            <a:off x="4831905" y="3558947"/>
            <a:ext cx="29831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Further work</a:t>
            </a:r>
            <a:endParaRPr dirty="0"/>
          </a:p>
        </p:txBody>
      </p:sp>
      <p:sp>
        <p:nvSpPr>
          <p:cNvPr id="252" name="Исследование Лувенского алгоритма кластеризации…"/>
          <p:cNvSpPr txBox="1"/>
          <p:nvPr/>
        </p:nvSpPr>
        <p:spPr>
          <a:xfrm>
            <a:off x="405137" y="4412974"/>
            <a:ext cx="12194526" cy="4651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 lnSpcReduction="10000"/>
          </a:bodyPr>
          <a:lstStyle/>
          <a:p>
            <a:pPr marL="366753" indent="-366753" algn="l" defTabSz="315468">
              <a:lnSpc>
                <a:spcPct val="120000"/>
              </a:lnSpc>
              <a:spcBef>
                <a:spcPts val="2400"/>
              </a:spcBef>
              <a:buSzPct val="82000"/>
              <a:buChar char="•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Introduce city consideration in data preprocessing stage</a:t>
            </a:r>
          </a:p>
          <a:p>
            <a:pPr marL="366753" indent="-366753" algn="l" defTabSz="315468">
              <a:lnSpc>
                <a:spcPct val="120000"/>
              </a:lnSpc>
              <a:spcBef>
                <a:spcPts val="2400"/>
              </a:spcBef>
              <a:buSzPct val="82000"/>
              <a:buChar char="•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Try another approach based on sorting and pairwise consequent similarity measuring</a:t>
            </a:r>
          </a:p>
          <a:p>
            <a:pPr marL="366753" indent="-366753" algn="l" defTabSz="315468">
              <a:lnSpc>
                <a:spcPct val="120000"/>
              </a:lnSpc>
              <a:spcBef>
                <a:spcPts val="2400"/>
              </a:spcBef>
              <a:buSzPct val="82000"/>
              <a:buChar char="•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Provide statistics for “miRNA” search query dataset from PubMed – institution dynamics, their interactions</a:t>
            </a:r>
          </a:p>
          <a:p>
            <a:pPr marL="366753" indent="-366753" algn="l" defTabSz="315468">
              <a:lnSpc>
                <a:spcPct val="120000"/>
              </a:lnSpc>
              <a:spcBef>
                <a:spcPts val="2400"/>
              </a:spcBef>
              <a:buSzPct val="82000"/>
              <a:buChar char="•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Use authors name disambiguation problem solution in affiliation disambiguation problem and vice versa</a:t>
            </a:r>
          </a:p>
        </p:txBody>
      </p:sp>
      <p:sp>
        <p:nvSpPr>
          <p:cNvPr id="253" name="Text"/>
          <p:cNvSpPr txBox="1"/>
          <p:nvPr/>
        </p:nvSpPr>
        <p:spPr>
          <a:xfrm>
            <a:off x="11673659" y="9042400"/>
            <a:ext cx="133114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fld id="{86CB4B4D-7CA3-9044-876B-883B54F8677D}" type="slidenum">
              <a:t>15</a:t>
            </a:fld>
            <a:r>
              <a:t>￼</a:t>
            </a:r>
          </a:p>
        </p:txBody>
      </p:sp>
      <p:sp>
        <p:nvSpPr>
          <p:cNvPr id="5" name="Дальнейшая работа"/>
          <p:cNvSpPr txBox="1"/>
          <p:nvPr/>
        </p:nvSpPr>
        <p:spPr>
          <a:xfrm>
            <a:off x="4048041" y="494129"/>
            <a:ext cx="455092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Solution drawbacks</a:t>
            </a:r>
            <a:endParaRPr dirty="0"/>
          </a:p>
        </p:txBody>
      </p:sp>
      <p:sp>
        <p:nvSpPr>
          <p:cNvPr id="7" name="Исследование Лувенского алгоритма кластеризации…"/>
          <p:cNvSpPr txBox="1"/>
          <p:nvPr/>
        </p:nvSpPr>
        <p:spPr>
          <a:xfrm>
            <a:off x="405137" y="1148314"/>
            <a:ext cx="12194526" cy="2575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85000" lnSpcReduction="20000"/>
          </a:bodyPr>
          <a:lstStyle/>
          <a:p>
            <a:pPr marL="366753" indent="-366753" algn="l" defTabSz="315468">
              <a:lnSpc>
                <a:spcPct val="120000"/>
              </a:lnSpc>
              <a:spcBef>
                <a:spcPts val="2400"/>
              </a:spcBef>
              <a:buSzPct val="82000"/>
              <a:buChar char="•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40" dirty="0" smtClean="0"/>
              <a:t>Growth of features number with the growth of dataset volume </a:t>
            </a:r>
            <a:endParaRPr lang="en-US" sz="3240" baseline="30000" dirty="0" smtClean="0"/>
          </a:p>
          <a:p>
            <a:pPr marL="366753" indent="-366753" algn="l" defTabSz="315468">
              <a:lnSpc>
                <a:spcPct val="120000"/>
              </a:lnSpc>
              <a:spcBef>
                <a:spcPts val="2400"/>
              </a:spcBef>
              <a:buSzPct val="82000"/>
              <a:buChar char="•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40" dirty="0" smtClean="0"/>
              <a:t>DBSCAN </a:t>
            </a:r>
            <a:r>
              <a:rPr lang="en-US" sz="3240" dirty="0" smtClean="0">
                <a:sym typeface="Helvetica"/>
              </a:rPr>
              <a:t>cannot </a:t>
            </a:r>
            <a:r>
              <a:rPr lang="en-US" sz="3240" dirty="0">
                <a:sym typeface="Helvetica"/>
              </a:rPr>
              <a:t>cluster data sets well with large differences in </a:t>
            </a:r>
            <a:r>
              <a:rPr lang="en-US" sz="3240" dirty="0" smtClean="0">
                <a:sym typeface="Helvetica"/>
              </a:rPr>
              <a:t>densities</a:t>
            </a:r>
          </a:p>
          <a:p>
            <a:pPr marL="366753" indent="-366753" algn="l" defTabSz="315468">
              <a:lnSpc>
                <a:spcPct val="120000"/>
              </a:lnSpc>
              <a:spcBef>
                <a:spcPts val="2400"/>
              </a:spcBef>
              <a:buSzPct val="82000"/>
              <a:buChar char="•"/>
              <a:defRPr sz="32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40" dirty="0" smtClean="0"/>
              <a:t>Union of clusters if alike names: institute of organic/bioorganic/inorganic chemistry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Фирсов Артемий…"/>
          <p:cNvSpPr txBox="1"/>
          <p:nvPr/>
        </p:nvSpPr>
        <p:spPr>
          <a:xfrm>
            <a:off x="321528" y="7745511"/>
            <a:ext cx="406373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 smtClean="0"/>
              <a:t>Artemiy</a:t>
            </a:r>
            <a:r>
              <a:rPr lang="en-US" dirty="0" smtClean="0"/>
              <a:t> </a:t>
            </a:r>
            <a:r>
              <a:rPr lang="en-US" dirty="0" err="1" smtClean="0"/>
              <a:t>Firsov</a:t>
            </a:r>
            <a:endParaRPr dirty="0"/>
          </a:p>
          <a:p>
            <a:pPr algn="l">
              <a:defRPr sz="2400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+7-983-122-34-67</a:t>
            </a:r>
          </a:p>
          <a:p>
            <a:pPr algn="l">
              <a:defRPr sz="2400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dirty="0" err="1"/>
              <a:t>E-mail:</a:t>
            </a:r>
            <a:r>
              <a:rPr u="sng" dirty="0" err="1">
                <a:hlinkClick r:id="rId2"/>
              </a:rPr>
              <a:t>artyomfirsov@mail.ru</a:t>
            </a:r>
            <a:endParaRPr u="sng" dirty="0">
              <a:hlinkClick r:id="rId2"/>
            </a:endParaRPr>
          </a:p>
          <a:p>
            <a:pPr algn="l">
              <a:defRPr sz="2400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dirty="0" smtClean="0"/>
              <a:t>Skype:</a:t>
            </a:r>
            <a:r>
              <a:rPr dirty="0" smtClean="0"/>
              <a:t>fabio0112358</a:t>
            </a:r>
            <a:endParaRPr dirty="0"/>
          </a:p>
        </p:txBody>
      </p:sp>
      <p:pic>
        <p:nvPicPr>
          <p:cNvPr id="256" name="IMG_0237.GIF" descr="IMG_0237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57419" y="270878"/>
            <a:ext cx="1456785" cy="1456786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Приложения"/>
          <p:cNvSpPr txBox="1"/>
          <p:nvPr/>
        </p:nvSpPr>
        <p:spPr>
          <a:xfrm>
            <a:off x="3741912" y="4140691"/>
            <a:ext cx="517930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8000" i="1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Thank you!</a:t>
            </a:r>
            <a:endParaRPr dirty="0"/>
          </a:p>
        </p:txBody>
      </p:sp>
      <p:sp>
        <p:nvSpPr>
          <p:cNvPr id="258" name="Text"/>
          <p:cNvSpPr txBox="1"/>
          <p:nvPr/>
        </p:nvSpPr>
        <p:spPr>
          <a:xfrm>
            <a:off x="11673659" y="9042400"/>
            <a:ext cx="133114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fld id="{86CB4B4D-7CA3-9044-876B-883B54F8677D}" type="slidenum">
              <a:t>16</a:t>
            </a:fld>
            <a:r>
              <a:t>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2F6E1379-CFA6-4F7E-B33F-0CBF62269F50-L0-001.png" descr="2F6E1379-CFA6-4F7E-B33F-0CBF62269F50-L0-001.png"/>
          <p:cNvPicPr>
            <a:picLocks noChangeAspect="1"/>
          </p:cNvPicPr>
          <p:nvPr/>
        </p:nvPicPr>
        <p:blipFill>
          <a:blip r:embed="rId2">
            <a:extLst/>
          </a:blip>
          <a:srcRect l="3787" t="15255" r="3787" b="8898"/>
          <a:stretch>
            <a:fillRect/>
          </a:stretch>
        </p:blipFill>
        <p:spPr>
          <a:xfrm>
            <a:off x="4226523" y="7616428"/>
            <a:ext cx="4589767" cy="2137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2BAC73A2-AEBD-4976-98EF-19795B25A6FC-L0-001.gif" descr="2BAC73A2-AEBD-4976-98EF-19795B25A6FC-L0-001.gif"/>
          <p:cNvPicPr>
            <a:picLocks noChangeAspect="1"/>
          </p:cNvPicPr>
          <p:nvPr/>
        </p:nvPicPr>
        <p:blipFill>
          <a:blip r:embed="rId3">
            <a:extLst/>
          </a:blip>
          <a:srcRect r="46077" b="54085"/>
          <a:stretch>
            <a:fillRect/>
          </a:stretch>
        </p:blipFill>
        <p:spPr>
          <a:xfrm>
            <a:off x="5046268" y="1267803"/>
            <a:ext cx="2664649" cy="1504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5DA3A3CA-CC54-4EC6-83C1-E8D40ACB698B-L0-001.png" descr="5DA3A3CA-CC54-4EC6-83C1-E8D40ACB698B-L0-001.png"/>
          <p:cNvPicPr>
            <a:picLocks noChangeAspect="1"/>
          </p:cNvPicPr>
          <p:nvPr/>
        </p:nvPicPr>
        <p:blipFill>
          <a:blip r:embed="rId4">
            <a:extLst/>
          </a:blip>
          <a:srcRect l="28134" t="6178" r="53552" b="65680"/>
          <a:stretch>
            <a:fillRect/>
          </a:stretch>
        </p:blipFill>
        <p:spPr>
          <a:xfrm>
            <a:off x="5332018" y="5384044"/>
            <a:ext cx="2379041" cy="195638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ext"/>
          <p:cNvSpPr txBox="1"/>
          <p:nvPr/>
        </p:nvSpPr>
        <p:spPr>
          <a:xfrm>
            <a:off x="11673659" y="9042400"/>
            <a:ext cx="133114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fld id="{86CB4B4D-7CA3-9044-876B-883B54F8677D}" type="slidenum">
              <a:t>17</a:t>
            </a:fld>
            <a:r>
              <a:t>￼</a:t>
            </a:r>
          </a:p>
        </p:txBody>
      </p:sp>
      <p:sp>
        <p:nvSpPr>
          <p:cNvPr id="208" name="Jaccard coefficient"/>
          <p:cNvSpPr txBox="1"/>
          <p:nvPr/>
        </p:nvSpPr>
        <p:spPr>
          <a:xfrm>
            <a:off x="474830" y="3137129"/>
            <a:ext cx="315183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t>Jaccard coefficient</a:t>
            </a:r>
          </a:p>
        </p:txBody>
      </p:sp>
      <p:sp>
        <p:nvSpPr>
          <p:cNvPr id="209" name="KMer"/>
          <p:cNvSpPr txBox="1"/>
          <p:nvPr/>
        </p:nvSpPr>
        <p:spPr>
          <a:xfrm>
            <a:off x="1568833" y="5384044"/>
            <a:ext cx="96383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t>KMer</a:t>
            </a:r>
          </a:p>
        </p:txBody>
      </p:sp>
      <p:sp>
        <p:nvSpPr>
          <p:cNvPr id="210" name="Существующие подходы для расчёта сходства"/>
          <p:cNvSpPr txBox="1"/>
          <p:nvPr/>
        </p:nvSpPr>
        <p:spPr>
          <a:xfrm>
            <a:off x="5239240" y="14015"/>
            <a:ext cx="252633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Algorithms</a:t>
            </a:r>
            <a:endParaRPr dirty="0"/>
          </a:p>
        </p:txBody>
      </p:sp>
      <p:sp>
        <p:nvSpPr>
          <p:cNvPr id="211" name="Levenshtein"/>
          <p:cNvSpPr txBox="1"/>
          <p:nvPr/>
        </p:nvSpPr>
        <p:spPr>
          <a:xfrm>
            <a:off x="1043387" y="1001103"/>
            <a:ext cx="203169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t>Levenshtein</a:t>
            </a:r>
          </a:p>
        </p:txBody>
      </p:sp>
      <p:sp>
        <p:nvSpPr>
          <p:cNvPr id="212" name="Smith-Waterman"/>
          <p:cNvSpPr txBox="1"/>
          <p:nvPr/>
        </p:nvSpPr>
        <p:spPr>
          <a:xfrm>
            <a:off x="683034" y="8013520"/>
            <a:ext cx="273542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t>Smith-Waterman</a:t>
            </a:r>
          </a:p>
        </p:txBody>
      </p:sp>
      <p:grpSp>
        <p:nvGrpSpPr>
          <p:cNvPr id="215" name="C8477F36-8220-4E81-B207-A07427847032-L0-001.png"/>
          <p:cNvGrpSpPr/>
          <p:nvPr/>
        </p:nvGrpSpPr>
        <p:grpSpPr>
          <a:xfrm>
            <a:off x="800804" y="3670529"/>
            <a:ext cx="2499888" cy="1360021"/>
            <a:chOff x="0" y="0"/>
            <a:chExt cx="2499886" cy="1360020"/>
          </a:xfrm>
        </p:grpSpPr>
        <p:pic>
          <p:nvPicPr>
            <p:cNvPr id="214" name="C8477F36-8220-4E81-B207-A07427847032-L0-001.png" descr="C8477F36-8220-4E81-B207-A07427847032-L0-001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057" t="10045" r="8858" b="10045"/>
            <a:stretch>
              <a:fillRect/>
            </a:stretch>
          </p:blipFill>
          <p:spPr>
            <a:xfrm>
              <a:off x="127000" y="88900"/>
              <a:ext cx="2245887" cy="10298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3" name="C8477F36-8220-4E81-B207-A07427847032-L0-001.png" descr="C8477F36-8220-4E81-B207-A07427847032-L0-001.png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2499888" cy="1360022"/>
            </a:xfrm>
            <a:prstGeom prst="rect">
              <a:avLst/>
            </a:prstGeom>
            <a:effectLst/>
          </p:spPr>
        </p:pic>
      </p:grpSp>
      <p:grpSp>
        <p:nvGrpSpPr>
          <p:cNvPr id="218" name="7435758E-73E7-414C-99BA-2E0ADB3E6495-L0-001.png"/>
          <p:cNvGrpSpPr/>
          <p:nvPr/>
        </p:nvGrpSpPr>
        <p:grpSpPr>
          <a:xfrm>
            <a:off x="273962" y="1534502"/>
            <a:ext cx="3553572" cy="1363476"/>
            <a:chOff x="0" y="0"/>
            <a:chExt cx="3553570" cy="1363474"/>
          </a:xfrm>
        </p:grpSpPr>
        <p:pic>
          <p:nvPicPr>
            <p:cNvPr id="217" name="7435758E-73E7-414C-99BA-2E0ADB3E6495-L0-001.png" descr="7435758E-73E7-414C-99BA-2E0ADB3E6495-L0-001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6433" r="8927" b="8952"/>
            <a:stretch>
              <a:fillRect/>
            </a:stretch>
          </p:blipFill>
          <p:spPr>
            <a:xfrm>
              <a:off x="127000" y="88900"/>
              <a:ext cx="3299571" cy="10332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6" name="7435758E-73E7-414C-99BA-2E0ADB3E6495-L0-001.png" descr="7435758E-73E7-414C-99BA-2E0ADB3E6495-L0-001.png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-1"/>
              <a:ext cx="3553572" cy="1363476"/>
            </a:xfrm>
            <a:prstGeom prst="rect">
              <a:avLst/>
            </a:prstGeom>
            <a:effectLst/>
          </p:spPr>
        </p:pic>
      </p:grpSp>
      <p:grpSp>
        <p:nvGrpSpPr>
          <p:cNvPr id="221" name="70FC726E-D04B-41ED-BEDC-00517182A1F7-L0-001.png"/>
          <p:cNvGrpSpPr/>
          <p:nvPr/>
        </p:nvGrpSpPr>
        <p:grpSpPr>
          <a:xfrm>
            <a:off x="-1" y="5917444"/>
            <a:ext cx="4101498" cy="1367658"/>
            <a:chOff x="0" y="0"/>
            <a:chExt cx="4101496" cy="1367657"/>
          </a:xfrm>
        </p:grpSpPr>
        <p:pic>
          <p:nvPicPr>
            <p:cNvPr id="220" name="70FC726E-D04B-41ED-BEDC-00517182A1F7-L0-001.png" descr="70FC726E-D04B-41ED-BEDC-00517182A1F7-L0-001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7894" t="7141" r="7894" b="7141"/>
            <a:stretch>
              <a:fillRect/>
            </a:stretch>
          </p:blipFill>
          <p:spPr>
            <a:xfrm>
              <a:off x="127000" y="88900"/>
              <a:ext cx="3847497" cy="10374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9" name="70FC726E-D04B-41ED-BEDC-00517182A1F7-L0-001.png" descr="70FC726E-D04B-41ED-BEDC-00517182A1F7-L0-001.png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" y="-1"/>
              <a:ext cx="4101498" cy="1367659"/>
            </a:xfrm>
            <a:prstGeom prst="rect">
              <a:avLst/>
            </a:prstGeom>
            <a:effectLst/>
          </p:spPr>
        </p:pic>
      </p:grpSp>
      <p:grpSp>
        <p:nvGrpSpPr>
          <p:cNvPr id="224" name="F327E8BA-C2EA-4678-A9CB-2434D1A62086-L0-001.png"/>
          <p:cNvGrpSpPr/>
          <p:nvPr/>
        </p:nvGrpSpPr>
        <p:grpSpPr>
          <a:xfrm>
            <a:off x="495348" y="8458020"/>
            <a:ext cx="3127954" cy="923533"/>
            <a:chOff x="0" y="0"/>
            <a:chExt cx="3127952" cy="923532"/>
          </a:xfrm>
        </p:grpSpPr>
        <p:pic>
          <p:nvPicPr>
            <p:cNvPr id="223" name="F327E8BA-C2EA-4678-A9CB-2434D1A62086-L0-001.png" descr="F327E8BA-C2EA-4678-A9CB-2434D1A62086-L0-001.pn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7983" t="7256" r="7983" b="7256"/>
            <a:stretch>
              <a:fillRect/>
            </a:stretch>
          </p:blipFill>
          <p:spPr>
            <a:xfrm>
              <a:off x="127000" y="88900"/>
              <a:ext cx="2873953" cy="5933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2" name="F327E8BA-C2EA-4678-A9CB-2434D1A62086-L0-001.png" descr="F327E8BA-C2EA-4678-A9CB-2434D1A62086-L0-001.png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-1"/>
              <a:ext cx="3127953" cy="923534"/>
            </a:xfrm>
            <a:prstGeom prst="rect">
              <a:avLst/>
            </a:prstGeom>
            <a:effectLst/>
          </p:spPr>
        </p:pic>
      </p:grpSp>
      <p:pic>
        <p:nvPicPr>
          <p:cNvPr id="225" name="634837E8-C9C4-461F-9D7F-1243B9B8346A-L0-001.png" descr="634837E8-C9C4-461F-9D7F-1243B9B8346A-L0-001.png"/>
          <p:cNvPicPr>
            <a:picLocks noChangeAspect="1"/>
          </p:cNvPicPr>
          <p:nvPr/>
        </p:nvPicPr>
        <p:blipFill>
          <a:blip r:embed="rId13">
            <a:extLst/>
          </a:blip>
          <a:srcRect l="13821" t="7254" r="9312" b="7254"/>
          <a:stretch>
            <a:fillRect/>
          </a:stretch>
        </p:blipFill>
        <p:spPr>
          <a:xfrm>
            <a:off x="5183190" y="3178682"/>
            <a:ext cx="2676715" cy="1799442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ttps://www.researchgate.net/profile/Cihan_Varol/publication/220500491_Author_Disambiguation_using_an_Hybrid_Approach_of_Queries_and_String_Matching_Techniques/links/541b9bc20cf203f155b3284a.pdf"/>
          <p:cNvSpPr txBox="1"/>
          <p:nvPr/>
        </p:nvSpPr>
        <p:spPr>
          <a:xfrm>
            <a:off x="8130515" y="1055078"/>
            <a:ext cx="4874285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u="sng">
                <a:hlinkClick r:id="rId14"/>
              </a:defRPr>
            </a:lvl1pPr>
          </a:lstStyle>
          <a:p>
            <a:pPr>
              <a:defRPr u="none"/>
            </a:pPr>
            <a:r>
              <a:rPr u="sng" dirty="0">
                <a:hlinkClick r:id="rId14"/>
              </a:rPr>
              <a:t>https://www.researchgate.net/profile/Cihan_Varol/publication/220500491_Author_Disambiguation_using_an_Hybrid_Approach_of_Queries_and_String_Matching_Techniques/links/541b9bc20cf203f155b3284a.pdf</a:t>
            </a:r>
          </a:p>
        </p:txBody>
      </p:sp>
      <p:sp>
        <p:nvSpPr>
          <p:cNvPr id="227" name="http://link.springer.com/chapter/10.1007/978-3-319-06028-6_26"/>
          <p:cNvSpPr txBox="1"/>
          <p:nvPr/>
        </p:nvSpPr>
        <p:spPr>
          <a:xfrm>
            <a:off x="8651856" y="3722798"/>
            <a:ext cx="383160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u="sng">
                <a:hlinkClick r:id="rId15"/>
              </a:defRPr>
            </a:lvl1pPr>
          </a:lstStyle>
          <a:p>
            <a:pPr>
              <a:defRPr u="none"/>
            </a:pPr>
            <a:r>
              <a:rPr u="sng">
                <a:hlinkClick r:id="rId15"/>
              </a:rPr>
              <a:t>http://link.springer.com/chapter/10.1007/978-3-319-06028-6_26</a:t>
            </a:r>
          </a:p>
        </p:txBody>
      </p:sp>
      <p:sp>
        <p:nvSpPr>
          <p:cNvPr id="228" name="http://www.sciencedirect.com/science/article/pii/0022283681900875"/>
          <p:cNvSpPr txBox="1"/>
          <p:nvPr/>
        </p:nvSpPr>
        <p:spPr>
          <a:xfrm>
            <a:off x="8525781" y="8177014"/>
            <a:ext cx="408375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u="sng">
                <a:hlinkClick r:id="rId16"/>
              </a:defRPr>
            </a:lvl1pPr>
          </a:lstStyle>
          <a:p>
            <a:pPr>
              <a:defRPr u="none"/>
            </a:pPr>
            <a:r>
              <a:rPr u="sng">
                <a:hlinkClick r:id="rId16"/>
              </a:rPr>
              <a:t>http://www.sciencedirect.com/science/article/pii/0022283681900875</a:t>
            </a:r>
          </a:p>
        </p:txBody>
      </p:sp>
      <p:sp>
        <p:nvSpPr>
          <p:cNvPr id="229" name="http://www.ncbi.nlm.nih.gov/pmc/articles/PMC3692045/"/>
          <p:cNvSpPr txBox="1"/>
          <p:nvPr/>
        </p:nvSpPr>
        <p:spPr>
          <a:xfrm>
            <a:off x="8425984" y="5941671"/>
            <a:ext cx="428334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http://www.ncbi.nlm.nih.gov/pmc/articles/PMC3692045/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База данных, тестовая выборка, кластеризация"/>
          <p:cNvSpPr txBox="1"/>
          <p:nvPr/>
        </p:nvSpPr>
        <p:spPr>
          <a:xfrm>
            <a:off x="1759922" y="244266"/>
            <a:ext cx="948496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Novosibirsk affiliations dataset</a:t>
            </a:r>
            <a:r>
              <a:rPr dirty="0" smtClean="0"/>
              <a:t>, </a:t>
            </a:r>
            <a:r>
              <a:rPr lang="en-US" dirty="0" smtClean="0"/>
              <a:t>clustering</a:t>
            </a:r>
            <a:endParaRPr dirty="0"/>
          </a:p>
        </p:txBody>
      </p:sp>
      <p:sp>
        <p:nvSpPr>
          <p:cNvPr id="232" name="Text"/>
          <p:cNvSpPr txBox="1"/>
          <p:nvPr/>
        </p:nvSpPr>
        <p:spPr>
          <a:xfrm>
            <a:off x="11654609" y="9023350"/>
            <a:ext cx="133114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fld id="{86CB4B4D-7CA3-9044-876B-883B54F8677D}" type="slidenum">
              <a:t>18</a:t>
            </a:fld>
            <a:r>
              <a:t>￼</a:t>
            </a:r>
          </a:p>
        </p:txBody>
      </p:sp>
      <p:sp>
        <p:nvSpPr>
          <p:cNvPr id="233" name="Выборка из 62 Новосибирских организаций, из БД PubMed, объёмом в 1000 элементов…"/>
          <p:cNvSpPr txBox="1">
            <a:spLocks noGrp="1"/>
          </p:cNvSpPr>
          <p:nvPr>
            <p:ph type="body" sz="half" idx="4294967295"/>
          </p:nvPr>
        </p:nvSpPr>
        <p:spPr>
          <a:xfrm>
            <a:off x="554230" y="976425"/>
            <a:ext cx="11896340" cy="249511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98836" indent="-298836" defTabSz="257047">
              <a:lnSpc>
                <a:spcPct val="120000"/>
              </a:lnSpc>
              <a:spcBef>
                <a:spcPts val="2000"/>
              </a:spcBef>
              <a:buSzPct val="82000"/>
              <a:defRPr sz="26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Set of affiliations of </a:t>
            </a:r>
            <a:r>
              <a:rPr dirty="0" smtClean="0"/>
              <a:t>62 </a:t>
            </a:r>
            <a:r>
              <a:rPr lang="en-US" dirty="0" smtClean="0"/>
              <a:t>unique Novosibirsk institution names. From PubMed DB. Volume – 1000 objects.</a:t>
            </a:r>
            <a:endParaRPr dirty="0"/>
          </a:p>
          <a:p>
            <a:pPr marL="298836" indent="-298836" defTabSz="257047">
              <a:lnSpc>
                <a:spcPct val="120000"/>
              </a:lnSpc>
              <a:spcBef>
                <a:spcPts val="2000"/>
              </a:spcBef>
              <a:buSzPct val="82000"/>
              <a:defRPr sz="26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smtClean="0"/>
              <a:t>DBSCAN </a:t>
            </a:r>
            <a:r>
              <a:rPr lang="en-US" dirty="0" smtClean="0"/>
              <a:t>clustering. Provides transitivity. Can handle noise. Does not require clusters number. Can handle complex cluster structures. </a:t>
            </a:r>
          </a:p>
          <a:p>
            <a:pPr marL="298836" indent="-298836" defTabSz="257047">
              <a:lnSpc>
                <a:spcPct val="120000"/>
              </a:lnSpc>
              <a:spcBef>
                <a:spcPts val="2000"/>
              </a:spcBef>
              <a:buSzPct val="82000"/>
              <a:defRPr sz="264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V-measure</a:t>
            </a:r>
            <a:endParaRPr dirty="0"/>
          </a:p>
        </p:txBody>
      </p:sp>
      <p:pic>
        <p:nvPicPr>
          <p:cNvPr id="234" name="2E5E5E10-C5A2-4409-9E77-04400E34354C-L0-001.png" descr="2E5E5E10-C5A2-4409-9E77-04400E34354C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0501" y="5372121"/>
            <a:ext cx="3477710" cy="733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D9CAD9DD-B3FB-4966-97CA-719A45E9E3C5-L0-001.png" descr="D9CAD9DD-B3FB-4966-97CA-719A45E9E3C5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13823" y="5030009"/>
            <a:ext cx="4733727" cy="4653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79716221-7019-44F3-AFFE-27A9186CCA5E-L0-001.png" descr="79716221-7019-44F3-AFFE-27A9186CCA5E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9091955" y="2105221"/>
            <a:ext cx="4049509" cy="2915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E794B85A-D027-4753-AB2A-1D128E432C62-L0-001.png" descr="E794B85A-D027-4753-AB2A-1D128E432C62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4280" y="6105950"/>
            <a:ext cx="4221567" cy="359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45171339-06CF-46FF-B88A-29D132FC12A1-L0-001.png" descr="45171339-06CF-46FF-B88A-29D132FC12A1-L0-001.png"/>
          <p:cNvPicPr>
            <a:picLocks noChangeAspect="1"/>
          </p:cNvPicPr>
          <p:nvPr/>
        </p:nvPicPr>
        <p:blipFill>
          <a:blip r:embed="rId7">
            <a:extLst/>
          </a:blip>
          <a:srcRect l="8490" r="8490" b="10961"/>
          <a:stretch>
            <a:fillRect/>
          </a:stretch>
        </p:blipFill>
        <p:spPr>
          <a:xfrm>
            <a:off x="2047460" y="3471543"/>
            <a:ext cx="2367130" cy="824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C0EDA3D0-0F3A-4B7A-8A3E-E0E127A17044-L0-001.png" descr="C0EDA3D0-0F3A-4B7A-8A3E-E0E127A17044-L0-001.png"/>
          <p:cNvPicPr>
            <a:picLocks noChangeAspect="1"/>
          </p:cNvPicPr>
          <p:nvPr/>
        </p:nvPicPr>
        <p:blipFill>
          <a:blip r:embed="rId8">
            <a:extLst/>
          </a:blip>
          <a:srcRect l="7436" r="7436" b="8756"/>
          <a:stretch>
            <a:fillRect/>
          </a:stretch>
        </p:blipFill>
        <p:spPr>
          <a:xfrm>
            <a:off x="2060556" y="4384132"/>
            <a:ext cx="2340695" cy="809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7" y="2961862"/>
            <a:ext cx="12710751" cy="34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60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Структура доклада"/>
          <p:cNvSpPr txBox="1"/>
          <p:nvPr/>
        </p:nvSpPr>
        <p:spPr>
          <a:xfrm>
            <a:off x="2999041" y="68177"/>
            <a:ext cx="7006726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Presentation structure</a:t>
            </a:r>
            <a:endParaRPr dirty="0"/>
          </a:p>
        </p:txBody>
      </p:sp>
      <p:sp>
        <p:nvSpPr>
          <p:cNvPr id="129" name="Обзор программного решения, разрабатываемого в лаборатории…"/>
          <p:cNvSpPr txBox="1"/>
          <p:nvPr/>
        </p:nvSpPr>
        <p:spPr>
          <a:xfrm>
            <a:off x="1378766" y="1865119"/>
            <a:ext cx="10247268" cy="6023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319211" indent="-319211" algn="l" defTabSz="274574">
              <a:lnSpc>
                <a:spcPct val="120000"/>
              </a:lnSpc>
              <a:spcBef>
                <a:spcPts val="2100"/>
              </a:spcBef>
              <a:buSzPct val="82000"/>
              <a:buChar char="•"/>
              <a:defRPr sz="282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Motivation of institution reference (affiliation) disambiguation problem</a:t>
            </a:r>
          </a:p>
          <a:p>
            <a:pPr marL="319211" indent="-319211" algn="l" defTabSz="274574">
              <a:lnSpc>
                <a:spcPct val="120000"/>
              </a:lnSpc>
              <a:spcBef>
                <a:spcPts val="2100"/>
              </a:spcBef>
              <a:buSzPct val="82000"/>
              <a:buChar char="•"/>
              <a:defRPr sz="282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Aim and issues</a:t>
            </a:r>
            <a:endParaRPr dirty="0"/>
          </a:p>
          <a:p>
            <a:pPr marL="319211" indent="-319211" algn="l" defTabSz="274574">
              <a:lnSpc>
                <a:spcPct val="120000"/>
              </a:lnSpc>
              <a:spcBef>
                <a:spcPts val="2100"/>
              </a:spcBef>
              <a:buSzPct val="82000"/>
              <a:buChar char="•"/>
              <a:defRPr sz="282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Affiliation identification problem</a:t>
            </a:r>
            <a:endParaRPr dirty="0"/>
          </a:p>
          <a:p>
            <a:pPr marL="319211" indent="-319211" algn="l" defTabSz="274574">
              <a:lnSpc>
                <a:spcPct val="120000"/>
              </a:lnSpc>
              <a:spcBef>
                <a:spcPts val="2100"/>
              </a:spcBef>
              <a:buSzPct val="82000"/>
              <a:buChar char="•"/>
              <a:defRPr sz="282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Affiliation identification problem results</a:t>
            </a:r>
          </a:p>
          <a:p>
            <a:pPr marL="319211" indent="-319211" algn="l" defTabSz="274574">
              <a:lnSpc>
                <a:spcPct val="120000"/>
              </a:lnSpc>
              <a:spcBef>
                <a:spcPts val="2100"/>
              </a:spcBef>
              <a:buSzPct val="82000"/>
              <a:buChar char="•"/>
              <a:defRPr sz="282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Future work</a:t>
            </a:r>
            <a:endParaRPr dirty="0"/>
          </a:p>
        </p:txBody>
      </p:sp>
      <p:sp>
        <p:nvSpPr>
          <p:cNvPr id="130" name="Text"/>
          <p:cNvSpPr txBox="1"/>
          <p:nvPr/>
        </p:nvSpPr>
        <p:spPr>
          <a:xfrm>
            <a:off x="11673659" y="9042400"/>
            <a:ext cx="133114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fld id="{86CB4B4D-7CA3-9044-876B-883B54F8677D}" type="slidenum">
              <a:t>2</a:t>
            </a:fld>
            <a:r>
              <a:t>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истема ESC"/>
          <p:cNvSpPr txBox="1"/>
          <p:nvPr/>
        </p:nvSpPr>
        <p:spPr>
          <a:xfrm>
            <a:off x="4864132" y="193286"/>
            <a:ext cx="3276539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E</a:t>
            </a:r>
            <a:r>
              <a:rPr dirty="0" smtClean="0"/>
              <a:t>SC</a:t>
            </a:r>
            <a:r>
              <a:rPr lang="en-US" dirty="0" smtClean="0"/>
              <a:t> system</a:t>
            </a:r>
            <a:endParaRPr dirty="0"/>
          </a:p>
        </p:txBody>
      </p:sp>
      <p:sp>
        <p:nvSpPr>
          <p:cNvPr id="133" name="Text"/>
          <p:cNvSpPr txBox="1"/>
          <p:nvPr/>
        </p:nvSpPr>
        <p:spPr>
          <a:xfrm>
            <a:off x="11673659" y="9042400"/>
            <a:ext cx="133114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fld id="{86CB4B4D-7CA3-9044-876B-883B54F8677D}" type="slidenum">
              <a:t>3</a:t>
            </a:fld>
            <a:r>
              <a:t>￼</a:t>
            </a:r>
          </a:p>
        </p:txBody>
      </p:sp>
      <p:pic>
        <p:nvPicPr>
          <p:cNvPr id="134" name="BC4EA4D4-79EF-4933-A68A-4C521808662F-L0-001.png" descr="BC4EA4D4-79EF-4933-A68A-4C521808662F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2458" y="1238177"/>
            <a:ext cx="10531202" cy="741273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В идентификации не используются:…"/>
          <p:cNvSpPr txBox="1">
            <a:spLocks noGrp="1"/>
          </p:cNvSpPr>
          <p:nvPr>
            <p:ph type="body" sz="half" idx="4294967295"/>
          </p:nvPr>
        </p:nvSpPr>
        <p:spPr>
          <a:xfrm>
            <a:off x="727919" y="6519073"/>
            <a:ext cx="8089499" cy="138667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1114" lvl="2" indent="0" defTabSz="297941">
              <a:lnSpc>
                <a:spcPct val="120000"/>
              </a:lnSpc>
              <a:spcBef>
                <a:spcPts val="2300"/>
              </a:spcBef>
              <a:buSzPct val="82000"/>
              <a:buNone/>
              <a:defRPr sz="3059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Affiliation, papers topic, email, </a:t>
            </a:r>
            <a:r>
              <a:rPr lang="en-US" dirty="0" err="1" smtClean="0"/>
              <a:t>etc</a:t>
            </a:r>
            <a:r>
              <a:rPr lang="en-US" dirty="0" smtClean="0"/>
              <a:t> are not used in author disambiguation</a:t>
            </a:r>
            <a:endParaRPr dirty="0"/>
          </a:p>
        </p:txBody>
      </p:sp>
      <p:sp>
        <p:nvSpPr>
          <p:cNvPr id="136" name="Проблемы текущей реализации"/>
          <p:cNvSpPr txBox="1"/>
          <p:nvPr/>
        </p:nvSpPr>
        <p:spPr>
          <a:xfrm>
            <a:off x="727919" y="5851191"/>
            <a:ext cx="182101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u="sng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Problem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362201" y="4114759"/>
            <a:ext cx="1352549" cy="53347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papers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6223" y="1390609"/>
            <a:ext cx="2564448" cy="53347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database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2901" y="2591215"/>
            <a:ext cx="2362199" cy="96436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Identification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module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7001" y="5347497"/>
            <a:ext cx="2451099" cy="121058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Clustering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o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ver</a:t>
            </a:r>
            <a:r>
              <a:rPr lang="en-US" sz="2400" dirty="0" smtClean="0"/>
              <a:t> t</a:t>
            </a:r>
            <a:r>
              <a:rPr lang="en-US" sz="2400" baseline="0" dirty="0" smtClean="0"/>
              <a:t>ime</a:t>
            </a:r>
            <a:r>
              <a:rPr lang="en-US" sz="2400" dirty="0" smtClean="0"/>
              <a:t>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intervals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7001" y="6634285"/>
            <a:ext cx="2451099" cy="8412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Visualization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6201" y="7655827"/>
            <a:ext cx="2578099" cy="4719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Prediction</a:t>
            </a: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Сложность идентификации авторов"/>
          <p:cNvSpPr txBox="1"/>
          <p:nvPr/>
        </p:nvSpPr>
        <p:spPr>
          <a:xfrm>
            <a:off x="545649" y="68177"/>
            <a:ext cx="11913519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Author identification problem example</a:t>
            </a:r>
            <a:endParaRPr dirty="0"/>
          </a:p>
        </p:txBody>
      </p:sp>
      <p:sp>
        <p:nvSpPr>
          <p:cNvPr id="141" name="Text"/>
          <p:cNvSpPr txBox="1"/>
          <p:nvPr/>
        </p:nvSpPr>
        <p:spPr>
          <a:xfrm>
            <a:off x="11673659" y="9042400"/>
            <a:ext cx="133114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fld id="{86CB4B4D-7CA3-9044-876B-883B54F8677D}" type="slidenum">
              <a:t>4</a:t>
            </a:fld>
            <a:r>
              <a:t>￼</a:t>
            </a:r>
          </a:p>
        </p:txBody>
      </p:sp>
      <p:graphicFrame>
        <p:nvGraphicFramePr>
          <p:cNvPr id="146" name="Table"/>
          <p:cNvGraphicFramePr/>
          <p:nvPr>
            <p:extLst>
              <p:ext uri="{D42A27DB-BD31-4B8C-83A1-F6EECF244321}">
                <p14:modId xmlns:p14="http://schemas.microsoft.com/office/powerpoint/2010/main" val="2212453098"/>
              </p:ext>
            </p:extLst>
          </p:nvPr>
        </p:nvGraphicFramePr>
        <p:xfrm>
          <a:off x="2074251" y="5199579"/>
          <a:ext cx="3803443" cy="4047585"/>
        </p:xfrm>
        <a:graphic>
          <a:graphicData uri="http://schemas.openxmlformats.org/drawingml/2006/table">
            <a:tbl>
              <a:tblPr bandRow="1">
                <a:tableStyleId>{2708684C-4D16-4618-839F-0558EEFCDFE6}</a:tableStyleId>
              </a:tblPr>
              <a:tblGrid>
                <a:gridCol w="1493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050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Name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600" dirty="0" smtClean="0"/>
                        <a:t>John</a:t>
                      </a:r>
                      <a:endParaRPr sz="26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050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Surname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600" dirty="0" smtClean="0"/>
                        <a:t>Smith</a:t>
                      </a:r>
                      <a:endParaRPr sz="26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50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Affiliation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600" dirty="0" smtClean="0"/>
                        <a:t>ICG</a:t>
                      </a:r>
                      <a:endParaRPr sz="26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355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Topic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000" dirty="0" smtClean="0"/>
                        <a:t>Molecule-Genetic Department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355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DOB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000" dirty="0" smtClean="0"/>
                        <a:t>1975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2408148200"/>
                  </a:ext>
                </a:extLst>
              </a:tr>
              <a:tr h="851355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Room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000" dirty="0" smtClean="0"/>
                        <a:t>2114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517800284"/>
                  </a:ext>
                </a:extLst>
              </a:tr>
            </a:tbl>
          </a:graphicData>
        </a:graphic>
      </p:graphicFrame>
      <p:pic>
        <p:nvPicPr>
          <p:cNvPr id="148" name="8239627A-4511-4100-994C-29780419C6FC-L0-001.png" descr="8239627A-4511-4100-994C-29780419C6FC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948" y="3990901"/>
            <a:ext cx="1628802" cy="1628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8239627A-4511-4100-994C-29780419C6FC-L0-001.png" descr="8239627A-4511-4100-994C-29780419C6FC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949" y="1468841"/>
            <a:ext cx="1628801" cy="16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B12276F7-8869-44CF-99F7-69A7F8C14F72-L0-001.png" descr="B12276F7-8869-44CF-99F7-69A7F8C14F72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3496701">
            <a:off x="1675901" y="3305064"/>
            <a:ext cx="538895" cy="538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AD15BD-97AE-45D5-9E63-DD31F58CB17D-L0-001.png" descr="6BAD15BD-97AE-45D5-9E63-DD31F58CB17D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91564" y="4238844"/>
            <a:ext cx="1628776" cy="16287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" name="Table"/>
          <p:cNvGraphicFramePr/>
          <p:nvPr>
            <p:extLst>
              <p:ext uri="{D42A27DB-BD31-4B8C-83A1-F6EECF244321}">
                <p14:modId xmlns:p14="http://schemas.microsoft.com/office/powerpoint/2010/main" val="1979008879"/>
              </p:ext>
            </p:extLst>
          </p:nvPr>
        </p:nvGraphicFramePr>
        <p:xfrm>
          <a:off x="7885259" y="5199578"/>
          <a:ext cx="3803443" cy="4047585"/>
        </p:xfrm>
        <a:graphic>
          <a:graphicData uri="http://schemas.openxmlformats.org/drawingml/2006/table">
            <a:tbl>
              <a:tblPr bandRow="1">
                <a:tableStyleId>{2708684C-4D16-4618-839F-0558EEFCDFE6}</a:tableStyleId>
              </a:tblPr>
              <a:tblGrid>
                <a:gridCol w="1493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050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Name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600" dirty="0" smtClean="0"/>
                        <a:t>John</a:t>
                      </a:r>
                      <a:endParaRPr sz="26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050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Surname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600" dirty="0" smtClean="0"/>
                        <a:t>Smith</a:t>
                      </a:r>
                      <a:endParaRPr sz="26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50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Affiliation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600" dirty="0" smtClean="0"/>
                        <a:t>ICG</a:t>
                      </a:r>
                      <a:endParaRPr sz="26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355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Topic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000" dirty="0" smtClean="0"/>
                        <a:t>Molecule-Genetic Department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355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DOB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000" dirty="0" smtClean="0"/>
                        <a:t>1966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2567850023"/>
                  </a:ext>
                </a:extLst>
              </a:tr>
              <a:tr h="851355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Room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000" dirty="0" smtClean="0"/>
                        <a:t>2115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2599086747"/>
                  </a:ext>
                </a:extLst>
              </a:tr>
            </a:tbl>
          </a:graphicData>
        </a:graphic>
      </p:graphicFrame>
      <p:pic>
        <p:nvPicPr>
          <p:cNvPr id="16" name="6BAD15BD-97AE-45D5-9E63-DD31F58CB17D-L0-001.png" descr="6BAD15BD-97AE-45D5-9E63-DD31F58CB17D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91564" y="1468866"/>
            <a:ext cx="1628776" cy="162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B12276F7-8869-44CF-99F7-69A7F8C14F72-L0-001.png" descr="B12276F7-8869-44CF-99F7-69A7F8C14F72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3496701">
            <a:off x="7536505" y="3305063"/>
            <a:ext cx="538895" cy="538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Сложность идентификации авторов"/>
          <p:cNvSpPr txBox="1"/>
          <p:nvPr/>
        </p:nvSpPr>
        <p:spPr>
          <a:xfrm>
            <a:off x="132878" y="68177"/>
            <a:ext cx="12739065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Author disambiguation problem example</a:t>
            </a:r>
            <a:endParaRPr dirty="0"/>
          </a:p>
        </p:txBody>
      </p:sp>
      <p:sp>
        <p:nvSpPr>
          <p:cNvPr id="141" name="Text"/>
          <p:cNvSpPr txBox="1"/>
          <p:nvPr/>
        </p:nvSpPr>
        <p:spPr>
          <a:xfrm>
            <a:off x="11673659" y="9042400"/>
            <a:ext cx="133114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fld id="{86CB4B4D-7CA3-9044-876B-883B54F8677D}" type="slidenum">
              <a:t>5</a:t>
            </a:fld>
            <a:r>
              <a:t>￼</a:t>
            </a:r>
          </a:p>
        </p:txBody>
      </p:sp>
      <p:graphicFrame>
        <p:nvGraphicFramePr>
          <p:cNvPr id="146" name="Table"/>
          <p:cNvGraphicFramePr/>
          <p:nvPr>
            <p:extLst>
              <p:ext uri="{D42A27DB-BD31-4B8C-83A1-F6EECF244321}">
                <p14:modId xmlns:p14="http://schemas.microsoft.com/office/powerpoint/2010/main" val="4211600765"/>
              </p:ext>
            </p:extLst>
          </p:nvPr>
        </p:nvGraphicFramePr>
        <p:xfrm>
          <a:off x="2074251" y="5199579"/>
          <a:ext cx="3803443" cy="4047585"/>
        </p:xfrm>
        <a:graphic>
          <a:graphicData uri="http://schemas.openxmlformats.org/drawingml/2006/table">
            <a:tbl>
              <a:tblPr bandRow="1">
                <a:tableStyleId>{2708684C-4D16-4618-839F-0558EEFCDFE6}</a:tableStyleId>
              </a:tblPr>
              <a:tblGrid>
                <a:gridCol w="1493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050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Name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600" dirty="0" smtClean="0"/>
                        <a:t>J</a:t>
                      </a:r>
                      <a:endParaRPr sz="26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050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Surname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600" dirty="0" smtClean="0"/>
                        <a:t>Smith</a:t>
                      </a:r>
                      <a:endParaRPr sz="26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50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Affiliation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600" dirty="0" smtClean="0"/>
                        <a:t>ICG</a:t>
                      </a:r>
                      <a:endParaRPr sz="26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355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Topic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000" dirty="0" smtClean="0"/>
                        <a:t>Molecule-Genetic Department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355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DOB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000" dirty="0" smtClean="0"/>
                        <a:t>???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2408148200"/>
                  </a:ext>
                </a:extLst>
              </a:tr>
              <a:tr h="851355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Room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000" dirty="0" smtClean="0"/>
                        <a:t>???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517800284"/>
                  </a:ext>
                </a:extLst>
              </a:tr>
            </a:tbl>
          </a:graphicData>
        </a:graphic>
      </p:graphicFrame>
      <p:pic>
        <p:nvPicPr>
          <p:cNvPr id="148" name="8239627A-4511-4100-994C-29780419C6FC-L0-001.png" descr="8239627A-4511-4100-994C-29780419C6FC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948" y="3990901"/>
            <a:ext cx="1628802" cy="1628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8239627A-4511-4100-994C-29780419C6FC-L0-001.png" descr="8239627A-4511-4100-994C-29780419C6FC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8893" y="1411432"/>
            <a:ext cx="1628801" cy="16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B12276F7-8869-44CF-99F7-69A7F8C14F72-L0-001.png" descr="B12276F7-8869-44CF-99F7-69A7F8C14F72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3231747" y="3275487"/>
            <a:ext cx="1017146" cy="101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6BAD15BD-97AE-45D5-9E63-DD31F58CB17D-L0-001.png" descr="6BAD15BD-97AE-45D5-9E63-DD31F58CB17D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91564" y="4238844"/>
            <a:ext cx="1628776" cy="16287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" name="Table"/>
          <p:cNvGraphicFramePr/>
          <p:nvPr>
            <p:extLst>
              <p:ext uri="{D42A27DB-BD31-4B8C-83A1-F6EECF244321}">
                <p14:modId xmlns:p14="http://schemas.microsoft.com/office/powerpoint/2010/main" val="2905893167"/>
              </p:ext>
            </p:extLst>
          </p:nvPr>
        </p:nvGraphicFramePr>
        <p:xfrm>
          <a:off x="7885259" y="5199578"/>
          <a:ext cx="3803443" cy="4047585"/>
        </p:xfrm>
        <a:graphic>
          <a:graphicData uri="http://schemas.openxmlformats.org/drawingml/2006/table">
            <a:tbl>
              <a:tblPr bandRow="1">
                <a:tableStyleId>{2708684C-4D16-4618-839F-0558EEFCDFE6}</a:tableStyleId>
              </a:tblPr>
              <a:tblGrid>
                <a:gridCol w="1493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050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Name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600" dirty="0" smtClean="0"/>
                        <a:t>J</a:t>
                      </a:r>
                      <a:endParaRPr sz="26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050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Surname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600" dirty="0" smtClean="0"/>
                        <a:t>Smith</a:t>
                      </a:r>
                      <a:endParaRPr sz="26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50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Affiliation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600" dirty="0" smtClean="0"/>
                        <a:t>ICG</a:t>
                      </a:r>
                      <a:endParaRPr sz="26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355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Topic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000" dirty="0" smtClean="0"/>
                        <a:t>???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355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DOB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000" dirty="0" smtClean="0"/>
                        <a:t>???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2567850023"/>
                  </a:ext>
                </a:extLst>
              </a:tr>
              <a:tr h="851355">
                <a:tc>
                  <a:txBody>
                    <a:bodyPr/>
                    <a:lstStyle/>
                    <a:p>
                      <a:pPr defTabSz="914400"/>
                      <a:r>
                        <a:rPr lang="en-US" sz="1300" dirty="0" smtClean="0"/>
                        <a:t>Room</a:t>
                      </a:r>
                      <a:endParaRPr sz="13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000" dirty="0" smtClean="0"/>
                        <a:t>???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2599086747"/>
                  </a:ext>
                </a:extLst>
              </a:tr>
            </a:tbl>
          </a:graphicData>
        </a:graphic>
      </p:graphicFrame>
      <p:pic>
        <p:nvPicPr>
          <p:cNvPr id="17" name="B12276F7-8869-44CF-99F7-69A7F8C14F72-L0-001.png" descr="B12276F7-8869-44CF-99F7-69A7F8C14F72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>
            <a:off x="5877694" y="3320963"/>
            <a:ext cx="926191" cy="926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FA94950B-42CC-4869-A740-4F1B36AF7F15-L0-001.png" descr="FA94950B-42CC-4869-A740-4F1B36AF7F15-L0-00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66789" y="862207"/>
            <a:ext cx="3412846" cy="1213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1936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"/>
          <p:cNvSpPr txBox="1"/>
          <p:nvPr/>
        </p:nvSpPr>
        <p:spPr>
          <a:xfrm>
            <a:off x="11673659" y="9042400"/>
            <a:ext cx="133114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fld id="{86CB4B4D-7CA3-9044-876B-883B54F8677D}" type="slidenum">
              <a:t>6</a:t>
            </a:fld>
            <a:r>
              <a:t>￼</a:t>
            </a:r>
          </a:p>
        </p:txBody>
      </p:sp>
      <p:pic>
        <p:nvPicPr>
          <p:cNvPr id="155" name="FA94950B-42CC-4869-A740-4F1B36AF7F15-L0-001.png" descr="FA94950B-42CC-4869-A740-4F1B36AF7F15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082" y="1012565"/>
            <a:ext cx="3412846" cy="1213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6D5A8DD0-6A7E-4F22-A1AE-C50605F68836-L0-001.png" descr="6D5A8DD0-6A7E-4F22-A1AE-C50605F68836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082" y="2225832"/>
            <a:ext cx="3903561" cy="7113156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Arrow"/>
          <p:cNvSpPr/>
          <p:nvPr/>
        </p:nvSpPr>
        <p:spPr>
          <a:xfrm>
            <a:off x="3831798" y="3448754"/>
            <a:ext cx="1045950" cy="294281"/>
          </a:xfrm>
          <a:prstGeom prst="rightArrow">
            <a:avLst>
              <a:gd name="adj1" fmla="val 32000"/>
              <a:gd name="adj2" fmla="val 225952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8" name="Arrow"/>
          <p:cNvSpPr/>
          <p:nvPr/>
        </p:nvSpPr>
        <p:spPr>
          <a:xfrm>
            <a:off x="3831798" y="6058410"/>
            <a:ext cx="1145662" cy="324961"/>
          </a:xfrm>
          <a:prstGeom prst="rightArrow">
            <a:avLst>
              <a:gd name="adj1" fmla="val 32000"/>
              <a:gd name="adj2" fmla="val 225952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graphicFrame>
        <p:nvGraphicFramePr>
          <p:cNvPr id="159" name="Table"/>
          <p:cNvGraphicFramePr/>
          <p:nvPr/>
        </p:nvGraphicFramePr>
        <p:xfrm>
          <a:off x="4980202" y="1619198"/>
          <a:ext cx="3803443" cy="388112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493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01">
                <a:tc>
                  <a:txBody>
                    <a:bodyPr/>
                    <a:lstStyle/>
                    <a:p>
                      <a:pPr defTabSz="914400"/>
                      <a:r>
                        <a:rPr sz="1300"/>
                        <a:t>Имя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Игорь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accent5">
                        <a:hueOff val="-444211"/>
                        <a:satOff val="-14915"/>
                        <a:lumOff val="2285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01">
                <a:tc>
                  <a:txBody>
                    <a:bodyPr/>
                    <a:lstStyle/>
                    <a:p>
                      <a:pPr defTabSz="914400"/>
                      <a:r>
                        <a:rPr sz="1300"/>
                        <a:t>Фамилия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Иванов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01">
                <a:tc>
                  <a:txBody>
                    <a:bodyPr/>
                    <a:lstStyle/>
                    <a:p>
                      <a:pPr defTabSz="914400"/>
                      <a:r>
                        <a:rPr sz="1300"/>
                        <a:t>Отчество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Иванович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01">
                <a:tc>
                  <a:txBody>
                    <a:bodyPr/>
                    <a:lstStyle/>
                    <a:p>
                      <a:pPr defTabSz="914400"/>
                      <a:r>
                        <a:rPr sz="1300"/>
                        <a:t>Место работы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ИЦиГ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01">
                <a:tc>
                  <a:txBody>
                    <a:bodyPr/>
                    <a:lstStyle/>
                    <a:p>
                      <a:pPr defTabSz="914400"/>
                      <a:r>
                        <a:rPr sz="1300"/>
                        <a:t>Тематика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Гены человека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01">
                <a:tc>
                  <a:txBody>
                    <a:bodyPr/>
                    <a:lstStyle/>
                    <a:p>
                      <a:pPr defTabSz="914400"/>
                      <a:r>
                        <a:rPr sz="1300"/>
                        <a:t>Год рождения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1975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01">
                <a:tc>
                  <a:txBody>
                    <a:bodyPr/>
                    <a:lstStyle/>
                    <a:p>
                      <a:pPr defTabSz="914400"/>
                      <a:r>
                        <a:rPr sz="1300"/>
                        <a:t>Наличие аккаунта в соц.сетях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Нет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0" name="Table"/>
          <p:cNvGraphicFramePr/>
          <p:nvPr/>
        </p:nvGraphicFramePr>
        <p:xfrm>
          <a:off x="4986552" y="5371029"/>
          <a:ext cx="3790744" cy="407924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48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313">
                <a:tc>
                  <a:txBody>
                    <a:bodyPr/>
                    <a:lstStyle/>
                    <a:p>
                      <a:pPr defTabSz="914400"/>
                      <a:r>
                        <a:rPr sz="1300"/>
                        <a:t>Имя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Иван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13">
                <a:tc>
                  <a:txBody>
                    <a:bodyPr/>
                    <a:lstStyle/>
                    <a:p>
                      <a:pPr defTabSz="914400"/>
                      <a:r>
                        <a:rPr sz="1300"/>
                        <a:t>Фамилия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Иванов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313">
                <a:tc>
                  <a:txBody>
                    <a:bodyPr/>
                    <a:lstStyle/>
                    <a:p>
                      <a:pPr defTabSz="914400"/>
                      <a:r>
                        <a:rPr sz="1300"/>
                        <a:t>Отчество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Иванович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313">
                <a:tc>
                  <a:txBody>
                    <a:bodyPr/>
                    <a:lstStyle/>
                    <a:p>
                      <a:pPr defTabSz="914400"/>
                      <a:r>
                        <a:rPr sz="1300"/>
                        <a:t>Место работы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ИЦиГ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313">
                <a:tc>
                  <a:txBody>
                    <a:bodyPr/>
                    <a:lstStyle/>
                    <a:p>
                      <a:pPr defTabSz="914400"/>
                      <a:r>
                        <a:rPr sz="1300"/>
                        <a:t>Тематика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Гены человека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313">
                <a:tc>
                  <a:txBody>
                    <a:bodyPr/>
                    <a:lstStyle/>
                    <a:p>
                      <a:pPr defTabSz="914400"/>
                      <a:r>
                        <a:rPr sz="1300"/>
                        <a:t>Год рождения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1932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313">
                <a:tc>
                  <a:txBody>
                    <a:bodyPr/>
                    <a:lstStyle/>
                    <a:p>
                      <a:pPr defTabSz="914400"/>
                      <a:r>
                        <a:rPr sz="1300"/>
                        <a:t>Наличие аккаунта в соц.сетях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Нет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1" name="8239627A-4511-4100-994C-29780419C6FC-L0-001.png" descr="8239627A-4511-4100-994C-29780419C6FC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89997" y="5314852"/>
            <a:ext cx="1628802" cy="1628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8239627A-4511-4100-994C-29780419C6FC-L0-001.png" descr="8239627A-4511-4100-994C-29780419C6FC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76025" y="3595894"/>
            <a:ext cx="1628801" cy="16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C1EA04CD-E51C-40B0-B36C-67316BC8F320-L0-001.png" descr="C1EA04CD-E51C-40B0-B36C-67316BC8F320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71872" y="5314852"/>
            <a:ext cx="727741" cy="727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B12276F7-8869-44CF-99F7-69A7F8C14F72-L0-001.png" descr="B12276F7-8869-44CF-99F7-69A7F8C14F72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358366" y="3175206"/>
            <a:ext cx="841376" cy="841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6BAD15BD-97AE-45D5-9E63-DD31F58CB17D-L0-001.png" descr="6BAD15BD-97AE-45D5-9E63-DD31F58CB17D-L0-00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789997" y="1670430"/>
            <a:ext cx="1628776" cy="1628776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Сложность идентификации авторов"/>
          <p:cNvSpPr txBox="1"/>
          <p:nvPr/>
        </p:nvSpPr>
        <p:spPr>
          <a:xfrm>
            <a:off x="439104" y="72765"/>
            <a:ext cx="1212659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Сложность идентификации авторов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Опечатки во время внесения записи…"/>
          <p:cNvSpPr txBox="1"/>
          <p:nvPr/>
        </p:nvSpPr>
        <p:spPr>
          <a:xfrm>
            <a:off x="1378766" y="2179593"/>
            <a:ext cx="10247268" cy="5394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339586" indent="-339586" algn="l" defTabSz="292100">
              <a:lnSpc>
                <a:spcPct val="120000"/>
              </a:lnSpc>
              <a:spcBef>
                <a:spcPts val="2300"/>
              </a:spcBef>
              <a:buSzPct val="82000"/>
              <a:buChar char="•"/>
              <a:defRPr sz="300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Typos of author/editor</a:t>
            </a:r>
            <a:endParaRPr dirty="0"/>
          </a:p>
          <a:p>
            <a:pPr marL="339586" indent="-339586" algn="l" defTabSz="292100">
              <a:lnSpc>
                <a:spcPct val="120000"/>
              </a:lnSpc>
              <a:spcBef>
                <a:spcPts val="2300"/>
              </a:spcBef>
              <a:buSzPct val="82000"/>
              <a:buChar char="•"/>
              <a:defRPr sz="300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Different ways to type authors name</a:t>
            </a:r>
            <a:endParaRPr dirty="0"/>
          </a:p>
          <a:p>
            <a:pPr marL="339586" indent="-339586" algn="l" defTabSz="292100">
              <a:lnSpc>
                <a:spcPct val="120000"/>
              </a:lnSpc>
              <a:spcBef>
                <a:spcPts val="2300"/>
              </a:spcBef>
              <a:buSzPct val="82000"/>
              <a:buChar char="•"/>
              <a:defRPr sz="300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Different ways to type</a:t>
            </a:r>
            <a:r>
              <a:rPr lang="en-US" dirty="0" smtClean="0"/>
              <a:t> affiliation</a:t>
            </a:r>
            <a:endParaRPr lang="en-US" dirty="0"/>
          </a:p>
          <a:p>
            <a:pPr marL="339586" indent="-339586" algn="l" defTabSz="292100">
              <a:lnSpc>
                <a:spcPct val="120000"/>
              </a:lnSpc>
              <a:spcBef>
                <a:spcPts val="2300"/>
              </a:spcBef>
              <a:buSzPct val="82000"/>
              <a:buChar char="•"/>
              <a:defRPr sz="300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Author name change</a:t>
            </a:r>
          </a:p>
          <a:p>
            <a:pPr marL="339586" indent="-339586" algn="l" defTabSz="292100">
              <a:lnSpc>
                <a:spcPct val="120000"/>
              </a:lnSpc>
              <a:spcBef>
                <a:spcPts val="2300"/>
              </a:spcBef>
              <a:buSzPct val="82000"/>
              <a:buChar char="•"/>
              <a:defRPr sz="300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Institution name change</a:t>
            </a:r>
            <a:endParaRPr dirty="0"/>
          </a:p>
          <a:p>
            <a:pPr marL="339586" indent="-339586" algn="l" defTabSz="292100">
              <a:lnSpc>
                <a:spcPct val="120000"/>
              </a:lnSpc>
              <a:spcBef>
                <a:spcPts val="2300"/>
              </a:spcBef>
              <a:buSzPct val="82000"/>
              <a:buChar char="•"/>
              <a:defRPr sz="3000">
                <a:solidFill>
                  <a:srgbClr val="53535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smtClean="0"/>
              <a:t>...</a:t>
            </a:r>
            <a:endParaRPr dirty="0"/>
          </a:p>
        </p:txBody>
      </p:sp>
      <p:sp>
        <p:nvSpPr>
          <p:cNvPr id="169" name="Сложность идентификации авторов"/>
          <p:cNvSpPr txBox="1"/>
          <p:nvPr/>
        </p:nvSpPr>
        <p:spPr>
          <a:xfrm>
            <a:off x="1153184" y="68177"/>
            <a:ext cx="10698442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Author disambiguation challenges</a:t>
            </a:r>
            <a:endParaRPr dirty="0"/>
          </a:p>
        </p:txBody>
      </p:sp>
      <p:sp>
        <p:nvSpPr>
          <p:cNvPr id="170" name="Text"/>
          <p:cNvSpPr txBox="1"/>
          <p:nvPr/>
        </p:nvSpPr>
        <p:spPr>
          <a:xfrm>
            <a:off x="11673659" y="9042400"/>
            <a:ext cx="133114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fld id="{86CB4B4D-7CA3-9044-876B-883B54F8677D}" type="slidenum">
              <a:t>7</a:t>
            </a:fld>
            <a:r>
              <a:t>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Table"/>
          <p:cNvGraphicFramePr/>
          <p:nvPr>
            <p:extLst>
              <p:ext uri="{D42A27DB-BD31-4B8C-83A1-F6EECF244321}">
                <p14:modId xmlns:p14="http://schemas.microsoft.com/office/powerpoint/2010/main" val="1491867064"/>
              </p:ext>
            </p:extLst>
          </p:nvPr>
        </p:nvGraphicFramePr>
        <p:xfrm>
          <a:off x="-1" y="4053050"/>
          <a:ext cx="13004799" cy="4028964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334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4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4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494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5582A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582A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sym typeface="Helvetica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5582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886">
                <a:tc>
                  <a:txBody>
                    <a:bodyPr/>
                    <a:lstStyle/>
                    <a:p>
                      <a:pPr defTabSz="914400">
                        <a:defRPr sz="2100">
                          <a:sym typeface="Helvetica"/>
                        </a:defRPr>
                      </a:pPr>
                      <a:r>
                        <a:rPr lang="en-US" dirty="0" smtClean="0"/>
                        <a:t>Algorithm</a:t>
                      </a:r>
                      <a:r>
                        <a:rPr lang="en-US" baseline="0" dirty="0" smtClean="0"/>
                        <a:t> complexity</a:t>
                      </a:r>
                      <a:endParaRPr dirty="0"/>
                    </a:p>
                    <a:p>
                      <a:pPr defTabSz="914400">
                        <a:defRPr sz="1200">
                          <a:sym typeface="Helvetica"/>
                        </a:defRPr>
                      </a:pPr>
                      <a:r>
                        <a:rPr dirty="0"/>
                        <a:t>n </a:t>
                      </a:r>
                      <a:r>
                        <a:rPr lang="en-US" dirty="0" smtClean="0"/>
                        <a:t>–</a:t>
                      </a:r>
                      <a:r>
                        <a:rPr dirty="0" smtClean="0"/>
                        <a:t> </a:t>
                      </a:r>
                      <a:r>
                        <a:rPr lang="en-US" dirty="0" smtClean="0"/>
                        <a:t>number of papers in dataset</a:t>
                      </a:r>
                      <a:endParaRPr dirty="0"/>
                    </a:p>
                    <a:p>
                      <a:pPr defTabSz="914400">
                        <a:defRPr sz="1200">
                          <a:sym typeface="Helvetica"/>
                        </a:defRPr>
                      </a:pPr>
                      <a:r>
                        <a:rPr dirty="0"/>
                        <a:t>k </a:t>
                      </a:r>
                      <a:r>
                        <a:rPr lang="en-US" dirty="0" smtClean="0"/>
                        <a:t>–</a:t>
                      </a:r>
                      <a:r>
                        <a:rPr dirty="0" smtClean="0"/>
                        <a:t> </a:t>
                      </a:r>
                      <a:r>
                        <a:rPr lang="en-US" dirty="0" smtClean="0"/>
                        <a:t>number of</a:t>
                      </a:r>
                      <a:r>
                        <a:rPr lang="en-US" baseline="0" dirty="0" smtClean="0"/>
                        <a:t> features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solidFill>
                      <a:srgbClr val="69A2C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dirty="0" smtClean="0"/>
                        <a:t>О(</a:t>
                      </a:r>
                      <a:r>
                        <a:rPr sz="2000" dirty="0" err="1" smtClean="0"/>
                        <a:t>n</a:t>
                      </a:r>
                      <a:r>
                        <a:rPr lang="en-US" sz="2000" baseline="30000" dirty="0" err="1" smtClean="0"/>
                        <a:t>k</a:t>
                      </a:r>
                      <a:r>
                        <a:rPr sz="2000" dirty="0" smtClean="0"/>
                        <a:t>)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dirty="0" smtClean="0"/>
                        <a:t>O(n</a:t>
                      </a:r>
                      <a:r>
                        <a:rPr lang="en-US" sz="2000" baseline="30000" dirty="0" smtClean="0"/>
                        <a:t>2</a:t>
                      </a:r>
                      <a:r>
                        <a:rPr sz="2000" dirty="0" smtClean="0"/>
                        <a:t>)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102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100" b="1" dirty="0" smtClean="0">
                          <a:solidFill>
                            <a:srgbClr val="FFFFFF"/>
                          </a:solidFill>
                          <a:sym typeface="Helvetica"/>
                        </a:rPr>
                        <a:t>Used features</a:t>
                      </a:r>
                      <a:endParaRPr sz="2100" b="1" dirty="0">
                        <a:solidFill>
                          <a:srgbClr val="FFFFFF"/>
                        </a:solidFill>
                        <a:sym typeface="Helvetica"/>
                      </a:endParaRPr>
                    </a:p>
                  </a:txBody>
                  <a:tcPr marL="50800" marR="50800" marT="50800" marB="50800" anchor="ctr" horzOverflow="overflow">
                    <a:solidFill>
                      <a:srgbClr val="69A2CE"/>
                    </a:solidFill>
                  </a:tcPr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lang="en-US" sz="2000" dirty="0" smtClean="0"/>
                        <a:t>Co-authors</a:t>
                      </a:r>
                      <a:r>
                        <a:rPr sz="2000" dirty="0" smtClean="0"/>
                        <a:t>, </a:t>
                      </a:r>
                      <a:r>
                        <a:rPr lang="en-US" sz="2000" dirty="0" smtClean="0"/>
                        <a:t>papers topic</a:t>
                      </a:r>
                      <a:r>
                        <a:rPr sz="2000" dirty="0" smtClean="0"/>
                        <a:t>, </a:t>
                      </a:r>
                      <a:r>
                        <a:rPr lang="en-US" sz="2000" dirty="0" smtClean="0"/>
                        <a:t>affiliation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494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100" b="1" dirty="0" smtClean="0">
                          <a:solidFill>
                            <a:srgbClr val="FFFFFF"/>
                          </a:solidFill>
                          <a:sym typeface="Helvetica"/>
                        </a:rPr>
                        <a:t>Test</a:t>
                      </a:r>
                      <a:r>
                        <a:rPr lang="en-US" sz="2100" b="1" baseline="0" dirty="0" smtClean="0">
                          <a:solidFill>
                            <a:srgbClr val="FFFFFF"/>
                          </a:solidFill>
                          <a:sym typeface="Helvetica"/>
                        </a:rPr>
                        <a:t> set volume</a:t>
                      </a:r>
                      <a:endParaRPr sz="2100" b="1" dirty="0">
                        <a:solidFill>
                          <a:srgbClr val="FFFFFF"/>
                        </a:solidFill>
                        <a:sym typeface="Helvetica"/>
                      </a:endParaRPr>
                    </a:p>
                  </a:txBody>
                  <a:tcPr marL="50800" marR="50800" marT="50800" marB="50800" anchor="ctr" horzOverflow="overflow">
                    <a:solidFill>
                      <a:srgbClr val="69A2C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576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700000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494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100" b="1" dirty="0" smtClean="0">
                          <a:solidFill>
                            <a:srgbClr val="FFFFFF"/>
                          </a:solidFill>
                          <a:sym typeface="Helvetica"/>
                        </a:rPr>
                        <a:t>F1</a:t>
                      </a:r>
                      <a:r>
                        <a:rPr lang="en-US" sz="2100" b="1" baseline="0" dirty="0" smtClean="0">
                          <a:solidFill>
                            <a:srgbClr val="FFFFFF"/>
                          </a:solidFill>
                          <a:sym typeface="Helvetica"/>
                        </a:rPr>
                        <a:t> metric</a:t>
                      </a:r>
                      <a:endParaRPr sz="2100" b="1" dirty="0">
                        <a:solidFill>
                          <a:srgbClr val="FFFFFF"/>
                        </a:solidFill>
                        <a:sym typeface="Helvetica"/>
                      </a:endParaRPr>
                    </a:p>
                  </a:txBody>
                  <a:tcPr marL="50800" marR="50800" marT="50800" marB="50800" anchor="ctr" horzOverflow="overflow">
                    <a:solidFill>
                      <a:srgbClr val="69A2C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dirty="0"/>
                        <a:t>92 %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90,6 %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494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100" b="1" dirty="0" smtClean="0">
                          <a:solidFill>
                            <a:srgbClr val="FFFFFF"/>
                          </a:solidFill>
                          <a:sym typeface="Helvetica"/>
                        </a:rPr>
                        <a:t>O</a:t>
                      </a:r>
                      <a:r>
                        <a:rPr sz="2100" b="1" dirty="0" smtClean="0">
                          <a:solidFill>
                            <a:srgbClr val="FFFFFF"/>
                          </a:solidFill>
                          <a:sym typeface="Helvetica"/>
                        </a:rPr>
                        <a:t>pen-source</a:t>
                      </a:r>
                      <a:r>
                        <a:rPr lang="en-US" sz="2100" b="1" dirty="0" smtClean="0">
                          <a:solidFill>
                            <a:srgbClr val="FFFFFF"/>
                          </a:solidFill>
                          <a:sym typeface="Helvetica"/>
                        </a:rPr>
                        <a:t> availability</a:t>
                      </a:r>
                      <a:endParaRPr sz="2100" b="1" dirty="0">
                        <a:solidFill>
                          <a:srgbClr val="FFFFFF"/>
                        </a:solidFill>
                        <a:sym typeface="Helvetica"/>
                      </a:endParaRPr>
                    </a:p>
                  </a:txBody>
                  <a:tcPr marL="50800" marR="50800" marT="50800" marB="50800" anchor="ctr" horzOverflow="overflow">
                    <a:solidFill>
                      <a:srgbClr val="69A2CE"/>
                    </a:solidFill>
                  </a:tcPr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lang="en-US" sz="2000" dirty="0" smtClean="0"/>
                        <a:t>No</a:t>
                      </a:r>
                      <a:endParaRPr sz="2000" dirty="0"/>
                    </a:p>
                  </a:txBody>
                  <a:tcPr marL="50800" marR="50800" marT="50800" marB="5080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3" name="Text"/>
          <p:cNvSpPr txBox="1"/>
          <p:nvPr/>
        </p:nvSpPr>
        <p:spPr>
          <a:xfrm>
            <a:off x="11673659" y="9042400"/>
            <a:ext cx="133114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fld id="{86CB4B4D-7CA3-9044-876B-883B54F8677D}" type="slidenum">
              <a:t>8</a:t>
            </a:fld>
            <a:r>
              <a:t>￼</a:t>
            </a:r>
          </a:p>
        </p:txBody>
      </p:sp>
      <p:sp>
        <p:nvSpPr>
          <p:cNvPr id="174" name="Обзор существующих решений"/>
          <p:cNvSpPr txBox="1"/>
          <p:nvPr/>
        </p:nvSpPr>
        <p:spPr>
          <a:xfrm>
            <a:off x="4511474" y="298599"/>
            <a:ext cx="398186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Current solutions</a:t>
            </a:r>
            <a:endParaRPr dirty="0"/>
          </a:p>
        </p:txBody>
      </p:sp>
      <p:sp>
        <p:nvSpPr>
          <p:cNvPr id="175" name="A Brief Survey of Automatic Methods for Author Name Disambiguation Anderson A. Ferreira, Marcos André Gonçalves, Alberto H. F. Laender…"/>
          <p:cNvSpPr txBox="1"/>
          <p:nvPr/>
        </p:nvSpPr>
        <p:spPr>
          <a:xfrm>
            <a:off x="264809" y="1030758"/>
            <a:ext cx="12475181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>
                <a:solidFill>
                  <a:srgbClr val="4F4F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 Brief Survey of Automatic Methods for Author Name Disambiguation Anderson A. Ferreira, Marcos André Gonçalves, Alberto H. F. Laender</a:t>
            </a:r>
          </a:p>
          <a:p>
            <a:pPr algn="l">
              <a:defRPr sz="2000">
                <a:solidFill>
                  <a:srgbClr val="4F4F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defRPr sz="2000">
                <a:solidFill>
                  <a:srgbClr val="4F4F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1) Cost-effective on-demand associative author name disambiguation Adriano Veloso, Anderson A. Ferreira, Marcos André Gonçalves, Alberto H.F. Laender, Wagner Meira Jr.</a:t>
            </a:r>
          </a:p>
          <a:p>
            <a:pPr algn="l">
              <a:defRPr sz="2000">
                <a:solidFill>
                  <a:srgbClr val="4F4F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>
              <a:defRPr sz="2000">
                <a:solidFill>
                  <a:srgbClr val="4F4F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2) Efficient name disambiguation for large-scale database J.Huang, S.Ertekin, C.L.Giles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"/>
          <p:cNvGrpSpPr/>
          <p:nvPr/>
        </p:nvGrpSpPr>
        <p:grpSpPr>
          <a:xfrm>
            <a:off x="1034747" y="2791646"/>
            <a:ext cx="10383059" cy="5657180"/>
            <a:chOff x="0" y="0"/>
            <a:chExt cx="10383058" cy="5657178"/>
          </a:xfrm>
        </p:grpSpPr>
        <p:sp>
          <p:nvSpPr>
            <p:cNvPr id="177" name="Circle"/>
            <p:cNvSpPr/>
            <p:nvPr/>
          </p:nvSpPr>
          <p:spPr>
            <a:xfrm>
              <a:off x="2692218" y="3651670"/>
              <a:ext cx="1119967" cy="1119967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8" name="Circle"/>
            <p:cNvSpPr/>
            <p:nvPr/>
          </p:nvSpPr>
          <p:spPr>
            <a:xfrm>
              <a:off x="6971821" y="3651670"/>
              <a:ext cx="1119967" cy="1119967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9" name="Circle"/>
            <p:cNvSpPr/>
            <p:nvPr/>
          </p:nvSpPr>
          <p:spPr>
            <a:xfrm>
              <a:off x="4832020" y="885542"/>
              <a:ext cx="1119967" cy="1119967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0" name="Double Arrow"/>
            <p:cNvSpPr/>
            <p:nvPr/>
          </p:nvSpPr>
          <p:spPr>
            <a:xfrm rot="18900000">
              <a:off x="3722625" y="2650402"/>
              <a:ext cx="1299738" cy="426517"/>
            </a:xfrm>
            <a:prstGeom prst="leftRightArrow">
              <a:avLst>
                <a:gd name="adj1" fmla="val 32000"/>
                <a:gd name="adj2" fmla="val 76956"/>
              </a:avLst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1" name="Double Arrow"/>
            <p:cNvSpPr/>
            <p:nvPr/>
          </p:nvSpPr>
          <p:spPr>
            <a:xfrm rot="2700000">
              <a:off x="5761644" y="2650402"/>
              <a:ext cx="1299738" cy="426517"/>
            </a:xfrm>
            <a:prstGeom prst="leftRightArrow">
              <a:avLst>
                <a:gd name="adj1" fmla="val 32000"/>
                <a:gd name="adj2" fmla="val 76956"/>
              </a:avLst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2" name="Double Arrow"/>
            <p:cNvSpPr/>
            <p:nvPr/>
          </p:nvSpPr>
          <p:spPr>
            <a:xfrm>
              <a:off x="4742134" y="3998395"/>
              <a:ext cx="1299738" cy="426517"/>
            </a:xfrm>
            <a:prstGeom prst="leftRightArrow">
              <a:avLst>
                <a:gd name="adj1" fmla="val 32000"/>
                <a:gd name="adj2" fmla="val 76956"/>
              </a:avLst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3" name="Идентификации…"/>
            <p:cNvSpPr txBox="1"/>
            <p:nvPr/>
          </p:nvSpPr>
          <p:spPr>
            <a:xfrm>
              <a:off x="0" y="4771636"/>
              <a:ext cx="3812185" cy="8855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/>
              </a:pPr>
              <a:r>
                <a:rPr lang="en-US" dirty="0" smtClean="0"/>
                <a:t>Affiliation disambiguation</a:t>
              </a:r>
              <a:endParaRPr dirty="0"/>
            </a:p>
          </p:txBody>
        </p:sp>
        <p:sp>
          <p:nvSpPr>
            <p:cNvPr id="184" name="Идентификация…"/>
            <p:cNvSpPr txBox="1"/>
            <p:nvPr/>
          </p:nvSpPr>
          <p:spPr>
            <a:xfrm>
              <a:off x="3485911" y="0"/>
              <a:ext cx="3812186" cy="8855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/>
              </a:pPr>
              <a:r>
                <a:rPr lang="en-US" dirty="0" smtClean="0"/>
                <a:t>Author disambiguation</a:t>
              </a:r>
              <a:endParaRPr dirty="0"/>
            </a:p>
          </p:txBody>
        </p:sp>
        <p:sp>
          <p:nvSpPr>
            <p:cNvPr id="185" name="Область научной компетенции"/>
            <p:cNvSpPr txBox="1"/>
            <p:nvPr/>
          </p:nvSpPr>
          <p:spPr>
            <a:xfrm>
              <a:off x="6971822" y="4771636"/>
              <a:ext cx="3411237" cy="8855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/>
              </a:lvl1pPr>
            </a:lstStyle>
            <a:p>
              <a:r>
                <a:rPr lang="en-US" dirty="0" smtClean="0"/>
                <a:t>Paper topic</a:t>
              </a:r>
              <a:endParaRPr dirty="0"/>
            </a:p>
          </p:txBody>
        </p:sp>
      </p:grpSp>
      <p:sp>
        <p:nvSpPr>
          <p:cNvPr id="187" name="Text"/>
          <p:cNvSpPr txBox="1"/>
          <p:nvPr/>
        </p:nvSpPr>
        <p:spPr>
          <a:xfrm>
            <a:off x="11673659" y="9042400"/>
            <a:ext cx="133114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fld id="{86CB4B4D-7CA3-9044-876B-883B54F8677D}" type="slidenum">
              <a:t>9</a:t>
            </a:fld>
            <a:r>
              <a:t>￼</a:t>
            </a:r>
          </a:p>
        </p:txBody>
      </p:sp>
      <p:sp>
        <p:nvSpPr>
          <p:cNvPr id="188" name="Разработка программы для идентификации организаций для системы ESC и дальнейшего ее применения в согласованной задаче идентификации авторов"/>
          <p:cNvSpPr txBox="1"/>
          <p:nvPr/>
        </p:nvSpPr>
        <p:spPr>
          <a:xfrm>
            <a:off x="887199" y="1273602"/>
            <a:ext cx="1123040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Develop the utility that disambiguates affiliations and provide examples of it’s usage for English institution names</a:t>
            </a:r>
            <a:endParaRPr dirty="0"/>
          </a:p>
        </p:txBody>
      </p:sp>
      <p:sp>
        <p:nvSpPr>
          <p:cNvPr id="189" name="Цель работы"/>
          <p:cNvSpPr txBox="1"/>
          <p:nvPr/>
        </p:nvSpPr>
        <p:spPr>
          <a:xfrm>
            <a:off x="5954173" y="193286"/>
            <a:ext cx="1096454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i="1">
                <a:solidFill>
                  <a:srgbClr val="41414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Aim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955</Words>
  <Application>Microsoft Office PowerPoint</Application>
  <PresentationFormat>Custom</PresentationFormat>
  <Paragraphs>248</Paragraphs>
  <Slides>19</Slides>
  <Notes>6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Helvetica</vt:lpstr>
      <vt:lpstr>Helvetica Light</vt:lpstr>
      <vt:lpstr>Helvetica Neue</vt:lpstr>
      <vt:lpstr>White</vt:lpstr>
      <vt:lpstr>Revealing research institutes and their interactions:  a case study of miRNA research.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Распознавание организаций для идентификации авторов базы данных научных публикаций</dc:title>
  <dc:creator>AFirsov</dc:creator>
  <cp:lastModifiedBy>AFirsov</cp:lastModifiedBy>
  <cp:revision>19</cp:revision>
  <dcterms:modified xsi:type="dcterms:W3CDTF">2017-12-20T09:26:53Z</dcterms:modified>
</cp:coreProperties>
</file>