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9" r:id="rId3"/>
    <p:sldId id="257" r:id="rId4"/>
    <p:sldId id="263" r:id="rId5"/>
    <p:sldId id="264" r:id="rId6"/>
    <p:sldId id="266"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1E567-2BA1-4E54-BF75-0FA02307DF69}" type="doc">
      <dgm:prSet loTypeId="urn:microsoft.com/office/officeart/2005/8/layout/hProcess3" loCatId="process" qsTypeId="urn:microsoft.com/office/officeart/2005/8/quickstyle/simple1" qsCatId="simple" csTypeId="urn:microsoft.com/office/officeart/2005/8/colors/accent1_2" csCatId="accent1" phldr="1"/>
      <dgm:spPr/>
    </dgm:pt>
    <dgm:pt modelId="{AC96618E-977C-47C1-B555-0D9DF3B22762}">
      <dgm:prSet phldrT="[Text]"/>
      <dgm:spPr/>
      <dgm:t>
        <a:bodyPr/>
        <a:lstStyle/>
        <a:p>
          <a:r>
            <a:rPr lang="en-IN" dirty="0" smtClean="0"/>
            <a:t>Transfer</a:t>
          </a:r>
          <a:endParaRPr lang="en-IN" dirty="0"/>
        </a:p>
      </dgm:t>
    </dgm:pt>
    <dgm:pt modelId="{AF8A09D7-050E-4C2B-B57D-D02974E16CAD}" type="parTrans" cxnId="{AAF7691A-6817-451C-B686-671EA87E2588}">
      <dgm:prSet/>
      <dgm:spPr/>
      <dgm:t>
        <a:bodyPr/>
        <a:lstStyle/>
        <a:p>
          <a:endParaRPr lang="en-IN"/>
        </a:p>
      </dgm:t>
    </dgm:pt>
    <dgm:pt modelId="{7C7A2DF2-BC0F-4418-A00C-09C850445568}" type="sibTrans" cxnId="{AAF7691A-6817-451C-B686-671EA87E2588}">
      <dgm:prSet/>
      <dgm:spPr/>
      <dgm:t>
        <a:bodyPr/>
        <a:lstStyle/>
        <a:p>
          <a:endParaRPr lang="en-IN"/>
        </a:p>
      </dgm:t>
    </dgm:pt>
    <dgm:pt modelId="{1BDB3564-6F47-4C27-8F6C-99EB19B917CB}">
      <dgm:prSet phldrT="[Text]"/>
      <dgm:spPr/>
      <dgm:t>
        <a:bodyPr/>
        <a:lstStyle/>
        <a:p>
          <a:r>
            <a:rPr lang="en-IN" dirty="0" smtClean="0"/>
            <a:t>of</a:t>
          </a:r>
          <a:endParaRPr lang="en-IN" dirty="0"/>
        </a:p>
      </dgm:t>
    </dgm:pt>
    <dgm:pt modelId="{EB4ECC6E-875E-4970-9B6F-8DF87A2F391E}" type="parTrans" cxnId="{77413AE1-041A-4C7C-98C5-EA9964E9F3EF}">
      <dgm:prSet/>
      <dgm:spPr/>
      <dgm:t>
        <a:bodyPr/>
        <a:lstStyle/>
        <a:p>
          <a:endParaRPr lang="en-IN"/>
        </a:p>
      </dgm:t>
    </dgm:pt>
    <dgm:pt modelId="{D7402B46-3A18-48B7-8DCF-BB67B5DD4BDE}" type="sibTrans" cxnId="{77413AE1-041A-4C7C-98C5-EA9964E9F3EF}">
      <dgm:prSet/>
      <dgm:spPr/>
      <dgm:t>
        <a:bodyPr/>
        <a:lstStyle/>
        <a:p>
          <a:endParaRPr lang="en-IN"/>
        </a:p>
      </dgm:t>
    </dgm:pt>
    <dgm:pt modelId="{73A8B3C3-9A9C-498A-BFFF-F771F9BC5DD3}">
      <dgm:prSet phldrT="[Text]"/>
      <dgm:spPr/>
      <dgm:t>
        <a:bodyPr/>
        <a:lstStyle/>
        <a:p>
          <a:r>
            <a:rPr lang="en-IN" dirty="0" smtClean="0"/>
            <a:t>Learning</a:t>
          </a:r>
          <a:endParaRPr lang="en-IN" dirty="0"/>
        </a:p>
      </dgm:t>
    </dgm:pt>
    <dgm:pt modelId="{EC4FD244-4937-460F-902A-6826C66209BA}" type="parTrans" cxnId="{710D91C0-D9DA-4878-BDD3-3EEE73954EE2}">
      <dgm:prSet/>
      <dgm:spPr/>
      <dgm:t>
        <a:bodyPr/>
        <a:lstStyle/>
        <a:p>
          <a:endParaRPr lang="en-IN"/>
        </a:p>
      </dgm:t>
    </dgm:pt>
    <dgm:pt modelId="{33BB85B2-9A67-4D54-A773-49F180BAEF16}" type="sibTrans" cxnId="{710D91C0-D9DA-4878-BDD3-3EEE73954EE2}">
      <dgm:prSet/>
      <dgm:spPr/>
      <dgm:t>
        <a:bodyPr/>
        <a:lstStyle/>
        <a:p>
          <a:endParaRPr lang="en-IN"/>
        </a:p>
      </dgm:t>
    </dgm:pt>
    <dgm:pt modelId="{3FC09FAA-6AA1-4512-9C43-27270DC40F2D}" type="pres">
      <dgm:prSet presAssocID="{6001E567-2BA1-4E54-BF75-0FA02307DF69}" presName="Name0" presStyleCnt="0">
        <dgm:presLayoutVars>
          <dgm:dir/>
          <dgm:animLvl val="lvl"/>
          <dgm:resizeHandles val="exact"/>
        </dgm:presLayoutVars>
      </dgm:prSet>
      <dgm:spPr/>
    </dgm:pt>
    <dgm:pt modelId="{DB7E80A6-FDC4-44A4-9A47-10229D05A167}" type="pres">
      <dgm:prSet presAssocID="{6001E567-2BA1-4E54-BF75-0FA02307DF69}" presName="dummy" presStyleCnt="0"/>
      <dgm:spPr/>
    </dgm:pt>
    <dgm:pt modelId="{7F313E2D-5159-4579-837C-D7B4C2BC03C1}" type="pres">
      <dgm:prSet presAssocID="{6001E567-2BA1-4E54-BF75-0FA02307DF69}" presName="linH" presStyleCnt="0"/>
      <dgm:spPr/>
    </dgm:pt>
    <dgm:pt modelId="{61719289-823D-456E-850E-F075EDECD70B}" type="pres">
      <dgm:prSet presAssocID="{6001E567-2BA1-4E54-BF75-0FA02307DF69}" presName="padding1" presStyleCnt="0"/>
      <dgm:spPr/>
    </dgm:pt>
    <dgm:pt modelId="{B64FE9A5-15B9-4457-8DC0-FC80D3D8FC83}" type="pres">
      <dgm:prSet presAssocID="{AC96618E-977C-47C1-B555-0D9DF3B22762}" presName="linV" presStyleCnt="0"/>
      <dgm:spPr/>
    </dgm:pt>
    <dgm:pt modelId="{1B5E8D98-CA3B-4BE5-949D-906CDB891E61}" type="pres">
      <dgm:prSet presAssocID="{AC96618E-977C-47C1-B555-0D9DF3B22762}" presName="spVertical1" presStyleCnt="0"/>
      <dgm:spPr/>
    </dgm:pt>
    <dgm:pt modelId="{FB9BB198-854A-4B4A-A8B7-927BFF323FE0}" type="pres">
      <dgm:prSet presAssocID="{AC96618E-977C-47C1-B555-0D9DF3B22762}" presName="parTx" presStyleLbl="revTx" presStyleIdx="0" presStyleCnt="3">
        <dgm:presLayoutVars>
          <dgm:chMax val="0"/>
          <dgm:chPref val="0"/>
          <dgm:bulletEnabled val="1"/>
        </dgm:presLayoutVars>
      </dgm:prSet>
      <dgm:spPr/>
    </dgm:pt>
    <dgm:pt modelId="{AC4668F6-5DCE-474A-B974-38603393F418}" type="pres">
      <dgm:prSet presAssocID="{AC96618E-977C-47C1-B555-0D9DF3B22762}" presName="spVertical2" presStyleCnt="0"/>
      <dgm:spPr/>
    </dgm:pt>
    <dgm:pt modelId="{7B89DB82-D5EA-4022-B320-66BA488BCDA5}" type="pres">
      <dgm:prSet presAssocID="{AC96618E-977C-47C1-B555-0D9DF3B22762}" presName="spVertical3" presStyleCnt="0"/>
      <dgm:spPr/>
    </dgm:pt>
    <dgm:pt modelId="{17823C8A-84E9-41D9-92AF-41CD6262B1D2}" type="pres">
      <dgm:prSet presAssocID="{7C7A2DF2-BC0F-4418-A00C-09C850445568}" presName="space" presStyleCnt="0"/>
      <dgm:spPr/>
    </dgm:pt>
    <dgm:pt modelId="{98106871-6942-4BCD-ADC2-09116B365352}" type="pres">
      <dgm:prSet presAssocID="{1BDB3564-6F47-4C27-8F6C-99EB19B917CB}" presName="linV" presStyleCnt="0"/>
      <dgm:spPr/>
    </dgm:pt>
    <dgm:pt modelId="{E0A55F74-4263-4615-9A11-5A3DBD56E802}" type="pres">
      <dgm:prSet presAssocID="{1BDB3564-6F47-4C27-8F6C-99EB19B917CB}" presName="spVertical1" presStyleCnt="0"/>
      <dgm:spPr/>
    </dgm:pt>
    <dgm:pt modelId="{87081046-87C5-45A6-81A9-8D0D7A731E9A}" type="pres">
      <dgm:prSet presAssocID="{1BDB3564-6F47-4C27-8F6C-99EB19B917CB}" presName="parTx" presStyleLbl="revTx" presStyleIdx="1" presStyleCnt="3">
        <dgm:presLayoutVars>
          <dgm:chMax val="0"/>
          <dgm:chPref val="0"/>
          <dgm:bulletEnabled val="1"/>
        </dgm:presLayoutVars>
      </dgm:prSet>
      <dgm:spPr/>
    </dgm:pt>
    <dgm:pt modelId="{9C8DB171-CEE8-48D0-A9E7-6E9956287DC1}" type="pres">
      <dgm:prSet presAssocID="{1BDB3564-6F47-4C27-8F6C-99EB19B917CB}" presName="spVertical2" presStyleCnt="0"/>
      <dgm:spPr/>
    </dgm:pt>
    <dgm:pt modelId="{ADFCE5B7-439D-4682-B94F-311CCB9C1A9A}" type="pres">
      <dgm:prSet presAssocID="{1BDB3564-6F47-4C27-8F6C-99EB19B917CB}" presName="spVertical3" presStyleCnt="0"/>
      <dgm:spPr/>
    </dgm:pt>
    <dgm:pt modelId="{C073CD39-160B-47BB-835F-660DF3CA3366}" type="pres">
      <dgm:prSet presAssocID="{D7402B46-3A18-48B7-8DCF-BB67B5DD4BDE}" presName="space" presStyleCnt="0"/>
      <dgm:spPr/>
    </dgm:pt>
    <dgm:pt modelId="{B33C5641-17AF-42E9-A3DE-106410C40C81}" type="pres">
      <dgm:prSet presAssocID="{73A8B3C3-9A9C-498A-BFFF-F771F9BC5DD3}" presName="linV" presStyleCnt="0"/>
      <dgm:spPr/>
    </dgm:pt>
    <dgm:pt modelId="{93DC6DCD-35D2-4221-BA82-B39584C91C7E}" type="pres">
      <dgm:prSet presAssocID="{73A8B3C3-9A9C-498A-BFFF-F771F9BC5DD3}" presName="spVertical1" presStyleCnt="0"/>
      <dgm:spPr/>
    </dgm:pt>
    <dgm:pt modelId="{32572FA5-EC5A-487F-A332-1C86716E2589}" type="pres">
      <dgm:prSet presAssocID="{73A8B3C3-9A9C-498A-BFFF-F771F9BC5DD3}" presName="parTx" presStyleLbl="revTx" presStyleIdx="2" presStyleCnt="3">
        <dgm:presLayoutVars>
          <dgm:chMax val="0"/>
          <dgm:chPref val="0"/>
          <dgm:bulletEnabled val="1"/>
        </dgm:presLayoutVars>
      </dgm:prSet>
      <dgm:spPr/>
    </dgm:pt>
    <dgm:pt modelId="{EB7E915A-54D2-4D9E-A009-B09BF77F97B2}" type="pres">
      <dgm:prSet presAssocID="{73A8B3C3-9A9C-498A-BFFF-F771F9BC5DD3}" presName="spVertical2" presStyleCnt="0"/>
      <dgm:spPr/>
    </dgm:pt>
    <dgm:pt modelId="{A2837684-6C48-4650-A999-9C0C07F8F708}" type="pres">
      <dgm:prSet presAssocID="{73A8B3C3-9A9C-498A-BFFF-F771F9BC5DD3}" presName="spVertical3" presStyleCnt="0"/>
      <dgm:spPr/>
    </dgm:pt>
    <dgm:pt modelId="{30B759B8-B07D-4E1C-B791-C7284532991B}" type="pres">
      <dgm:prSet presAssocID="{6001E567-2BA1-4E54-BF75-0FA02307DF69}" presName="padding2" presStyleCnt="0"/>
      <dgm:spPr/>
    </dgm:pt>
    <dgm:pt modelId="{11669F27-E0E3-404A-888C-2C738A036CFB}" type="pres">
      <dgm:prSet presAssocID="{6001E567-2BA1-4E54-BF75-0FA02307DF69}" presName="negArrow" presStyleCnt="0"/>
      <dgm:spPr/>
    </dgm:pt>
    <dgm:pt modelId="{C6E6CB00-F7AD-4F3B-906B-880AD9F73BCF}" type="pres">
      <dgm:prSet presAssocID="{6001E567-2BA1-4E54-BF75-0FA02307DF69}" presName="backgroundArrow" presStyleLbl="node1" presStyleIdx="0" presStyleCnt="1" custLinFactNeighborX="7308" custLinFactNeighborY="66359"/>
      <dgm:spPr/>
    </dgm:pt>
  </dgm:ptLst>
  <dgm:cxnLst>
    <dgm:cxn modelId="{AAF7691A-6817-451C-B686-671EA87E2588}" srcId="{6001E567-2BA1-4E54-BF75-0FA02307DF69}" destId="{AC96618E-977C-47C1-B555-0D9DF3B22762}" srcOrd="0" destOrd="0" parTransId="{AF8A09D7-050E-4C2B-B57D-D02974E16CAD}" sibTransId="{7C7A2DF2-BC0F-4418-A00C-09C850445568}"/>
    <dgm:cxn modelId="{5C412C0C-49A5-4D1B-9FED-3D9C4F45D23F}" type="presOf" srcId="{73A8B3C3-9A9C-498A-BFFF-F771F9BC5DD3}" destId="{32572FA5-EC5A-487F-A332-1C86716E2589}" srcOrd="0" destOrd="0" presId="urn:microsoft.com/office/officeart/2005/8/layout/hProcess3"/>
    <dgm:cxn modelId="{014A166D-382E-4A16-BB2D-F1DE011E3F78}" type="presOf" srcId="{AC96618E-977C-47C1-B555-0D9DF3B22762}" destId="{FB9BB198-854A-4B4A-A8B7-927BFF323FE0}" srcOrd="0" destOrd="0" presId="urn:microsoft.com/office/officeart/2005/8/layout/hProcess3"/>
    <dgm:cxn modelId="{75B063B8-F524-4EE5-9841-20FFBCC99E8C}" type="presOf" srcId="{1BDB3564-6F47-4C27-8F6C-99EB19B917CB}" destId="{87081046-87C5-45A6-81A9-8D0D7A731E9A}" srcOrd="0" destOrd="0" presId="urn:microsoft.com/office/officeart/2005/8/layout/hProcess3"/>
    <dgm:cxn modelId="{77413AE1-041A-4C7C-98C5-EA9964E9F3EF}" srcId="{6001E567-2BA1-4E54-BF75-0FA02307DF69}" destId="{1BDB3564-6F47-4C27-8F6C-99EB19B917CB}" srcOrd="1" destOrd="0" parTransId="{EB4ECC6E-875E-4970-9B6F-8DF87A2F391E}" sibTransId="{D7402B46-3A18-48B7-8DCF-BB67B5DD4BDE}"/>
    <dgm:cxn modelId="{2ED9EA79-4F8E-4479-9654-842EE82F7AD2}" type="presOf" srcId="{6001E567-2BA1-4E54-BF75-0FA02307DF69}" destId="{3FC09FAA-6AA1-4512-9C43-27270DC40F2D}" srcOrd="0" destOrd="0" presId="urn:microsoft.com/office/officeart/2005/8/layout/hProcess3"/>
    <dgm:cxn modelId="{710D91C0-D9DA-4878-BDD3-3EEE73954EE2}" srcId="{6001E567-2BA1-4E54-BF75-0FA02307DF69}" destId="{73A8B3C3-9A9C-498A-BFFF-F771F9BC5DD3}" srcOrd="2" destOrd="0" parTransId="{EC4FD244-4937-460F-902A-6826C66209BA}" sibTransId="{33BB85B2-9A67-4D54-A773-49F180BAEF16}"/>
    <dgm:cxn modelId="{C92DBDDB-C44E-4D31-82D5-F208AEC79033}" type="presParOf" srcId="{3FC09FAA-6AA1-4512-9C43-27270DC40F2D}" destId="{DB7E80A6-FDC4-44A4-9A47-10229D05A167}" srcOrd="0" destOrd="0" presId="urn:microsoft.com/office/officeart/2005/8/layout/hProcess3"/>
    <dgm:cxn modelId="{860670BE-38C5-4DB1-B780-5F050C8037AD}" type="presParOf" srcId="{3FC09FAA-6AA1-4512-9C43-27270DC40F2D}" destId="{7F313E2D-5159-4579-837C-D7B4C2BC03C1}" srcOrd="1" destOrd="0" presId="urn:microsoft.com/office/officeart/2005/8/layout/hProcess3"/>
    <dgm:cxn modelId="{3829DB5F-1878-411B-931A-9634E0CE00F3}" type="presParOf" srcId="{7F313E2D-5159-4579-837C-D7B4C2BC03C1}" destId="{61719289-823D-456E-850E-F075EDECD70B}" srcOrd="0" destOrd="0" presId="urn:microsoft.com/office/officeart/2005/8/layout/hProcess3"/>
    <dgm:cxn modelId="{A39B0EED-39EC-4755-B2CF-5212FA074C2A}" type="presParOf" srcId="{7F313E2D-5159-4579-837C-D7B4C2BC03C1}" destId="{B64FE9A5-15B9-4457-8DC0-FC80D3D8FC83}" srcOrd="1" destOrd="0" presId="urn:microsoft.com/office/officeart/2005/8/layout/hProcess3"/>
    <dgm:cxn modelId="{632BD221-D30B-4406-B79F-4C13D25CF11A}" type="presParOf" srcId="{B64FE9A5-15B9-4457-8DC0-FC80D3D8FC83}" destId="{1B5E8D98-CA3B-4BE5-949D-906CDB891E61}" srcOrd="0" destOrd="0" presId="urn:microsoft.com/office/officeart/2005/8/layout/hProcess3"/>
    <dgm:cxn modelId="{B01CDA67-EA77-46C6-A3C4-A76532947666}" type="presParOf" srcId="{B64FE9A5-15B9-4457-8DC0-FC80D3D8FC83}" destId="{FB9BB198-854A-4B4A-A8B7-927BFF323FE0}" srcOrd="1" destOrd="0" presId="urn:microsoft.com/office/officeart/2005/8/layout/hProcess3"/>
    <dgm:cxn modelId="{D5C43391-EB6C-4ABF-BFAB-40498D697D14}" type="presParOf" srcId="{B64FE9A5-15B9-4457-8DC0-FC80D3D8FC83}" destId="{AC4668F6-5DCE-474A-B974-38603393F418}" srcOrd="2" destOrd="0" presId="urn:microsoft.com/office/officeart/2005/8/layout/hProcess3"/>
    <dgm:cxn modelId="{8A2F81CA-C28E-48B7-8615-9DCC18E60BE2}" type="presParOf" srcId="{B64FE9A5-15B9-4457-8DC0-FC80D3D8FC83}" destId="{7B89DB82-D5EA-4022-B320-66BA488BCDA5}" srcOrd="3" destOrd="0" presId="urn:microsoft.com/office/officeart/2005/8/layout/hProcess3"/>
    <dgm:cxn modelId="{DE690552-AFED-4981-91A1-D1E581FE6012}" type="presParOf" srcId="{7F313E2D-5159-4579-837C-D7B4C2BC03C1}" destId="{17823C8A-84E9-41D9-92AF-41CD6262B1D2}" srcOrd="2" destOrd="0" presId="urn:microsoft.com/office/officeart/2005/8/layout/hProcess3"/>
    <dgm:cxn modelId="{66293F3B-56AA-40C2-925F-FBB4ED446059}" type="presParOf" srcId="{7F313E2D-5159-4579-837C-D7B4C2BC03C1}" destId="{98106871-6942-4BCD-ADC2-09116B365352}" srcOrd="3" destOrd="0" presId="urn:microsoft.com/office/officeart/2005/8/layout/hProcess3"/>
    <dgm:cxn modelId="{2A11135E-AC3E-42B6-AFA0-A6629078DC58}" type="presParOf" srcId="{98106871-6942-4BCD-ADC2-09116B365352}" destId="{E0A55F74-4263-4615-9A11-5A3DBD56E802}" srcOrd="0" destOrd="0" presId="urn:microsoft.com/office/officeart/2005/8/layout/hProcess3"/>
    <dgm:cxn modelId="{815522F6-67CF-4825-A45B-0EEF40C79C5A}" type="presParOf" srcId="{98106871-6942-4BCD-ADC2-09116B365352}" destId="{87081046-87C5-45A6-81A9-8D0D7A731E9A}" srcOrd="1" destOrd="0" presId="urn:microsoft.com/office/officeart/2005/8/layout/hProcess3"/>
    <dgm:cxn modelId="{FCA49636-7670-4860-8AD2-40E97364DFB8}" type="presParOf" srcId="{98106871-6942-4BCD-ADC2-09116B365352}" destId="{9C8DB171-CEE8-48D0-A9E7-6E9956287DC1}" srcOrd="2" destOrd="0" presId="urn:microsoft.com/office/officeart/2005/8/layout/hProcess3"/>
    <dgm:cxn modelId="{AF860B00-BD61-4D61-BE6E-3BDBE4D12694}" type="presParOf" srcId="{98106871-6942-4BCD-ADC2-09116B365352}" destId="{ADFCE5B7-439D-4682-B94F-311CCB9C1A9A}" srcOrd="3" destOrd="0" presId="urn:microsoft.com/office/officeart/2005/8/layout/hProcess3"/>
    <dgm:cxn modelId="{77F06569-E80B-499D-ADDC-288D8A40FE41}" type="presParOf" srcId="{7F313E2D-5159-4579-837C-D7B4C2BC03C1}" destId="{C073CD39-160B-47BB-835F-660DF3CA3366}" srcOrd="4" destOrd="0" presId="urn:microsoft.com/office/officeart/2005/8/layout/hProcess3"/>
    <dgm:cxn modelId="{44365949-6AD1-46AD-8B3E-68AF638D752D}" type="presParOf" srcId="{7F313E2D-5159-4579-837C-D7B4C2BC03C1}" destId="{B33C5641-17AF-42E9-A3DE-106410C40C81}" srcOrd="5" destOrd="0" presId="urn:microsoft.com/office/officeart/2005/8/layout/hProcess3"/>
    <dgm:cxn modelId="{BEEBE5A7-359B-4B81-82BF-9C7A5236BAE9}" type="presParOf" srcId="{B33C5641-17AF-42E9-A3DE-106410C40C81}" destId="{93DC6DCD-35D2-4221-BA82-B39584C91C7E}" srcOrd="0" destOrd="0" presId="urn:microsoft.com/office/officeart/2005/8/layout/hProcess3"/>
    <dgm:cxn modelId="{C37D6BD0-4335-41FA-A42B-8BB92367ADB6}" type="presParOf" srcId="{B33C5641-17AF-42E9-A3DE-106410C40C81}" destId="{32572FA5-EC5A-487F-A332-1C86716E2589}" srcOrd="1" destOrd="0" presId="urn:microsoft.com/office/officeart/2005/8/layout/hProcess3"/>
    <dgm:cxn modelId="{BC121F70-9793-455B-B8DF-083E9B0B723D}" type="presParOf" srcId="{B33C5641-17AF-42E9-A3DE-106410C40C81}" destId="{EB7E915A-54D2-4D9E-A009-B09BF77F97B2}" srcOrd="2" destOrd="0" presId="urn:microsoft.com/office/officeart/2005/8/layout/hProcess3"/>
    <dgm:cxn modelId="{A5127E59-BC85-48EA-9769-173642AB5723}" type="presParOf" srcId="{B33C5641-17AF-42E9-A3DE-106410C40C81}" destId="{A2837684-6C48-4650-A999-9C0C07F8F708}" srcOrd="3" destOrd="0" presId="urn:microsoft.com/office/officeart/2005/8/layout/hProcess3"/>
    <dgm:cxn modelId="{4232B2CB-F4C2-4E8F-9F42-1D3BA53FA667}" type="presParOf" srcId="{7F313E2D-5159-4579-837C-D7B4C2BC03C1}" destId="{30B759B8-B07D-4E1C-B791-C7284532991B}" srcOrd="6" destOrd="0" presId="urn:microsoft.com/office/officeart/2005/8/layout/hProcess3"/>
    <dgm:cxn modelId="{810897B8-12B3-4FA9-A718-A5418C9E002F}" type="presParOf" srcId="{7F313E2D-5159-4579-837C-D7B4C2BC03C1}" destId="{11669F27-E0E3-404A-888C-2C738A036CFB}" srcOrd="7" destOrd="0" presId="urn:microsoft.com/office/officeart/2005/8/layout/hProcess3"/>
    <dgm:cxn modelId="{E7EE7C1A-D551-4030-B53B-DE1B17F6B4B6}" type="presParOf" srcId="{7F313E2D-5159-4579-837C-D7B4C2BC03C1}" destId="{C6E6CB00-F7AD-4F3B-906B-880AD9F73BCF}" srcOrd="8"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6CB00-F7AD-4F3B-906B-880AD9F73BCF}">
      <dsp:nvSpPr>
        <dsp:cNvPr id="0" name=""/>
        <dsp:cNvSpPr/>
      </dsp:nvSpPr>
      <dsp:spPr>
        <a:xfrm>
          <a:off x="0" y="1882586"/>
          <a:ext cx="2330824" cy="720000"/>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72FA5-EC5A-487F-A332-1C86716E2589}">
      <dsp:nvSpPr>
        <dsp:cNvPr id="0" name=""/>
        <dsp:cNvSpPr/>
      </dsp:nvSpPr>
      <dsp:spPr>
        <a:xfrm>
          <a:off x="1536090" y="1584802"/>
          <a:ext cx="561651"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IN" sz="1000" kern="1200" dirty="0" smtClean="0"/>
            <a:t>Learning</a:t>
          </a:r>
          <a:endParaRPr lang="en-IN" sz="1000" kern="1200" dirty="0"/>
        </a:p>
      </dsp:txBody>
      <dsp:txXfrm>
        <a:off x="1536090" y="1584802"/>
        <a:ext cx="561651" cy="360000"/>
      </dsp:txXfrm>
    </dsp:sp>
    <dsp:sp modelId="{87081046-87C5-45A6-81A9-8D0D7A731E9A}">
      <dsp:nvSpPr>
        <dsp:cNvPr id="0" name=""/>
        <dsp:cNvSpPr/>
      </dsp:nvSpPr>
      <dsp:spPr>
        <a:xfrm>
          <a:off x="862108" y="1584802"/>
          <a:ext cx="561651"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IN" sz="1000" kern="1200" dirty="0" smtClean="0"/>
            <a:t>of</a:t>
          </a:r>
          <a:endParaRPr lang="en-IN" sz="1000" kern="1200" dirty="0"/>
        </a:p>
      </dsp:txBody>
      <dsp:txXfrm>
        <a:off x="862108" y="1584802"/>
        <a:ext cx="561651" cy="360000"/>
      </dsp:txXfrm>
    </dsp:sp>
    <dsp:sp modelId="{FB9BB198-854A-4B4A-A8B7-927BFF323FE0}">
      <dsp:nvSpPr>
        <dsp:cNvPr id="0" name=""/>
        <dsp:cNvSpPr/>
      </dsp:nvSpPr>
      <dsp:spPr>
        <a:xfrm>
          <a:off x="188127" y="1584802"/>
          <a:ext cx="561651"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IN" sz="1000" kern="1200" dirty="0" smtClean="0"/>
            <a:t>Transfer</a:t>
          </a:r>
          <a:endParaRPr lang="en-IN" sz="1000" kern="1200" dirty="0"/>
        </a:p>
      </dsp:txBody>
      <dsp:txXfrm>
        <a:off x="188127" y="1584802"/>
        <a:ext cx="561651" cy="360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71B44-148B-4023-9317-FE3D5E59EE5F}" type="datetimeFigureOut">
              <a:rPr lang="en-IN" smtClean="0"/>
              <a:t>20-12-2017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D19B9-0D80-43FC-874E-425ACCE3381F}" type="slidenum">
              <a:rPr lang="en-IN" smtClean="0"/>
              <a:t>‹#›</a:t>
            </a:fld>
            <a:endParaRPr lang="en-IN"/>
          </a:p>
        </p:txBody>
      </p:sp>
    </p:spTree>
    <p:extLst>
      <p:ext uri="{BB962C8B-B14F-4D97-AF65-F5344CB8AC3E}">
        <p14:creationId xmlns:p14="http://schemas.microsoft.com/office/powerpoint/2010/main" val="198465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1D19B9-0D80-43FC-874E-425ACCE3381F}" type="slidenum">
              <a:rPr lang="en-IN" smtClean="0"/>
              <a:t>9</a:t>
            </a:fld>
            <a:endParaRPr lang="en-IN"/>
          </a:p>
        </p:txBody>
      </p:sp>
    </p:spTree>
    <p:extLst>
      <p:ext uri="{BB962C8B-B14F-4D97-AF65-F5344CB8AC3E}">
        <p14:creationId xmlns:p14="http://schemas.microsoft.com/office/powerpoint/2010/main" val="25489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294854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48FC5-A7C4-4D29-B029-DB97EF91D0C7}" type="datetimeFigureOut">
              <a:rPr lang="en-IN" smtClean="0"/>
              <a:t>20-12-2017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202368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166709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358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169596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310184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310899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224526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11851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215098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37011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B48FC5-A7C4-4D29-B029-DB97EF91D0C7}" type="datetimeFigureOut">
              <a:rPr lang="en-IN" smtClean="0"/>
              <a:t>20-12-2017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339640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B48FC5-A7C4-4D29-B029-DB97EF91D0C7}" type="datetimeFigureOut">
              <a:rPr lang="en-IN" smtClean="0"/>
              <a:t>20-12-2017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161678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33106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395627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2B48FC5-A7C4-4D29-B029-DB97EF91D0C7}" type="datetimeFigureOut">
              <a:rPr lang="en-IN" smtClean="0"/>
              <a:t>20-12-2017</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29684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48FC5-A7C4-4D29-B029-DB97EF91D0C7}" type="datetimeFigureOut">
              <a:rPr lang="en-IN" smtClean="0"/>
              <a:t>20-12-2017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7D1E77-6EE9-4A2D-997B-1C572FA76956}" type="slidenum">
              <a:rPr lang="en-IN" smtClean="0"/>
              <a:t>‹#›</a:t>
            </a:fld>
            <a:endParaRPr lang="en-IN"/>
          </a:p>
        </p:txBody>
      </p:sp>
    </p:spTree>
    <p:extLst>
      <p:ext uri="{BB962C8B-B14F-4D97-AF65-F5344CB8AC3E}">
        <p14:creationId xmlns:p14="http://schemas.microsoft.com/office/powerpoint/2010/main" val="410554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2B48FC5-A7C4-4D29-B029-DB97EF91D0C7}" type="datetimeFigureOut">
              <a:rPr lang="en-IN" smtClean="0"/>
              <a:t>20-12-2017</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7D1E77-6EE9-4A2D-997B-1C572FA76956}" type="slidenum">
              <a:rPr lang="en-IN" smtClean="0"/>
              <a:t>‹#›</a:t>
            </a:fld>
            <a:endParaRPr lang="en-IN"/>
          </a:p>
        </p:txBody>
      </p:sp>
    </p:spTree>
    <p:extLst>
      <p:ext uri="{BB962C8B-B14F-4D97-AF65-F5344CB8AC3E}">
        <p14:creationId xmlns:p14="http://schemas.microsoft.com/office/powerpoint/2010/main" val="5699565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en.wikipedia.org/wiki/Transfer_of_learning" TargetMode="External"/><Relationship Id="rId7" Type="http://schemas.openxmlformats.org/officeDocument/2006/relationships/diagramLayout" Target="../diagrams/layout1.xml"/><Relationship Id="rId2" Type="http://schemas.openxmlformats.org/officeDocument/2006/relationships/hyperlink" Target="https://en.wikipedia.org/wiki/Machine_learning" TargetMode="Externa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7.jpg"/><Relationship Id="rId10" Type="http://schemas.microsoft.com/office/2007/relationships/diagramDrawing" Target="../diagrams/drawing1.xml"/><Relationship Id="rId4" Type="http://schemas.openxmlformats.org/officeDocument/2006/relationships/image" Target="../media/image6.jp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Transfer learning with cluster ensembles</a:t>
            </a:r>
            <a:endParaRPr lang="en-IN" dirty="0"/>
          </a:p>
        </p:txBody>
      </p:sp>
      <p:sp>
        <p:nvSpPr>
          <p:cNvPr id="3" name="Subtitle 2"/>
          <p:cNvSpPr>
            <a:spLocks noGrp="1"/>
          </p:cNvSpPr>
          <p:nvPr>
            <p:ph type="subTitle" idx="1"/>
          </p:nvPr>
        </p:nvSpPr>
        <p:spPr/>
        <p:txBody>
          <a:bodyPr>
            <a:normAutofit fontScale="85000" lnSpcReduction="20000"/>
          </a:bodyPr>
          <a:lstStyle/>
          <a:p>
            <a:r>
              <a:rPr lang="en-IN" dirty="0" smtClean="0"/>
              <a:t>Author – Vipul raghuwanshi</a:t>
            </a:r>
          </a:p>
          <a:p>
            <a:r>
              <a:rPr lang="en-IN" dirty="0" smtClean="0"/>
              <a:t>Scientific advisor - </a:t>
            </a:r>
            <a:r>
              <a:rPr lang="en-IN" dirty="0"/>
              <a:t>Vladimir </a:t>
            </a:r>
            <a:r>
              <a:rPr lang="en-IN" dirty="0" err="1" smtClean="0"/>
              <a:t>Berikov</a:t>
            </a:r>
            <a:r>
              <a:rPr lang="en-IN" dirty="0" smtClean="0"/>
              <a:t> (</a:t>
            </a:r>
            <a:r>
              <a:rPr lang="en-IN" dirty="0" err="1" smtClean="0"/>
              <a:t>Dr.Tech</a:t>
            </a:r>
            <a:r>
              <a:rPr lang="en-IN" dirty="0"/>
              <a:t>, </a:t>
            </a:r>
            <a:r>
              <a:rPr lang="en-IN" dirty="0" err="1" smtClean="0"/>
              <a:t>Sobolev</a:t>
            </a:r>
            <a:r>
              <a:rPr lang="en-IN" dirty="0"/>
              <a:t> Institute of Mathematics)</a:t>
            </a:r>
            <a:endParaRPr lang="en-IN" dirty="0"/>
          </a:p>
        </p:txBody>
      </p:sp>
    </p:spTree>
    <p:extLst>
      <p:ext uri="{BB962C8B-B14F-4D97-AF65-F5344CB8AC3E}">
        <p14:creationId xmlns:p14="http://schemas.microsoft.com/office/powerpoint/2010/main" val="165016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Cluster </a:t>
            </a:r>
            <a:r>
              <a:rPr lang="en-IN" dirty="0" smtClean="0"/>
              <a:t>Ensemble?</a:t>
            </a:r>
            <a:endParaRPr lang="en-IN" dirty="0"/>
          </a:p>
        </p:txBody>
      </p:sp>
      <p:sp>
        <p:nvSpPr>
          <p:cNvPr id="3" name="Content Placeholder 2"/>
          <p:cNvSpPr>
            <a:spLocks noGrp="1"/>
          </p:cNvSpPr>
          <p:nvPr>
            <p:ph idx="1"/>
          </p:nvPr>
        </p:nvSpPr>
        <p:spPr/>
        <p:txBody>
          <a:bodyPr/>
          <a:lstStyle/>
          <a:p>
            <a:r>
              <a:rPr lang="en-IN" dirty="0" smtClean="0"/>
              <a:t>Ensemble </a:t>
            </a:r>
            <a:r>
              <a:rPr lang="en-IN" dirty="0"/>
              <a:t>clustering is one of the successful implementations of </a:t>
            </a:r>
            <a:r>
              <a:rPr lang="en-IN" dirty="0" smtClean="0"/>
              <a:t>collective methodology.</a:t>
            </a:r>
          </a:p>
          <a:p>
            <a:r>
              <a:rPr lang="en-IN" dirty="0"/>
              <a:t>Ensemble approach exploits the idea of making a collective decision </a:t>
            </a:r>
            <a:r>
              <a:rPr lang="en-IN" dirty="0" smtClean="0"/>
              <a:t>using the </a:t>
            </a:r>
            <a:r>
              <a:rPr lang="en-IN" dirty="0"/>
              <a:t>results of certain algorithms working on </a:t>
            </a:r>
            <a:r>
              <a:rPr lang="en-IN" dirty="0" smtClean="0"/>
              <a:t>different </a:t>
            </a:r>
            <a:r>
              <a:rPr lang="en-IN" dirty="0"/>
              <a:t>settings such as </a:t>
            </a:r>
            <a:r>
              <a:rPr lang="en-IN" dirty="0" smtClean="0"/>
              <a:t>subsets of </a:t>
            </a:r>
            <a:r>
              <a:rPr lang="en-IN" dirty="0"/>
              <a:t>parameters, data sub-samples, combinations of features, etc</a:t>
            </a:r>
            <a:r>
              <a:rPr lang="en-IN" dirty="0" smtClean="0"/>
              <a:t>.</a:t>
            </a:r>
            <a:endParaRPr lang="en-IN" dirty="0"/>
          </a:p>
          <a:p>
            <a:r>
              <a:rPr lang="en-IN" dirty="0" smtClean="0"/>
              <a:t>It can be further divided into two sub categories :</a:t>
            </a:r>
          </a:p>
          <a:p>
            <a:pPr marL="0" indent="0">
              <a:buNone/>
            </a:pPr>
            <a:r>
              <a:rPr lang="en-IN" dirty="0" smtClean="0"/>
              <a:t>       1- Homogenous.</a:t>
            </a:r>
          </a:p>
          <a:p>
            <a:pPr marL="0" indent="0">
              <a:buNone/>
            </a:pPr>
            <a:r>
              <a:rPr lang="en-IN" dirty="0"/>
              <a:t>	 </a:t>
            </a:r>
            <a:r>
              <a:rPr lang="en-IN" dirty="0" smtClean="0"/>
              <a:t>2- Heterogeneous.</a:t>
            </a:r>
            <a:endParaRPr lang="en-IN" dirty="0"/>
          </a:p>
        </p:txBody>
      </p:sp>
    </p:spTree>
    <p:extLst>
      <p:ext uri="{BB962C8B-B14F-4D97-AF65-F5344CB8AC3E}">
        <p14:creationId xmlns:p14="http://schemas.microsoft.com/office/powerpoint/2010/main" val="411325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Transfer </a:t>
            </a:r>
            <a:r>
              <a:rPr lang="en-IN" dirty="0" smtClean="0"/>
              <a:t>learning </a:t>
            </a:r>
            <a:r>
              <a:rPr lang="en-IN" dirty="0" smtClean="0"/>
              <a:t>? </a:t>
            </a:r>
            <a:endParaRPr lang="en-IN" dirty="0"/>
          </a:p>
        </p:txBody>
      </p:sp>
      <p:sp>
        <p:nvSpPr>
          <p:cNvPr id="3" name="Content Placeholder 2"/>
          <p:cNvSpPr>
            <a:spLocks noGrp="1"/>
          </p:cNvSpPr>
          <p:nvPr>
            <p:ph idx="1"/>
          </p:nvPr>
        </p:nvSpPr>
        <p:spPr>
          <a:xfrm>
            <a:off x="71717" y="1586754"/>
            <a:ext cx="12192000" cy="5809128"/>
          </a:xfrm>
        </p:spPr>
        <p:txBody>
          <a:bodyPr/>
          <a:lstStyle/>
          <a:p>
            <a:r>
              <a:rPr lang="en-IN" b="1" dirty="0"/>
              <a:t>Transfer learning</a:t>
            </a:r>
            <a:r>
              <a:rPr lang="en-IN" dirty="0"/>
              <a:t> or inductive transfer is a research problem in </a:t>
            </a:r>
            <a:r>
              <a:rPr lang="en-IN" dirty="0">
                <a:hlinkClick r:id="rId2" tooltip="Machine learning"/>
              </a:rPr>
              <a:t>machine learning</a:t>
            </a:r>
            <a:r>
              <a:rPr lang="en-IN" dirty="0"/>
              <a:t> that focuses on storing knowledge gained while solving one problem and applying it to a different but related </a:t>
            </a:r>
            <a:r>
              <a:rPr lang="en-IN" dirty="0" smtClean="0"/>
              <a:t>problem.</a:t>
            </a:r>
            <a:r>
              <a:rPr lang="en-IN" baseline="30000" dirty="0"/>
              <a:t> </a:t>
            </a:r>
            <a:r>
              <a:rPr lang="en-IN" dirty="0" smtClean="0"/>
              <a:t>For </a:t>
            </a:r>
            <a:r>
              <a:rPr lang="en-IN" dirty="0"/>
              <a:t>example, knowledge gained while learning to recognize cars could apply when trying to recognize trucks. This area of research bears some relation to the long history of psychological literature on </a:t>
            </a:r>
            <a:r>
              <a:rPr lang="en-IN" dirty="0">
                <a:hlinkClick r:id="rId3" tooltip="Transfer of learning"/>
              </a:rPr>
              <a:t>transfer of learning</a:t>
            </a:r>
            <a:r>
              <a:rPr lang="en-IN" dirty="0"/>
              <a:t>, although formal ties between the two fields are limited</a:t>
            </a:r>
            <a:r>
              <a:rPr lang="en-IN" dirty="0" smtClean="0"/>
              <a:t>.</a:t>
            </a:r>
          </a:p>
          <a:p>
            <a:endParaRPr lang="en-IN" dirty="0"/>
          </a:p>
          <a:p>
            <a:endParaRPr lang="en-IN"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154" y="3841889"/>
            <a:ext cx="2657940" cy="22877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4020" y="3601827"/>
            <a:ext cx="2075890" cy="2767853"/>
          </a:xfrm>
          <a:prstGeom prst="rect">
            <a:avLst/>
          </a:prstGeom>
        </p:spPr>
      </p:pic>
      <p:graphicFrame>
        <p:nvGraphicFramePr>
          <p:cNvPr id="8" name="Diagram 7"/>
          <p:cNvGraphicFramePr/>
          <p:nvPr>
            <p:extLst>
              <p:ext uri="{D42A27DB-BD31-4B8C-83A1-F6EECF244321}">
                <p14:modId xmlns:p14="http://schemas.microsoft.com/office/powerpoint/2010/main" val="3010742220"/>
              </p:ext>
            </p:extLst>
          </p:nvPr>
        </p:nvGraphicFramePr>
        <p:xfrm>
          <a:off x="4204447" y="2608729"/>
          <a:ext cx="2330824" cy="35296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3050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On more data science point of view.</a:t>
            </a:r>
            <a:endParaRPr lang="en-IN"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036" y="2061603"/>
            <a:ext cx="8526871" cy="4195762"/>
          </a:xfrm>
        </p:spPr>
      </p:pic>
    </p:spTree>
    <p:extLst>
      <p:ext uri="{BB962C8B-B14F-4D97-AF65-F5344CB8AC3E}">
        <p14:creationId xmlns:p14="http://schemas.microsoft.com/office/powerpoint/2010/main" val="909282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When it is applicable ?</a:t>
            </a:r>
            <a:endParaRPr lang="en-IN" dirty="0"/>
          </a:p>
        </p:txBody>
      </p:sp>
      <p:sp>
        <p:nvSpPr>
          <p:cNvPr id="3" name="Content Placeholder 2"/>
          <p:cNvSpPr>
            <a:spLocks noGrp="1"/>
          </p:cNvSpPr>
          <p:nvPr>
            <p:ph idx="1"/>
          </p:nvPr>
        </p:nvSpPr>
        <p:spPr/>
        <p:txBody>
          <a:bodyPr/>
          <a:lstStyle/>
          <a:p>
            <a:r>
              <a:rPr lang="en-IN" dirty="0" smtClean="0"/>
              <a:t>When both task A and B have same input X.</a:t>
            </a:r>
          </a:p>
          <a:p>
            <a:r>
              <a:rPr lang="en-IN" dirty="0" smtClean="0"/>
              <a:t>You have lot more data in task A then B.</a:t>
            </a:r>
          </a:p>
          <a:p>
            <a:r>
              <a:rPr lang="en-IN" dirty="0" smtClean="0"/>
              <a:t>Low level feature are helpful from A are helpful in learning B.</a:t>
            </a:r>
            <a:endParaRPr lang="en-IN" dirty="0"/>
          </a:p>
        </p:txBody>
      </p:sp>
    </p:spTree>
    <p:extLst>
      <p:ext uri="{BB962C8B-B14F-4D97-AF65-F5344CB8AC3E}">
        <p14:creationId xmlns:p14="http://schemas.microsoft.com/office/powerpoint/2010/main" val="4267275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Why it is relevant ?</a:t>
            </a:r>
          </a:p>
        </p:txBody>
      </p:sp>
      <p:sp>
        <p:nvSpPr>
          <p:cNvPr id="8" name="Text Placeholder 7"/>
          <p:cNvSpPr>
            <a:spLocks noGrp="1"/>
          </p:cNvSpPr>
          <p:nvPr>
            <p:ph type="body" sz="half" idx="15"/>
          </p:nvPr>
        </p:nvSpPr>
        <p:spPr>
          <a:xfrm>
            <a:off x="646111" y="1290525"/>
            <a:ext cx="2927350" cy="3589338"/>
          </a:xfrm>
        </p:spPr>
        <p:txBody>
          <a:bodyPr/>
          <a:lstStyle/>
          <a:p>
            <a:pPr marL="285750" indent="-285750">
              <a:buFont typeface="Arial" panose="020B0604020202020204" pitchFamily="34" charset="0"/>
              <a:buChar char="•"/>
            </a:pPr>
            <a:r>
              <a:rPr lang="en-IN" dirty="0"/>
              <a:t>Some time we have less data or collection of data is very expensive.</a:t>
            </a:r>
          </a:p>
          <a:p>
            <a:pPr marL="285750" indent="-285750">
              <a:buFont typeface="Arial" panose="020B0604020202020204" pitchFamily="34" charset="0"/>
              <a:buChar char="•"/>
            </a:pPr>
            <a:r>
              <a:rPr lang="en-IN" dirty="0"/>
              <a:t>To use knowledge from one to another dataset.</a:t>
            </a:r>
          </a:p>
          <a:p>
            <a:endParaRPr lang="en-IN" dirty="0"/>
          </a:p>
          <a:p>
            <a:endParaRPr lang="en-IN" dirty="0"/>
          </a:p>
        </p:txBody>
      </p:sp>
      <p:sp>
        <p:nvSpPr>
          <p:cNvPr id="9" name="Text Placeholder 8"/>
          <p:cNvSpPr>
            <a:spLocks noGrp="1"/>
          </p:cNvSpPr>
          <p:nvPr>
            <p:ph type="body" sz="half" idx="16"/>
          </p:nvPr>
        </p:nvSpPr>
        <p:spPr>
          <a:xfrm>
            <a:off x="3873105" y="4329952"/>
            <a:ext cx="7422423" cy="1926385"/>
          </a:xfrm>
        </p:spPr>
        <p:txBody>
          <a:bodyPr>
            <a:normAutofit fontScale="92500"/>
          </a:bodyPr>
          <a:lstStyle/>
          <a:p>
            <a:r>
              <a:rPr lang="en-IN" dirty="0"/>
              <a:t>You train your big neural network for the 1000 classes of ImageNet (the object recognition challenge) or you download a winner network available online (VGG, </a:t>
            </a:r>
            <a:r>
              <a:rPr lang="en-IN" dirty="0" err="1"/>
              <a:t>GoogLeNet</a:t>
            </a:r>
            <a:r>
              <a:rPr lang="en-IN" dirty="0"/>
              <a:t>, ...).</a:t>
            </a:r>
          </a:p>
          <a:p>
            <a:r>
              <a:rPr lang="en-IN" dirty="0"/>
              <a:t>You remove the </a:t>
            </a:r>
            <a:r>
              <a:rPr lang="en-IN" dirty="0" err="1"/>
              <a:t>softmax</a:t>
            </a:r>
            <a:r>
              <a:rPr lang="en-IN" dirty="0"/>
              <a:t> layer at the end, you create your own dataset with your own classes. You add a new </a:t>
            </a:r>
            <a:r>
              <a:rPr lang="en-IN" dirty="0" err="1"/>
              <a:t>softmax</a:t>
            </a:r>
            <a:r>
              <a:rPr lang="en-IN" dirty="0"/>
              <a:t> layer with the number of output of your own dataset.</a:t>
            </a:r>
          </a:p>
          <a:p>
            <a:r>
              <a:rPr lang="en-IN" dirty="0"/>
              <a:t>You do the training. It will be really fast as you just need to learn the new </a:t>
            </a:r>
            <a:r>
              <a:rPr lang="en-IN" dirty="0" err="1"/>
              <a:t>softmax</a:t>
            </a:r>
            <a:r>
              <a:rPr lang="en-IN" dirty="0"/>
              <a:t> layer.</a:t>
            </a:r>
          </a:p>
          <a:p>
            <a:r>
              <a:rPr lang="en-IN" dirty="0"/>
              <a:t>You can either do the training by updating all the parameters of the network (you will not update it much, but it could be slightly better) or you only learn the new </a:t>
            </a:r>
            <a:r>
              <a:rPr lang="en-IN" dirty="0" err="1"/>
              <a:t>softmax</a:t>
            </a:r>
            <a:r>
              <a:rPr lang="en-IN" dirty="0"/>
              <a:t> layer.</a:t>
            </a:r>
          </a:p>
        </p:txBody>
      </p:sp>
      <p:sp>
        <p:nvSpPr>
          <p:cNvPr id="7" name="Text Placeholder 6"/>
          <p:cNvSpPr>
            <a:spLocks noGrp="1"/>
          </p:cNvSpPr>
          <p:nvPr>
            <p:ph type="body" sz="quarter" idx="13"/>
          </p:nvPr>
        </p:nvSpPr>
        <p:spPr/>
        <p:txBody>
          <a:bodyPr/>
          <a:lstStyle/>
          <a:p>
            <a:endParaRPr lang="en-IN"/>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873105" y="1290525"/>
            <a:ext cx="6929366" cy="2335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0267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exactly I have to do in next 2 months ?</a:t>
            </a:r>
            <a:endParaRPr lang="en-IN" dirty="0"/>
          </a:p>
        </p:txBody>
      </p:sp>
      <p:sp>
        <p:nvSpPr>
          <p:cNvPr id="3" name="Content Placeholder 2"/>
          <p:cNvSpPr>
            <a:spLocks noGrp="1"/>
          </p:cNvSpPr>
          <p:nvPr>
            <p:ph idx="1"/>
          </p:nvPr>
        </p:nvSpPr>
        <p:spPr/>
        <p:txBody>
          <a:bodyPr/>
          <a:lstStyle/>
          <a:p>
            <a:r>
              <a:rPr lang="en-IN" dirty="0" smtClean="0"/>
              <a:t>Well just lots of experiments to devise a good model to understand transfer learning with cluster ensembles better. </a:t>
            </a:r>
          </a:p>
          <a:p>
            <a:r>
              <a:rPr lang="en-IN" dirty="0" smtClean="0"/>
              <a:t>After it formulate first draft for my new algorithm and then finally start testing it.</a:t>
            </a:r>
          </a:p>
          <a:p>
            <a:pPr marL="0" indent="0">
              <a:buNone/>
            </a:pPr>
            <a:endParaRPr lang="en-IN" dirty="0"/>
          </a:p>
        </p:txBody>
      </p:sp>
    </p:spTree>
    <p:extLst>
      <p:ext uri="{BB962C8B-B14F-4D97-AF65-F5344CB8AC3E}">
        <p14:creationId xmlns:p14="http://schemas.microsoft.com/office/powerpoint/2010/main" val="3172094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going to be my final results at end .</a:t>
            </a:r>
            <a:endParaRPr lang="en-IN" dirty="0"/>
          </a:p>
        </p:txBody>
      </p:sp>
      <p:sp>
        <p:nvSpPr>
          <p:cNvPr id="3" name="Content Placeholder 2"/>
          <p:cNvSpPr>
            <a:spLocks noGrp="1"/>
          </p:cNvSpPr>
          <p:nvPr>
            <p:ph idx="1"/>
          </p:nvPr>
        </p:nvSpPr>
        <p:spPr/>
        <p:txBody>
          <a:bodyPr/>
          <a:lstStyle/>
          <a:p>
            <a:r>
              <a:rPr lang="en-IN" dirty="0" smtClean="0"/>
              <a:t>To come up with a new algorithm to implement the idea of transfer learning </a:t>
            </a:r>
            <a:r>
              <a:rPr lang="en-IN" dirty="0" smtClean="0"/>
              <a:t>with ensemble clustering. Initially in learning phase to use image classification but later try to make algorithm applicable to more general purpose way.</a:t>
            </a:r>
            <a:endParaRPr lang="en-IN" dirty="0"/>
          </a:p>
        </p:txBody>
      </p:sp>
    </p:spTree>
    <p:extLst>
      <p:ext uri="{BB962C8B-B14F-4D97-AF65-F5344CB8AC3E}">
        <p14:creationId xmlns:p14="http://schemas.microsoft.com/office/powerpoint/2010/main" val="2006486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 You.</a:t>
            </a:r>
            <a:endParaRPr lang="en-IN" dirty="0"/>
          </a:p>
        </p:txBody>
      </p:sp>
      <p:sp>
        <p:nvSpPr>
          <p:cNvPr id="3" name="Content Placeholder 2"/>
          <p:cNvSpPr>
            <a:spLocks noGrp="1"/>
          </p:cNvSpPr>
          <p:nvPr>
            <p:ph idx="1"/>
          </p:nvPr>
        </p:nvSpPr>
        <p:spPr/>
        <p:txBody>
          <a:bodyPr/>
          <a:lstStyle/>
          <a:p>
            <a:r>
              <a:rPr lang="en-IN" dirty="0" smtClean="0"/>
              <a:t>Any questions ?</a:t>
            </a:r>
            <a:endParaRPr lang="en-IN" dirty="0"/>
          </a:p>
        </p:txBody>
      </p:sp>
    </p:spTree>
    <p:extLst>
      <p:ext uri="{BB962C8B-B14F-4D97-AF65-F5344CB8AC3E}">
        <p14:creationId xmlns:p14="http://schemas.microsoft.com/office/powerpoint/2010/main" val="407889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306</TotalTime>
  <Words>399</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Transfer learning with cluster ensembles</vt:lpstr>
      <vt:lpstr>What is Cluster Ensemble?</vt:lpstr>
      <vt:lpstr>What is Transfer learning ? </vt:lpstr>
      <vt:lpstr>On more data science point of view.</vt:lpstr>
      <vt:lpstr>When it is applicable ?</vt:lpstr>
      <vt:lpstr>Why it is relevant ?</vt:lpstr>
      <vt:lpstr>What exactly I have to do in next 2 months ?</vt:lpstr>
      <vt:lpstr>What is going to be my final results at end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learning with cluster ensembles</dc:title>
  <dc:creator>usert</dc:creator>
  <cp:lastModifiedBy>usert</cp:lastModifiedBy>
  <cp:revision>25</cp:revision>
  <dcterms:created xsi:type="dcterms:W3CDTF">2017-12-20T06:00:27Z</dcterms:created>
  <dcterms:modified xsi:type="dcterms:W3CDTF">2017-12-20T11:07:13Z</dcterms:modified>
</cp:coreProperties>
</file>