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emf" ContentType="image/x-emf"/>
  <Default Extension="vml" ContentType="application/vnd.openxmlformats-officedocument.vmlDrawing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embeddings/________________Microsoft_Equation1.bin" ContentType="application/vnd.openxmlformats-officedocument.oleObject"/>
  <Override PartName="/ppt/embeddings/________________Microsoft_Equation2.bin" ContentType="application/vnd.openxmlformats-officedocument.oleObject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ru-RU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8" d="100"/>
          <a:sy n="78" d="100"/>
        </p:scale>
        <p:origin x="-960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interSettings" Target="printerSettings/printerSettings1.bin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9D780-52C6-DC42-B4D6-BC20BAD4C13C}" type="datetimeFigureOut">
              <a:rPr lang="ru-RU" smtClean="0"/>
              <a:t>19.12.17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04791-711E-F046-8B7D-1BCACED87F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649405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.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9D780-52C6-DC42-B4D6-BC20BAD4C13C}" type="datetimeFigureOut">
              <a:rPr lang="ru-RU" smtClean="0"/>
              <a:t>19.12.17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04791-711E-F046-8B7D-1BCACED87F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36730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. загол.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9D780-52C6-DC42-B4D6-BC20BAD4C13C}" type="datetimeFigureOut">
              <a:rPr lang="ru-RU" smtClean="0"/>
              <a:t>19.12.17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04791-711E-F046-8B7D-1BCACED87F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33017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9D780-52C6-DC42-B4D6-BC20BAD4C13C}" type="datetimeFigureOut">
              <a:rPr lang="ru-RU" smtClean="0"/>
              <a:t>19.12.17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04791-711E-F046-8B7D-1BCACED87F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23528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9D780-52C6-DC42-B4D6-BC20BAD4C13C}" type="datetimeFigureOut">
              <a:rPr lang="ru-RU" smtClean="0"/>
              <a:t>19.12.17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04791-711E-F046-8B7D-1BCACED87F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716057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9D780-52C6-DC42-B4D6-BC20BAD4C13C}" type="datetimeFigureOut">
              <a:rPr lang="ru-RU" smtClean="0"/>
              <a:t>19.12.17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04791-711E-F046-8B7D-1BCACED87F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81145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9D780-52C6-DC42-B4D6-BC20BAD4C13C}" type="datetimeFigureOut">
              <a:rPr lang="ru-RU" smtClean="0"/>
              <a:t>19.12.17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04791-711E-F046-8B7D-1BCACED87F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74712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9D780-52C6-DC42-B4D6-BC20BAD4C13C}" type="datetimeFigureOut">
              <a:rPr lang="ru-RU" smtClean="0"/>
              <a:t>19.12.17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04791-711E-F046-8B7D-1BCACED87F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43169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9D780-52C6-DC42-B4D6-BC20BAD4C13C}" type="datetimeFigureOut">
              <a:rPr lang="ru-RU" smtClean="0"/>
              <a:t>19.12.17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04791-711E-F046-8B7D-1BCACED87F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84691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9D780-52C6-DC42-B4D6-BC20BAD4C13C}" type="datetimeFigureOut">
              <a:rPr lang="ru-RU" smtClean="0"/>
              <a:t>19.12.17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04791-711E-F046-8B7D-1BCACED87F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07094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9D780-52C6-DC42-B4D6-BC20BAD4C13C}" type="datetimeFigureOut">
              <a:rPr lang="ru-RU" smtClean="0"/>
              <a:t>19.12.17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04791-711E-F046-8B7D-1BCACED87F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42890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39D780-52C6-DC42-B4D6-BC20BAD4C13C}" type="datetimeFigureOut">
              <a:rPr lang="ru-RU" smtClean="0"/>
              <a:t>19.12.17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204791-711E-F046-8B7D-1BCACED87F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88275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e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________________Microsoft_Equation1.bin"/><Relationship Id="rId4" Type="http://schemas.openxmlformats.org/officeDocument/2006/relationships/image" Target="../media/image2.e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________________Microsoft_Equation2.bin"/><Relationship Id="rId4" Type="http://schemas.openxmlformats.org/officeDocument/2006/relationships/image" Target="../media/image3.emf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990291" y="4423444"/>
            <a:ext cx="6400800" cy="1752600"/>
          </a:xfrm>
        </p:spPr>
        <p:txBody>
          <a:bodyPr>
            <a:normAutofit/>
          </a:bodyPr>
          <a:lstStyle/>
          <a:p>
            <a:pPr algn="r"/>
            <a:r>
              <a:rPr lang="en-US" sz="2000" dirty="0" smtClean="0">
                <a:latin typeface="Copperplate"/>
                <a:cs typeface="Copperplate"/>
              </a:rPr>
              <a:t>Student: M. Tussupova</a:t>
            </a:r>
          </a:p>
          <a:p>
            <a:pPr algn="r"/>
            <a:r>
              <a:rPr lang="en-US" sz="2000" dirty="0" smtClean="0">
                <a:latin typeface="Copperplate"/>
                <a:cs typeface="Copperplate"/>
              </a:rPr>
              <a:t>Scientific advisor: F.A. </a:t>
            </a:r>
            <a:r>
              <a:rPr lang="en-US" sz="2000" dirty="0" err="1" smtClean="0">
                <a:latin typeface="Copperplate"/>
                <a:cs typeface="Copperplate"/>
              </a:rPr>
              <a:t>Murzin</a:t>
            </a:r>
            <a:endParaRPr lang="ru-RU" sz="2000" dirty="0">
              <a:latin typeface="Copperplate"/>
              <a:cs typeface="Copperplate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145901" y="1816667"/>
            <a:ext cx="724519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dirty="0" smtClean="0">
                <a:latin typeface="Copperplate"/>
                <a:cs typeface="Copperplate"/>
              </a:rPr>
              <a:t>Development of storage and analysis methods of multidimensional and heterogeneous data in parallel systems focused on the use of analytical streaming tools</a:t>
            </a:r>
            <a:endParaRPr lang="en-US" sz="2800" dirty="0">
              <a:latin typeface="Copperplate"/>
              <a:cs typeface="Copperplate"/>
            </a:endParaRPr>
          </a:p>
        </p:txBody>
      </p:sp>
    </p:spTree>
    <p:extLst>
      <p:ext uri="{BB962C8B-B14F-4D97-AF65-F5344CB8AC3E}">
        <p14:creationId xmlns:p14="http://schemas.microsoft.com/office/powerpoint/2010/main" val="17756888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merican Typewriter"/>
                <a:cs typeface="American Typewriter"/>
              </a:rPr>
              <a:t>Aim</a:t>
            </a:r>
            <a:endParaRPr lang="ru-RU" dirty="0">
              <a:latin typeface="American Typewriter"/>
              <a:cs typeface="American Typewriter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en-US" dirty="0" smtClean="0">
                <a:latin typeface="American Typewriter"/>
                <a:cs typeface="American Typewriter"/>
              </a:rPr>
              <a:t>Development of new methods for organizing memory with parallel access to a wide class segments contained within multidimensional arrays.</a:t>
            </a:r>
            <a:endParaRPr lang="ru-RU" dirty="0">
              <a:latin typeface="American Typewriter"/>
              <a:cs typeface="American Typewriter"/>
            </a:endParaRPr>
          </a:p>
        </p:txBody>
      </p:sp>
    </p:spTree>
    <p:extLst>
      <p:ext uri="{BB962C8B-B14F-4D97-AF65-F5344CB8AC3E}">
        <p14:creationId xmlns:p14="http://schemas.microsoft.com/office/powerpoint/2010/main" val="36573644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American Typewriter"/>
                <a:cs typeface="American Typewriter"/>
              </a:rPr>
              <a:t>Memory modules – parallel connection </a:t>
            </a:r>
            <a:endParaRPr lang="ru-RU" dirty="0">
              <a:latin typeface="American Typewriter"/>
              <a:cs typeface="American Typewriter"/>
            </a:endParaRPr>
          </a:p>
        </p:txBody>
      </p:sp>
      <p:pic>
        <p:nvPicPr>
          <p:cNvPr id="4" name="Picture 2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752600"/>
            <a:ext cx="8153400" cy="300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5585818" y="1817720"/>
            <a:ext cx="136630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 </a:t>
            </a:r>
            <a:r>
              <a:rPr lang="en-US" dirty="0" smtClean="0">
                <a:latin typeface="American Typewriter"/>
                <a:cs typeface="American Typewriter"/>
              </a:rPr>
              <a:t>Data Bus</a:t>
            </a:r>
          </a:p>
          <a:p>
            <a:endParaRPr lang="en-US" dirty="0" smtClean="0"/>
          </a:p>
          <a:p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457200" y="4759325"/>
            <a:ext cx="16593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merican Typewriter"/>
                <a:cs typeface="American Typewriter"/>
              </a:rPr>
              <a:t>Address Bus</a:t>
            </a:r>
            <a:endParaRPr lang="ru-RU" dirty="0">
              <a:latin typeface="American Typewriter"/>
              <a:cs typeface="American Typewriter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12980" y="3125783"/>
            <a:ext cx="21478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merican Typewriter"/>
                <a:cs typeface="American Typewriter"/>
              </a:rPr>
              <a:t>Read/Write Bus</a:t>
            </a:r>
            <a:endParaRPr lang="ru-RU" dirty="0">
              <a:latin typeface="American Typewriter"/>
              <a:cs typeface="American Typewriter"/>
            </a:endParaRPr>
          </a:p>
        </p:txBody>
      </p:sp>
    </p:spTree>
    <p:extLst>
      <p:ext uri="{BB962C8B-B14F-4D97-AF65-F5344CB8AC3E}">
        <p14:creationId xmlns:p14="http://schemas.microsoft.com/office/powerpoint/2010/main" val="21797612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American Typewriter"/>
                <a:cs typeface="American Typewriter"/>
              </a:rPr>
              <a:t>Parallel Access to Tree-like Data-Structures</a:t>
            </a:r>
            <a:endParaRPr lang="ru-RU" dirty="0">
              <a:latin typeface="American Typewriter"/>
              <a:cs typeface="American Typewriter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en-US" dirty="0" smtClean="0">
                <a:latin typeface="American Typewriter"/>
                <a:cs typeface="American Typewriter"/>
              </a:rPr>
              <a:t>In general parallel memories designed for obtaining conflict-free access to arrangements of cells that belong to a specified set of data templates.</a:t>
            </a:r>
          </a:p>
          <a:p>
            <a:pPr marL="0" indent="0" algn="just">
              <a:buNone/>
            </a:pPr>
            <a:r>
              <a:rPr lang="en-US" dirty="0" smtClean="0">
                <a:latin typeface="American Typewriter"/>
                <a:cs typeface="American Typewriter"/>
              </a:rPr>
              <a:t>Trees are another important data structure. Parallel access to a subtree means the conflict-free access to all the nodes of the subtree.  </a:t>
            </a:r>
            <a:endParaRPr lang="ru-RU" dirty="0">
              <a:latin typeface="American Typewriter"/>
              <a:cs typeface="American Typewriter"/>
            </a:endParaRPr>
          </a:p>
        </p:txBody>
      </p:sp>
    </p:spTree>
    <p:extLst>
      <p:ext uri="{BB962C8B-B14F-4D97-AF65-F5344CB8AC3E}">
        <p14:creationId xmlns:p14="http://schemas.microsoft.com/office/powerpoint/2010/main" val="16333859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merican Typewriter"/>
                <a:cs typeface="American Typewriter"/>
              </a:rPr>
              <a:t>Known results</a:t>
            </a:r>
            <a:endParaRPr lang="ru-RU" dirty="0">
              <a:latin typeface="American Typewriter"/>
              <a:cs typeface="American Typewriter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en-US" b="1" dirty="0" smtClean="0">
                <a:latin typeface="American Typewriter"/>
                <a:cs typeface="American Typewriter"/>
              </a:rPr>
              <a:t>Theorem 1. </a:t>
            </a:r>
            <a:r>
              <a:rPr lang="en-US" dirty="0" smtClean="0">
                <a:latin typeface="American Typewriter"/>
                <a:cs typeface="American Typewriter"/>
              </a:rPr>
              <a:t>A parallel conflict-free access to all the nodes of an arbitrary complete q-ary subtree of height t of a q-ary tree (q&gt;1, t&gt;1), with a special recursively linear module assignment function S is possible, if the number of memory modules N is equal to:</a:t>
            </a:r>
            <a:endParaRPr lang="ru-RU" dirty="0">
              <a:latin typeface="American Typewriter"/>
              <a:cs typeface="American Typewriter"/>
            </a:endParaRPr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72646581"/>
              </p:ext>
            </p:extLst>
          </p:nvPr>
        </p:nvGraphicFramePr>
        <p:xfrm>
          <a:off x="2880024" y="5202302"/>
          <a:ext cx="3932849" cy="72980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9" name="‘ормула" r:id="rId3" imgW="1231900" imgH="228600" progId="Equation.3">
                  <p:embed/>
                </p:oleObj>
              </mc:Choice>
              <mc:Fallback>
                <p:oleObj name="‘ормула" r:id="rId3" imgW="1231900" imgH="2286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880024" y="5202302"/>
                        <a:ext cx="3932849" cy="72980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851121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merican Typewriter"/>
                <a:cs typeface="American Typewriter"/>
              </a:rPr>
              <a:t>Known results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b="1" dirty="0" smtClean="0">
                <a:latin typeface="American Typewriter"/>
                <a:cs typeface="American Typewriter"/>
              </a:rPr>
              <a:t>Theorem 2. </a:t>
            </a:r>
            <a:r>
              <a:rPr lang="en-US" dirty="0" smtClean="0">
                <a:latin typeface="American Typewriter"/>
                <a:cs typeface="American Typewriter"/>
              </a:rPr>
              <a:t>The minimal number of N of needed memory modules for the parallel conflict-free access to general extended q-ary subtrees of height t is equal to:</a:t>
            </a:r>
          </a:p>
          <a:p>
            <a:pPr marL="0" indent="0">
              <a:buNone/>
            </a:pPr>
            <a:r>
              <a:rPr lang="en-US" dirty="0">
                <a:latin typeface="American Typewriter"/>
                <a:cs typeface="American Typewriter"/>
              </a:rPr>
              <a:t>	</a:t>
            </a:r>
            <a:r>
              <a:rPr lang="en-US" dirty="0" smtClean="0">
                <a:latin typeface="American Typewriter"/>
                <a:cs typeface="American Typewriter"/>
              </a:rPr>
              <a:t>		N = </a:t>
            </a:r>
            <a:r>
              <a:rPr lang="en-US" dirty="0" err="1" smtClean="0">
                <a:latin typeface="American Typewriter"/>
                <a:cs typeface="American Typewriter"/>
              </a:rPr>
              <a:t>qt</a:t>
            </a:r>
            <a:r>
              <a:rPr lang="en-US" dirty="0" smtClean="0">
                <a:latin typeface="American Typewriter"/>
                <a:cs typeface="American Typewriter"/>
              </a:rPr>
              <a:t/>
            </a:r>
            <a:br>
              <a:rPr lang="en-US" dirty="0" smtClean="0">
                <a:latin typeface="American Typewriter"/>
                <a:cs typeface="American Typewriter"/>
              </a:rPr>
            </a:br>
            <a:r>
              <a:rPr lang="en-US" dirty="0" smtClean="0">
                <a:latin typeface="American Typewriter"/>
                <a:cs typeface="American Typewriter"/>
              </a:rPr>
              <a:t>The minimal number N of needed memory modules for the parallel conflict-free access to complete left- or right extended q-ary subtrees is equal to </a:t>
            </a:r>
          </a:p>
          <a:p>
            <a:pPr marL="0" indent="0">
              <a:buNone/>
            </a:pPr>
            <a:r>
              <a:rPr lang="en-US" dirty="0" smtClean="0">
                <a:latin typeface="American Typewriter"/>
                <a:cs typeface="American Typewriter"/>
              </a:rPr>
              <a:t>			N = (q-1)t+1</a:t>
            </a:r>
            <a:endParaRPr lang="ru-RU" dirty="0">
              <a:latin typeface="American Typewriter"/>
              <a:cs typeface="American Typewriter"/>
            </a:endParaRPr>
          </a:p>
        </p:txBody>
      </p:sp>
    </p:spTree>
    <p:extLst>
      <p:ext uri="{BB962C8B-B14F-4D97-AF65-F5344CB8AC3E}">
        <p14:creationId xmlns:p14="http://schemas.microsoft.com/office/powerpoint/2010/main" val="40128000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merican Typewriter"/>
                <a:cs typeface="American Typewriter"/>
              </a:rPr>
              <a:t>Known results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en-US" b="1" dirty="0" smtClean="0">
                <a:latin typeface="American Typewriter"/>
                <a:cs typeface="American Typewriter"/>
              </a:rPr>
              <a:t>Theorem 3</a:t>
            </a:r>
            <a:r>
              <a:rPr lang="en-US" dirty="0" smtClean="0">
                <a:latin typeface="American Typewriter"/>
                <a:cs typeface="American Typewriter"/>
              </a:rPr>
              <a:t>. A parallel conflict-free access to all t layers of a complete q-ary subtree of height t (t&gt;0) of a complete q-ary (q&gt;0) tree is possible with</a:t>
            </a:r>
          </a:p>
          <a:p>
            <a:pPr marL="0" indent="0" algn="just">
              <a:buNone/>
            </a:pPr>
            <a:endParaRPr lang="en-US" dirty="0">
              <a:latin typeface="American Typewriter"/>
              <a:cs typeface="American Typewriter"/>
            </a:endParaRPr>
          </a:p>
          <a:p>
            <a:pPr marL="0" indent="0" algn="just">
              <a:buNone/>
            </a:pPr>
            <a:r>
              <a:rPr lang="en-US" dirty="0" smtClean="0">
                <a:latin typeface="American Typewriter"/>
                <a:cs typeface="American Typewriter"/>
              </a:rPr>
              <a:t>memory modules using a special recursively linear module assignment function S. The number N is minimal.</a:t>
            </a:r>
          </a:p>
          <a:p>
            <a:pPr marL="0" indent="0">
              <a:buNone/>
            </a:pPr>
            <a:endParaRPr lang="ru-RU" dirty="0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76088505"/>
              </p:ext>
            </p:extLst>
          </p:nvPr>
        </p:nvGraphicFramePr>
        <p:xfrm>
          <a:off x="1581961" y="3659620"/>
          <a:ext cx="1532984" cy="68984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3" name="‘ормула" r:id="rId3" imgW="508000" imgH="228600" progId="Equation.3">
                  <p:embed/>
                </p:oleObj>
              </mc:Choice>
              <mc:Fallback>
                <p:oleObj name="‘ормула" r:id="rId3" imgW="508000" imgH="2286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1961" y="3659620"/>
                        <a:ext cx="1532984" cy="68984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376813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merican Typewriter"/>
                <a:cs typeface="American Typewriter"/>
              </a:rPr>
              <a:t>Types of subtrees:</a:t>
            </a:r>
            <a:endParaRPr lang="ru-RU" dirty="0">
              <a:latin typeface="American Typewriter"/>
              <a:cs typeface="American Typewriter"/>
            </a:endParaRPr>
          </a:p>
        </p:txBody>
      </p:sp>
      <p:pic>
        <p:nvPicPr>
          <p:cNvPr id="4" name="Содержимое 3" descr="Macintosh HD:Users:macbook:Desktop:Снимок экрана 2017-11-16 в 5.33.40.png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64417" r="-64417"/>
          <a:stretch>
            <a:fillRect/>
          </a:stretch>
        </p:blipFill>
        <p:spPr bwMode="auto">
          <a:prstGeom prst="rect">
            <a:avLst/>
          </a:prstGeom>
          <a:noFill/>
          <a:ln>
            <a:noFill/>
          </a:ln>
        </p:spPr>
      </p:pic>
      <p:sp>
        <p:nvSpPr>
          <p:cNvPr id="5" name="TextBox 4"/>
          <p:cNvSpPr txBox="1"/>
          <p:nvPr/>
        </p:nvSpPr>
        <p:spPr>
          <a:xfrm>
            <a:off x="6691625" y="1954143"/>
            <a:ext cx="199517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latin typeface="American Typewriter"/>
                <a:cs typeface="American Typewriter"/>
              </a:rPr>
              <a:t>Complete </a:t>
            </a:r>
          </a:p>
          <a:p>
            <a:pPr algn="ctr"/>
            <a:r>
              <a:rPr lang="en-US" sz="2000" dirty="0" smtClean="0">
                <a:latin typeface="American Typewriter"/>
                <a:cs typeface="American Typewriter"/>
              </a:rPr>
              <a:t>q-ary subtree</a:t>
            </a:r>
            <a:endParaRPr lang="ru-RU" sz="2000" dirty="0">
              <a:latin typeface="American Typewriter"/>
              <a:cs typeface="American Typewriter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57200" y="3099630"/>
            <a:ext cx="226022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latin typeface="American Typewriter"/>
                <a:cs typeface="American Typewriter"/>
              </a:rPr>
              <a:t>Complete general extended q-ary subtree</a:t>
            </a:r>
            <a:endParaRPr lang="ru-RU" sz="2000" dirty="0">
              <a:latin typeface="American Typewriter"/>
              <a:cs typeface="American Typewriter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490144" y="4802724"/>
            <a:ext cx="226022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latin typeface="American Typewriter"/>
                <a:cs typeface="American Typewriter"/>
              </a:rPr>
              <a:t>Complete left extended q-ary subtree</a:t>
            </a:r>
            <a:endParaRPr lang="ru-RU" sz="2000" dirty="0">
              <a:latin typeface="American Typewriter"/>
              <a:cs typeface="American Typewriter"/>
            </a:endParaRPr>
          </a:p>
        </p:txBody>
      </p:sp>
    </p:spTree>
    <p:extLst>
      <p:ext uri="{BB962C8B-B14F-4D97-AF65-F5344CB8AC3E}">
        <p14:creationId xmlns:p14="http://schemas.microsoft.com/office/powerpoint/2010/main" val="3332421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990291" y="4423444"/>
            <a:ext cx="6400800" cy="1752600"/>
          </a:xfrm>
        </p:spPr>
        <p:txBody>
          <a:bodyPr>
            <a:normAutofit/>
          </a:bodyPr>
          <a:lstStyle/>
          <a:p>
            <a:pPr algn="r"/>
            <a:r>
              <a:rPr lang="en-US" sz="2000" dirty="0" smtClean="0">
                <a:latin typeface="Copperplate"/>
                <a:cs typeface="Copperplate"/>
              </a:rPr>
              <a:t>Student: M. Tussupova</a:t>
            </a:r>
          </a:p>
          <a:p>
            <a:pPr algn="r"/>
            <a:r>
              <a:rPr lang="en-US" sz="2000" dirty="0" smtClean="0">
                <a:latin typeface="Copperplate"/>
                <a:cs typeface="Copperplate"/>
              </a:rPr>
              <a:t>Scientific advisor: F.A. </a:t>
            </a:r>
            <a:r>
              <a:rPr lang="en-US" sz="2000" dirty="0" err="1" smtClean="0">
                <a:latin typeface="Copperplate"/>
                <a:cs typeface="Copperplate"/>
              </a:rPr>
              <a:t>Murzin</a:t>
            </a:r>
            <a:endParaRPr lang="ru-RU" sz="2000" dirty="0">
              <a:latin typeface="Copperplate"/>
              <a:cs typeface="Copperplate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145901" y="1816667"/>
            <a:ext cx="724519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dirty="0" smtClean="0">
                <a:latin typeface="Copperplate"/>
                <a:cs typeface="Copperplate"/>
              </a:rPr>
              <a:t>Development of storage and analysis methods of multidimensional and heterogeneous data in parallel systems focused on the use of analytical streaming tools</a:t>
            </a:r>
            <a:endParaRPr lang="en-US" sz="2800" dirty="0">
              <a:latin typeface="Copperplate"/>
              <a:cs typeface="Copperplate"/>
            </a:endParaRPr>
          </a:p>
        </p:txBody>
      </p:sp>
    </p:spTree>
    <p:extLst>
      <p:ext uri="{BB962C8B-B14F-4D97-AF65-F5344CB8AC3E}">
        <p14:creationId xmlns:p14="http://schemas.microsoft.com/office/powerpoint/2010/main" val="77264255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347</Words>
  <Application>Microsoft Macintosh PowerPoint</Application>
  <PresentationFormat>Экран (4:3)</PresentationFormat>
  <Paragraphs>30</Paragraphs>
  <Slides>9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1" baseType="lpstr">
      <vt:lpstr>Тема Office</vt:lpstr>
      <vt:lpstr>–едактор формул Microsoft Equation</vt:lpstr>
      <vt:lpstr>Презентация PowerPoint</vt:lpstr>
      <vt:lpstr>Aim</vt:lpstr>
      <vt:lpstr>Memory modules – parallel connection </vt:lpstr>
      <vt:lpstr>Parallel Access to Tree-like Data-Structures</vt:lpstr>
      <vt:lpstr>Known results</vt:lpstr>
      <vt:lpstr>Known results</vt:lpstr>
      <vt:lpstr>Known results</vt:lpstr>
      <vt:lpstr>Types of subtrees:</vt:lpstr>
      <vt:lpstr>Презентация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MacBook tussupova</dc:creator>
  <cp:lastModifiedBy>MacBook tussupova</cp:lastModifiedBy>
  <cp:revision>5</cp:revision>
  <dcterms:created xsi:type="dcterms:W3CDTF">2017-12-18T23:56:50Z</dcterms:created>
  <dcterms:modified xsi:type="dcterms:W3CDTF">2017-12-19T00:51:09Z</dcterms:modified>
</cp:coreProperties>
</file>