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45"/>
  </p:normalViewPr>
  <p:slideViewPr>
    <p:cSldViewPr snapToGrid="0" snapToObjects="1">
      <p:cViewPr varScale="1">
        <p:scale>
          <a:sx n="133" d="100"/>
          <a:sy n="133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8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6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604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56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9024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9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60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40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7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2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77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30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5395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7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22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0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6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3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1F1369C-6BAC-9645-A53F-CC1679343DEF}" type="datetimeFigureOut">
              <a:rPr lang="en-US" smtClean="0"/>
              <a:t>12/26/17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4FA9F469-0E71-F442-A561-CD2D257E87E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41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Sentiment </a:t>
            </a:r>
            <a:r>
              <a:rPr lang="en-US" dirty="0" smtClean="0"/>
              <a:t>Analysis </a:t>
            </a:r>
            <a:r>
              <a:rPr lang="en-US" dirty="0"/>
              <a:t>in </a:t>
            </a:r>
            <a:r>
              <a:rPr lang="en-US" dirty="0" smtClean="0"/>
              <a:t>Social Media Texts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293895"/>
            <a:ext cx="7034362" cy="95038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Juan Fernando Pinzon</a:t>
            </a:r>
          </a:p>
          <a:p>
            <a:r>
              <a:rPr lang="en-US" b="1" dirty="0" smtClean="0"/>
              <a:t>Scientific Supervisor:</a:t>
            </a:r>
          </a:p>
          <a:p>
            <a:r>
              <a:rPr lang="en-US" b="1" dirty="0" smtClean="0"/>
              <a:t>Dr. Anton </a:t>
            </a:r>
            <a:r>
              <a:rPr lang="en-US" b="1" dirty="0" err="1" smtClean="0"/>
              <a:t>Kolonin</a:t>
            </a:r>
            <a:endParaRPr lang="en-US" b="1" dirty="0" smtClean="0"/>
          </a:p>
          <a:p>
            <a:pPr fontAlgn="base"/>
            <a:r>
              <a:rPr lang="ru-RU" sz="1200" b="1" i="0" dirty="0"/>
              <a:t>Институт вычислительной математики и математической геофизики СО РАН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8913" y="311271"/>
            <a:ext cx="3871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a typeface="Century Schoolbook" charset="0"/>
                <a:cs typeface="Century Schoolbook" charset="0"/>
              </a:rPr>
              <a:t>Research Investigation Topic:</a:t>
            </a:r>
            <a:endParaRPr lang="en-US" sz="2400" dirty="0">
              <a:ea typeface="Century Schoolbook" charset="0"/>
              <a:cs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8045917" cy="486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7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663" y="3463691"/>
            <a:ext cx="2583337" cy="3394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Sentiment Analysis?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38066"/>
          </a:xfrm>
        </p:spPr>
        <p:txBody>
          <a:bodyPr/>
          <a:lstStyle/>
          <a:p>
            <a:pPr algn="just"/>
            <a:r>
              <a:rPr lang="en-US" dirty="0"/>
              <a:t>Sentiment analysis </a:t>
            </a:r>
            <a:r>
              <a:rPr lang="en-US" dirty="0" smtClean="0"/>
              <a:t>(or opinion mining) </a:t>
            </a:r>
            <a:r>
              <a:rPr lang="en-US" dirty="0"/>
              <a:t>refers to the use of natural language processing, text analysis, computational linguistics, and biometrics to systematically identify, extract, quantify, and study affective states and subjective information.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626283"/>
            <a:ext cx="84405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800" dirty="0"/>
              <a:t>Generally speaking, </a:t>
            </a:r>
            <a:r>
              <a:rPr lang="en-US" sz="2800" dirty="0" smtClean="0"/>
              <a:t>SA aims </a:t>
            </a:r>
            <a:r>
              <a:rPr lang="en-US" sz="2800" dirty="0"/>
              <a:t>to determine the attitude of a speaker, writer, or other subject with respect to some topic or the overall contextual polarity or emotional reaction to a document, interaction, or event.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41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Humans seemingly have no trouble reading a sentence and mentally scoring </a:t>
            </a:r>
            <a:r>
              <a:rPr lang="en-US" dirty="0" smtClean="0"/>
              <a:t>the </a:t>
            </a:r>
            <a:r>
              <a:rPr lang="en-US" dirty="0"/>
              <a:t>sentiment</a:t>
            </a:r>
            <a:r>
              <a:rPr lang="en-US" dirty="0" smtClean="0"/>
              <a:t>. We </a:t>
            </a:r>
            <a:r>
              <a:rPr lang="en-US" dirty="0"/>
              <a:t>humans use a process of reading and understanding the </a:t>
            </a:r>
            <a:r>
              <a:rPr lang="en-US" dirty="0" smtClean="0"/>
              <a:t>descriptors </a:t>
            </a:r>
            <a:r>
              <a:rPr lang="en-US" dirty="0"/>
              <a:t>placed on the subject of a sentence. </a:t>
            </a:r>
            <a:endParaRPr lang="en-US" dirty="0" smtClean="0"/>
          </a:p>
          <a:p>
            <a:pPr algn="just"/>
            <a:r>
              <a:rPr lang="en-US" dirty="0"/>
              <a:t>Consider these sentences: </a:t>
            </a:r>
            <a:endParaRPr lang="en-US" dirty="0" smtClean="0"/>
          </a:p>
          <a:p>
            <a:pPr lvl="1" algn="just"/>
            <a:r>
              <a:rPr lang="en-US" dirty="0" smtClean="0"/>
              <a:t> </a:t>
            </a:r>
            <a:r>
              <a:rPr lang="en-US" dirty="0"/>
              <a:t>A horrible pitching performance resulted in another devastating loss. </a:t>
            </a:r>
            <a:endParaRPr lang="en-US" dirty="0" smtClean="0"/>
          </a:p>
          <a:p>
            <a:pPr lvl="1" algn="just"/>
            <a:r>
              <a:rPr lang="en-US" dirty="0" smtClean="0"/>
              <a:t>Sub-par </a:t>
            </a:r>
            <a:r>
              <a:rPr lang="en-US" dirty="0"/>
              <a:t>pitching and superb hitting combined to cost us another close game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They both have the same basic subject, the loss of a baseball game, but </a:t>
            </a:r>
            <a:r>
              <a:rPr lang="en-US" dirty="0" smtClean="0"/>
              <a:t>obviously </a:t>
            </a:r>
            <a:r>
              <a:rPr lang="en-US" dirty="0"/>
              <a:t>(to </a:t>
            </a:r>
            <a:r>
              <a:rPr lang="en-US" dirty="0" smtClean="0"/>
              <a:t>you) </a:t>
            </a:r>
            <a:r>
              <a:rPr lang="en-US" dirty="0"/>
              <a:t>the first sentence is contextually much more negative. 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937" y="128277"/>
            <a:ext cx="3096126" cy="17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 about SA?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6181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The scoring of sentiment </a:t>
            </a:r>
            <a:r>
              <a:rPr lang="en-US" dirty="0" smtClean="0"/>
              <a:t>from </a:t>
            </a:r>
            <a:r>
              <a:rPr lang="en-US" dirty="0"/>
              <a:t>a document is a problem that was originally raised </a:t>
            </a:r>
            <a:r>
              <a:rPr lang="en-US" dirty="0" smtClean="0"/>
              <a:t>in </a:t>
            </a:r>
            <a:r>
              <a:rPr lang="en-US" dirty="0"/>
              <a:t>the context of marketing and business intelligence, where being able to measure the public’s reaction to a new marketing </a:t>
            </a:r>
            <a:r>
              <a:rPr lang="en-US" dirty="0" smtClean="0"/>
              <a:t>campaign can </a:t>
            </a:r>
            <a:r>
              <a:rPr lang="en-US" dirty="0"/>
              <a:t>have a measurable financial impact on a</a:t>
            </a:r>
            <a:r>
              <a:rPr lang="en-US" dirty="0" smtClean="0"/>
              <a:t> </a:t>
            </a:r>
            <a:r>
              <a:rPr lang="en-US" dirty="0"/>
              <a:t>business. </a:t>
            </a:r>
            <a:endParaRPr lang="en-US" dirty="0" smtClean="0"/>
          </a:p>
          <a:p>
            <a:pPr algn="just"/>
            <a:r>
              <a:rPr lang="en-US" dirty="0" smtClean="0"/>
              <a:t>With a consistent </a:t>
            </a:r>
            <a:r>
              <a:rPr lang="en-US" dirty="0"/>
              <a:t>machine-based sentiment scoring, there are a number of applications that become </a:t>
            </a:r>
            <a:r>
              <a:rPr lang="en-US" dirty="0" smtClean="0"/>
              <a:t>feasible:</a:t>
            </a:r>
          </a:p>
          <a:p>
            <a:pPr lvl="1" algn="just"/>
            <a:r>
              <a:rPr lang="en-US" dirty="0" smtClean="0"/>
              <a:t>Financial services: automated </a:t>
            </a:r>
            <a:r>
              <a:rPr lang="en-US" dirty="0"/>
              <a:t>trading, better information to </a:t>
            </a:r>
            <a:r>
              <a:rPr lang="en-US" dirty="0" smtClean="0"/>
              <a:t>traders.</a:t>
            </a:r>
          </a:p>
          <a:p>
            <a:pPr lvl="1" algn="just"/>
            <a:r>
              <a:rPr lang="en-US" dirty="0" smtClean="0"/>
              <a:t>Reputation management: the </a:t>
            </a:r>
            <a:r>
              <a:rPr lang="en-US" dirty="0"/>
              <a:t>problem every </a:t>
            </a:r>
            <a:r>
              <a:rPr lang="en-US" dirty="0" smtClean="0"/>
              <a:t>marketing </a:t>
            </a:r>
            <a:r>
              <a:rPr lang="en-US" dirty="0"/>
              <a:t>person </a:t>
            </a:r>
            <a:r>
              <a:rPr lang="en-US" dirty="0" smtClean="0"/>
              <a:t>faces</a:t>
            </a:r>
            <a:r>
              <a:rPr lang="en-US" dirty="0"/>
              <a:t>.</a:t>
            </a:r>
            <a:endParaRPr lang="en-US" dirty="0" smtClean="0"/>
          </a:p>
          <a:p>
            <a:pPr lvl="1" algn="just"/>
            <a:r>
              <a:rPr lang="en-US" dirty="0"/>
              <a:t>V</a:t>
            </a:r>
            <a:r>
              <a:rPr lang="en-US" dirty="0" smtClean="0"/>
              <a:t>oice </a:t>
            </a:r>
            <a:r>
              <a:rPr lang="en-US" dirty="0"/>
              <a:t>of </a:t>
            </a:r>
            <a:r>
              <a:rPr lang="en-US" dirty="0" smtClean="0"/>
              <a:t>customer: listen </a:t>
            </a:r>
            <a:r>
              <a:rPr lang="en-US" dirty="0"/>
              <a:t>to how they’re saying what they say, don’t constrain </a:t>
            </a:r>
            <a:r>
              <a:rPr lang="en-US" dirty="0" smtClean="0"/>
              <a:t> </a:t>
            </a:r>
            <a:r>
              <a:rPr lang="en-US" dirty="0"/>
              <a:t>to closed-ended </a:t>
            </a:r>
            <a:r>
              <a:rPr lang="en-US" dirty="0" smtClean="0"/>
              <a:t>questions. </a:t>
            </a:r>
          </a:p>
          <a:p>
            <a:pPr lvl="1" algn="just"/>
            <a:r>
              <a:rPr lang="en-US" dirty="0" smtClean="0"/>
              <a:t>Among others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9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SA in Social Media Texts?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59216" cy="4351338"/>
          </a:xfrm>
        </p:spPr>
        <p:txBody>
          <a:bodyPr/>
          <a:lstStyle/>
          <a:p>
            <a:pPr algn="just"/>
            <a:r>
              <a:rPr lang="en-US" dirty="0" smtClean="0"/>
              <a:t>Social Media is known for being places where people can “blow some steam” and comment without reservations.</a:t>
            </a:r>
          </a:p>
          <a:p>
            <a:pPr algn="just"/>
            <a:r>
              <a:rPr lang="en-US" dirty="0" smtClean="0"/>
              <a:t>Seems like a good source of training towards SA.</a:t>
            </a:r>
          </a:p>
          <a:p>
            <a:pPr algn="just"/>
            <a:r>
              <a:rPr lang="en-US" dirty="0" smtClean="0"/>
              <a:t>Most of the final applications of SA will will be implemented under Social Media scenarios (reputation management, attitude/opinion towards a product or service, consumer behavior</a:t>
            </a:r>
            <a:r>
              <a:rPr lang="mr-IN" dirty="0" smtClean="0"/>
              <a:t>…</a:t>
            </a:r>
            <a:r>
              <a:rPr 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428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Steemit</a:t>
            </a:r>
            <a:r>
              <a:rPr lang="en-US" dirty="0" smtClean="0"/>
              <a:t> as a platform for our first tests, </a:t>
            </a:r>
            <a:r>
              <a:rPr lang="en-US" b="1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Is a blogging and social networking website on top of the </a:t>
            </a:r>
            <a:r>
              <a:rPr lang="en-US" dirty="0" err="1" smtClean="0"/>
              <a:t>Steem</a:t>
            </a:r>
            <a:r>
              <a:rPr lang="en-US" dirty="0" smtClean="0"/>
              <a:t> </a:t>
            </a:r>
            <a:r>
              <a:rPr lang="en-US" dirty="0" err="1" smtClean="0"/>
              <a:t>blockchain</a:t>
            </a:r>
            <a:r>
              <a:rPr lang="en-US" dirty="0" smtClean="0"/>
              <a:t> database.</a:t>
            </a:r>
          </a:p>
          <a:p>
            <a:pPr algn="just"/>
            <a:r>
              <a:rPr lang="en-US" dirty="0" err="1" smtClean="0"/>
              <a:t>Steem</a:t>
            </a:r>
            <a:r>
              <a:rPr lang="en-US" dirty="0" smtClean="0"/>
              <a:t> </a:t>
            </a:r>
            <a:r>
              <a:rPr lang="en-US" dirty="0" err="1" smtClean="0"/>
              <a:t>blockchain</a:t>
            </a:r>
            <a:r>
              <a:rPr lang="en-US" dirty="0" smtClean="0"/>
              <a:t> produces STEEM and </a:t>
            </a:r>
            <a:r>
              <a:rPr lang="en-US" dirty="0" err="1" smtClean="0"/>
              <a:t>Steem</a:t>
            </a:r>
            <a:r>
              <a:rPr lang="en-US" dirty="0" smtClean="0"/>
              <a:t> Dollars which are tradeable tokens users obtain for posting, discovering, and commenting on interesting content.</a:t>
            </a:r>
          </a:p>
          <a:p>
            <a:pPr algn="just"/>
            <a:r>
              <a:rPr lang="en-US" dirty="0" smtClean="0"/>
              <a:t>Seems like a good source of relevant posts and commentaries to analyze (compared to Twitter, FB</a:t>
            </a:r>
            <a:r>
              <a:rPr lang="mr-IN" dirty="0" smtClean="0"/>
              <a:t>…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933" b="27797"/>
          <a:stretch/>
        </p:blipFill>
        <p:spPr>
          <a:xfrm>
            <a:off x="8670099" y="0"/>
            <a:ext cx="3521901" cy="7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tasks: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Analyze </a:t>
            </a:r>
            <a:r>
              <a:rPr lang="en-US" dirty="0" err="1" smtClean="0"/>
              <a:t>Steemit</a:t>
            </a:r>
            <a:r>
              <a:rPr lang="en-US" dirty="0" smtClean="0"/>
              <a:t> Database (.txt file 14gb)</a:t>
            </a:r>
          </a:p>
          <a:p>
            <a:pPr lvl="1" algn="just"/>
            <a:r>
              <a:rPr lang="en-US" dirty="0" smtClean="0"/>
              <a:t>Use </a:t>
            </a:r>
            <a:r>
              <a:rPr lang="en-US" b="1" dirty="0" smtClean="0"/>
              <a:t>grep</a:t>
            </a:r>
            <a:r>
              <a:rPr lang="en-US" dirty="0" smtClean="0"/>
              <a:t> functions to extract post/comments with emotions. (which contain any kind of emoji to obtain a reduced file to work with).</a:t>
            </a:r>
          </a:p>
          <a:p>
            <a:pPr lvl="1" algn="just"/>
            <a:r>
              <a:rPr lang="en-US" dirty="0" smtClean="0"/>
              <a:t>Separate this new file by languages (English and Spanish) using grep functions. These 2 new files will be the baseline for testing and analyzing emotions.</a:t>
            </a:r>
          </a:p>
          <a:p>
            <a:pPr lvl="1" algn="just"/>
            <a:r>
              <a:rPr lang="en-US" dirty="0" smtClean="0"/>
              <a:t>Provide summary of these files (# of posts, # of posts by language, # of positive comments, # of negative comments).</a:t>
            </a:r>
          </a:p>
          <a:p>
            <a:pPr lvl="1" algn="just"/>
            <a:r>
              <a:rPr lang="en-US" dirty="0" smtClean="0"/>
              <a:t>Categorize these smaller files post/comments by emotions. </a:t>
            </a:r>
          </a:p>
          <a:p>
            <a:pPr lvl="1" algn="just"/>
            <a:r>
              <a:rPr lang="en-US" dirty="0" smtClean="0"/>
              <a:t>Start Machine Learning experiments with these previously categorized data and compare results.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974" y="18686"/>
            <a:ext cx="3154026" cy="225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Reference Works/</a:t>
            </a:r>
            <a:r>
              <a:rPr lang="en-US" dirty="0" err="1" smtClean="0"/>
              <a:t>Achievments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46003"/>
            <a:ext cx="7469071" cy="4011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45978"/>
            <a:ext cx="7469071" cy="18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65125"/>
            <a:ext cx="7545404" cy="563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</a:majorFont>
      <a:minorFont>
        <a:latin typeface="Corbel" panose="020B0503020204020204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1083</TotalTime>
  <Words>529</Words>
  <Application>Microsoft Macintosh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Calibri Light</vt:lpstr>
      <vt:lpstr>Century Schoolbook</vt:lpstr>
      <vt:lpstr>Corbel</vt:lpstr>
      <vt:lpstr>Mangal</vt:lpstr>
      <vt:lpstr>Arial</vt:lpstr>
      <vt:lpstr>Office Theme</vt:lpstr>
      <vt:lpstr>Headlines</vt:lpstr>
      <vt:lpstr>Sentiment Analysis in Social Media Texts</vt:lpstr>
      <vt:lpstr>What is Sentiment Analysis?</vt:lpstr>
      <vt:lpstr>Example:</vt:lpstr>
      <vt:lpstr>Why should we care about SA?</vt:lpstr>
      <vt:lpstr>Why SA in Social Media Texts?</vt:lpstr>
      <vt:lpstr>Steemit as a platform for our first tests, Why?</vt:lpstr>
      <vt:lpstr>First tasks:</vt:lpstr>
      <vt:lpstr>Reference Works/Achievments: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Sentiment Analysis in Social Media Texts</dc:title>
  <dc:creator>Juan Fernando Pinzon</dc:creator>
  <cp:lastModifiedBy>Juan Fernando Pinzon</cp:lastModifiedBy>
  <cp:revision>22</cp:revision>
  <dcterms:created xsi:type="dcterms:W3CDTF">2017-12-26T14:23:51Z</dcterms:created>
  <dcterms:modified xsi:type="dcterms:W3CDTF">2017-12-27T08:27:06Z</dcterms:modified>
</cp:coreProperties>
</file>