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Lst>
  <p:sldSz cy="5143500" cx="9144000"/>
  <p:notesSz cx="6858000" cy="9144000"/>
  <p:embeddedFontLst>
    <p:embeddedFont>
      <p:font typeface="Proxima Nova"/>
      <p:regular r:id="rId12"/>
      <p:bold r:id="rId13"/>
      <p:italic r:id="rId14"/>
      <p:boldItalic r:id="rId15"/>
    </p:embeddedFont>
    <p:embeddedFont>
      <p:font typeface="Alfa Slab One"/>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font" Target="fonts/ProximaNova-bold.fntdata"/><Relationship Id="rId12" Type="http://schemas.openxmlformats.org/officeDocument/2006/relationships/font" Target="fonts/ProximaNova-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ProximaNova-boldItalic.fntdata"/><Relationship Id="rId14" Type="http://schemas.openxmlformats.org/officeDocument/2006/relationships/font" Target="fonts/ProximaNova-italic.fntdata"/><Relationship Id="rId16" Type="http://schemas.openxmlformats.org/officeDocument/2006/relationships/font" Target="fonts/AlfaSlabOne-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2" name="Shape 52"/>
        <p:cNvGrpSpPr/>
        <p:nvPr/>
      </p:nvGrpSpPr>
      <p:grpSpPr>
        <a:xfrm>
          <a:off x="0" y="0"/>
          <a:ext cx="0" cy="0"/>
          <a:chOff x="0" y="0"/>
          <a:chExt cx="0" cy="0"/>
        </a:xfrm>
      </p:grpSpPr>
      <p:sp>
        <p:nvSpPr>
          <p:cNvPr id="53" name="Shape 5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4" name="Shape 5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ru"/>
              <a:t>Рассказать про имеющиеся архитектуры и почему выбрал именно эту. </a:t>
            </a:r>
            <a:endParaRPr/>
          </a:p>
          <a:p>
            <a:pPr indent="0" lvl="0" marL="0">
              <a:spcBef>
                <a:spcPts val="0"/>
              </a:spcBef>
              <a:spcAft>
                <a:spcPts val="0"/>
              </a:spcAft>
              <a:buNone/>
            </a:pPr>
            <a:r>
              <a:rPr lang="ru"/>
              <a:t>Рассказать про имеющиеся решения в мире и почему были выбраны именно эти.</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cxnSp>
        <p:nvCxnSpPr>
          <p:cNvPr id="10" name="Shape 10"/>
          <p:cNvCxnSpPr/>
          <p:nvPr/>
        </p:nvCxnSpPr>
        <p:spPr>
          <a:xfrm>
            <a:off x="4278300" y="2751163"/>
            <a:ext cx="587400" cy="0"/>
          </a:xfrm>
          <a:prstGeom prst="straightConnector1">
            <a:avLst/>
          </a:prstGeom>
          <a:noFill/>
          <a:ln cap="flat" cmpd="sng" w="76200">
            <a:solidFill>
              <a:schemeClr val="dk1"/>
            </a:solidFill>
            <a:prstDash val="solid"/>
            <a:round/>
            <a:headEnd len="med" w="med" type="none"/>
            <a:tailEnd len="med" w="med" type="none"/>
          </a:ln>
        </p:spPr>
      </p:cxnSp>
      <p:sp>
        <p:nvSpPr>
          <p:cNvPr id="11" name="Shape 11"/>
          <p:cNvSpPr txBox="1"/>
          <p:nvPr>
            <p:ph type="ctrTitle"/>
          </p:nvPr>
        </p:nvSpPr>
        <p:spPr>
          <a:xfrm>
            <a:off x="311700" y="595975"/>
            <a:ext cx="8520600" cy="1957800"/>
          </a:xfrm>
          <a:prstGeom prst="rect">
            <a:avLst/>
          </a:prstGeom>
        </p:spPr>
        <p:txBody>
          <a:bodyPr anchorCtr="0" anchor="b" bIns="91425" lIns="91425" spcFirstLastPara="1" rIns="91425" wrap="square" tIns="91425"/>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2" name="Shape 12"/>
          <p:cNvSpPr txBox="1"/>
          <p:nvPr>
            <p:ph idx="1" type="subTitle"/>
          </p:nvPr>
        </p:nvSpPr>
        <p:spPr>
          <a:xfrm>
            <a:off x="311700" y="3165823"/>
            <a:ext cx="8520600" cy="733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13" name="Shape 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6" name="Shape 46"/>
        <p:cNvGrpSpPr/>
        <p:nvPr/>
      </p:nvGrpSpPr>
      <p:grpSpPr>
        <a:xfrm>
          <a:off x="0" y="0"/>
          <a:ext cx="0" cy="0"/>
          <a:chOff x="0" y="0"/>
          <a:chExt cx="0" cy="0"/>
        </a:xfrm>
      </p:grpSpPr>
      <p:sp>
        <p:nvSpPr>
          <p:cNvPr id="47" name="Shape 47"/>
          <p:cNvSpPr txBox="1"/>
          <p:nvPr>
            <p:ph type="title"/>
          </p:nvPr>
        </p:nvSpPr>
        <p:spPr>
          <a:xfrm>
            <a:off x="311700" y="1167925"/>
            <a:ext cx="8520600" cy="1980000"/>
          </a:xfrm>
          <a:prstGeom prst="rect">
            <a:avLst/>
          </a:prstGeom>
        </p:spPr>
        <p:txBody>
          <a:bodyPr anchorCtr="0" anchor="ctr" bIns="91425" lIns="91425" spcFirstLastPara="1" rIns="91425" wrap="square" tIns="91425"/>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p:txBody>
      </p:sp>
      <p:sp>
        <p:nvSpPr>
          <p:cNvPr id="48" name="Shape 48"/>
          <p:cNvSpPr txBox="1"/>
          <p:nvPr>
            <p:ph idx="1" type="body"/>
          </p:nvPr>
        </p:nvSpPr>
        <p:spPr>
          <a:xfrm>
            <a:off x="311700" y="322425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9" name="Shape 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50" name="Shape 50"/>
        <p:cNvGrpSpPr/>
        <p:nvPr/>
      </p:nvGrpSpPr>
      <p:grpSpPr>
        <a:xfrm>
          <a:off x="0" y="0"/>
          <a:ext cx="0" cy="0"/>
          <a:chOff x="0" y="0"/>
          <a:chExt cx="0" cy="0"/>
        </a:xfrm>
      </p:grpSpPr>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bg>
      <p:bgPr>
        <a:solidFill>
          <a:schemeClr val="dk1"/>
        </a:solidFill>
      </p:bgPr>
    </p:bg>
    <p:spTree>
      <p:nvGrpSpPr>
        <p:cNvPr id="14" name="Shape 14"/>
        <p:cNvGrpSpPr/>
        <p:nvPr/>
      </p:nvGrpSpPr>
      <p:grpSpPr>
        <a:xfrm>
          <a:off x="0" y="0"/>
          <a:ext cx="0" cy="0"/>
          <a:chOff x="0" y="0"/>
          <a:chExt cx="0" cy="0"/>
        </a:xfrm>
      </p:grpSpPr>
      <p:sp>
        <p:nvSpPr>
          <p:cNvPr id="15" name="Shape 15"/>
          <p:cNvSpPr txBox="1"/>
          <p:nvPr>
            <p:ph type="title"/>
          </p:nvPr>
        </p:nvSpPr>
        <p:spPr>
          <a:xfrm>
            <a:off x="311700" y="2480550"/>
            <a:ext cx="8114400" cy="2445900"/>
          </a:xfrm>
          <a:prstGeom prst="rect">
            <a:avLst/>
          </a:prstGeom>
        </p:spPr>
        <p:txBody>
          <a:bodyPr anchorCtr="0" anchor="b" bIns="91425" lIns="91425" spcFirstLastPara="1" rIns="91425" wrap="square" tIns="91425"/>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p:txBody>
      </p:sp>
      <p:sp>
        <p:nvSpPr>
          <p:cNvPr id="16" name="Shape 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solidFill>
                  <a:schemeClr val="lt1"/>
                </a:solidFill>
              </a:rPr>
              <a:t>‹#›</a:t>
            </a:fld>
            <a:endParaRPr>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7" name="Shape 17"/>
        <p:cNvGrpSpPr/>
        <p:nvPr/>
      </p:nvGrpSpPr>
      <p:grpSpPr>
        <a:xfrm>
          <a:off x="0" y="0"/>
          <a:ext cx="0" cy="0"/>
          <a:chOff x="0" y="0"/>
          <a:chExt cx="0" cy="0"/>
        </a:xfrm>
      </p:grpSpPr>
      <p:sp>
        <p:nvSpPr>
          <p:cNvPr id="18" name="Shape 18"/>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19" name="Shape 19"/>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Shape 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1" name="Shape 21"/>
        <p:cNvGrpSpPr/>
        <p:nvPr/>
      </p:nvGrpSpPr>
      <p:grpSpPr>
        <a:xfrm>
          <a:off x="0" y="0"/>
          <a:ext cx="0" cy="0"/>
          <a:chOff x="0" y="0"/>
          <a:chExt cx="0" cy="0"/>
        </a:xfrm>
      </p:grpSpPr>
      <p:sp>
        <p:nvSpPr>
          <p:cNvPr id="22" name="Shape 22"/>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Shape 24"/>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Shape 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6" name="Shape 26"/>
        <p:cNvGrpSpPr/>
        <p:nvPr/>
      </p:nvGrpSpPr>
      <p:grpSpPr>
        <a:xfrm>
          <a:off x="0" y="0"/>
          <a:ext cx="0" cy="0"/>
          <a:chOff x="0" y="0"/>
          <a:chExt cx="0" cy="0"/>
        </a:xfrm>
      </p:grpSpPr>
      <p:sp>
        <p:nvSpPr>
          <p:cNvPr id="27" name="Shape 27"/>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9" name="Shape 29"/>
        <p:cNvGrpSpPr/>
        <p:nvPr/>
      </p:nvGrpSpPr>
      <p:grpSpPr>
        <a:xfrm>
          <a:off x="0" y="0"/>
          <a:ext cx="0" cy="0"/>
          <a:chOff x="0" y="0"/>
          <a:chExt cx="0" cy="0"/>
        </a:xfrm>
      </p:grpSpPr>
      <p:sp>
        <p:nvSpPr>
          <p:cNvPr id="30" name="Shape 30"/>
          <p:cNvSpPr txBox="1"/>
          <p:nvPr>
            <p:ph type="title"/>
          </p:nvPr>
        </p:nvSpPr>
        <p:spPr>
          <a:xfrm>
            <a:off x="311700" y="6318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Shape 31"/>
          <p:cNvSpPr txBox="1"/>
          <p:nvPr>
            <p:ph idx="1" type="body"/>
          </p:nvPr>
        </p:nvSpPr>
        <p:spPr>
          <a:xfrm>
            <a:off x="311700" y="1490875"/>
            <a:ext cx="2808000" cy="30780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bg>
      <p:bgPr>
        <a:solidFill>
          <a:schemeClr val="accent3"/>
        </a:solidFill>
      </p:bgPr>
    </p:bg>
    <p:spTree>
      <p:nvGrpSpPr>
        <p:cNvPr id="33" name="Shape 33"/>
        <p:cNvGrpSpPr/>
        <p:nvPr/>
      </p:nvGrpSpPr>
      <p:grpSpPr>
        <a:xfrm>
          <a:off x="0" y="0"/>
          <a:ext cx="0" cy="0"/>
          <a:chOff x="0" y="0"/>
          <a:chExt cx="0" cy="0"/>
        </a:xfrm>
      </p:grpSpPr>
      <p:sp>
        <p:nvSpPr>
          <p:cNvPr id="34" name="Shape 34"/>
          <p:cNvSpPr txBox="1"/>
          <p:nvPr>
            <p:ph type="title"/>
          </p:nvPr>
        </p:nvSpPr>
        <p:spPr>
          <a:xfrm>
            <a:off x="490250" y="526350"/>
            <a:ext cx="5683800" cy="40908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5" name="Shape 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solidFill>
                  <a:schemeClr val="lt1"/>
                </a:solidFill>
              </a:rPr>
              <a:t>‹#›</a:t>
            </a:fld>
            <a:endParaRPr>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6" name="Shape 36"/>
        <p:cNvGrpSpPr/>
        <p:nvPr/>
      </p:nvGrpSpPr>
      <p:grpSpPr>
        <a:xfrm>
          <a:off x="0" y="0"/>
          <a:ext cx="0" cy="0"/>
          <a:chOff x="0" y="0"/>
          <a:chExt cx="0" cy="0"/>
        </a:xfrm>
      </p:grpSpPr>
      <p:sp>
        <p:nvSpPr>
          <p:cNvPr id="37" name="Shape 37"/>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38" name="Shape 38"/>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39" name="Shape 39"/>
          <p:cNvSpPr txBox="1"/>
          <p:nvPr>
            <p:ph type="title"/>
          </p:nvPr>
        </p:nvSpPr>
        <p:spPr>
          <a:xfrm>
            <a:off x="265500" y="1375599"/>
            <a:ext cx="4045200" cy="15519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0" name="Shape 40"/>
          <p:cNvSpPr txBox="1"/>
          <p:nvPr>
            <p:ph idx="1" type="subTitle"/>
          </p:nvPr>
        </p:nvSpPr>
        <p:spPr>
          <a:xfrm>
            <a:off x="265500" y="2981125"/>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Shape 41"/>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2" name="Shape 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solidFill>
                  <a:schemeClr val="lt1"/>
                </a:solidFill>
              </a:rPr>
              <a:t>‹#›</a:t>
            </a:fld>
            <a:endParaRPr>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3" name="Shape 43"/>
        <p:cNvGrpSpPr/>
        <p:nvPr/>
      </p:nvGrpSpPr>
      <p:grpSpPr>
        <a:xfrm>
          <a:off x="0" y="0"/>
          <a:ext cx="0" cy="0"/>
          <a:chOff x="0" y="0"/>
          <a:chExt cx="0" cy="0"/>
        </a:xfrm>
      </p:grpSpPr>
      <p:sp>
        <p:nvSpPr>
          <p:cNvPr id="44" name="Shape 44"/>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p:txBody>
      </p:sp>
      <p:sp>
        <p:nvSpPr>
          <p:cNvPr id="45" name="Shape 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gameday">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indent="-317500" lvl="1" marL="9144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indent="-317500" lvl="2" marL="13716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indent="-317500" lvl="3" marL="18288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indent="-317500" lvl="4" marL="22860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indent="-317500" lvl="5" marL="27432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indent="-317500" lvl="6" marL="32004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indent="-317500" lvl="7" marL="36576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indent="-317500" lvl="8" marL="4114800">
              <a:lnSpc>
                <a:spcPct val="115000"/>
              </a:lnSpc>
              <a:spcBef>
                <a:spcPts val="1600"/>
              </a:spcBef>
              <a:spcAft>
                <a:spcPts val="160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algn="r">
              <a:spcBef>
                <a:spcPts val="0"/>
              </a:spcBef>
              <a:spcAft>
                <a:spcPts val="0"/>
              </a:spcAft>
              <a:buNone/>
            </a:pPr>
            <a:fld id="{00000000-1234-1234-1234-123412341234}" type="slidenum">
              <a:rPr lang="ru" sz="1000">
                <a:solidFill>
                  <a:schemeClr val="dk2"/>
                </a:solidFill>
                <a:latin typeface="Proxima Nova"/>
                <a:ea typeface="Proxima Nova"/>
                <a:cs typeface="Proxima Nova"/>
                <a:sym typeface="Proxima Nova"/>
              </a:rPr>
              <a:t>‹#›</a:t>
            </a:fld>
            <a:endParaRPr sz="1000">
              <a:solidFill>
                <a:schemeClr val="dk2"/>
              </a:solidFill>
              <a:latin typeface="Proxima Nova"/>
              <a:ea typeface="Proxima Nova"/>
              <a:cs typeface="Proxima Nova"/>
              <a:sym typeface="Proxima Nova"/>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 name="Shape 55"/>
        <p:cNvGrpSpPr/>
        <p:nvPr/>
      </p:nvGrpSpPr>
      <p:grpSpPr>
        <a:xfrm>
          <a:off x="0" y="0"/>
          <a:ext cx="0" cy="0"/>
          <a:chOff x="0" y="0"/>
          <a:chExt cx="0" cy="0"/>
        </a:xfrm>
      </p:grpSpPr>
      <p:sp>
        <p:nvSpPr>
          <p:cNvPr id="56" name="Shape 56"/>
          <p:cNvSpPr txBox="1"/>
          <p:nvPr>
            <p:ph type="ctrTitle"/>
          </p:nvPr>
        </p:nvSpPr>
        <p:spPr>
          <a:xfrm>
            <a:off x="1003650" y="1328264"/>
            <a:ext cx="7136700" cy="1022400"/>
          </a:xfrm>
          <a:prstGeom prst="rect">
            <a:avLst/>
          </a:prstGeom>
        </p:spPr>
        <p:txBody>
          <a:bodyPr anchorCtr="0" anchor="b" bIns="91425" lIns="91425" spcFirstLastPara="1" rIns="91425" wrap="square" tIns="91425">
            <a:noAutofit/>
          </a:bodyPr>
          <a:lstStyle/>
          <a:p>
            <a:pPr indent="257175" lvl="0" marL="0" rtl="0">
              <a:lnSpc>
                <a:spcPct val="150000"/>
              </a:lnSpc>
              <a:spcBef>
                <a:spcPts val="2000"/>
              </a:spcBef>
              <a:spcAft>
                <a:spcPts val="600"/>
              </a:spcAft>
              <a:buNone/>
            </a:pPr>
            <a:r>
              <a:rPr lang="ru" sz="2400">
                <a:solidFill>
                  <a:srgbClr val="000000"/>
                </a:solidFill>
                <a:latin typeface="Arial"/>
                <a:ea typeface="Arial"/>
                <a:cs typeface="Arial"/>
                <a:sym typeface="Arial"/>
              </a:rPr>
              <a:t>Development of an analytics system for mobile applications</a:t>
            </a:r>
            <a:endParaRPr sz="3800"/>
          </a:p>
        </p:txBody>
      </p:sp>
      <p:sp>
        <p:nvSpPr>
          <p:cNvPr id="57" name="Shape 57"/>
          <p:cNvSpPr txBox="1"/>
          <p:nvPr>
            <p:ph idx="1" type="subTitle"/>
          </p:nvPr>
        </p:nvSpPr>
        <p:spPr>
          <a:xfrm>
            <a:off x="236550" y="2350675"/>
            <a:ext cx="8520600" cy="26358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ru">
                <a:latin typeface="Times New Roman"/>
                <a:ea typeface="Times New Roman"/>
                <a:cs typeface="Times New Roman"/>
                <a:sym typeface="Times New Roman"/>
              </a:rPr>
              <a:t>Student</a:t>
            </a:r>
            <a:r>
              <a:rPr lang="ru">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indent="0" lvl="0" marL="0" rtl="0" algn="r">
              <a:spcBef>
                <a:spcPts val="0"/>
              </a:spcBef>
              <a:spcAft>
                <a:spcPts val="0"/>
              </a:spcAft>
              <a:buNone/>
            </a:pPr>
            <a:r>
              <a:rPr lang="ru">
                <a:latin typeface="Times New Roman"/>
                <a:ea typeface="Times New Roman"/>
                <a:cs typeface="Times New Roman"/>
                <a:sym typeface="Times New Roman"/>
              </a:rPr>
              <a:t>Frolov Ilja</a:t>
            </a:r>
            <a:endParaRPr>
              <a:latin typeface="Times New Roman"/>
              <a:ea typeface="Times New Roman"/>
              <a:cs typeface="Times New Roman"/>
              <a:sym typeface="Times New Roman"/>
            </a:endParaRPr>
          </a:p>
          <a:p>
            <a:pPr indent="0" lvl="0" marL="0" algn="r">
              <a:spcBef>
                <a:spcPts val="0"/>
              </a:spcBef>
              <a:spcAft>
                <a:spcPts val="0"/>
              </a:spcAft>
              <a:buNone/>
            </a:pPr>
            <a:r>
              <a:t/>
            </a:r>
            <a:endParaRPr>
              <a:latin typeface="Times New Roman"/>
              <a:ea typeface="Times New Roman"/>
              <a:cs typeface="Times New Roman"/>
              <a:sym typeface="Times New Roman"/>
            </a:endParaRPr>
          </a:p>
          <a:p>
            <a:pPr indent="0" lvl="0" marL="0" rtl="0" algn="r">
              <a:spcBef>
                <a:spcPts val="0"/>
              </a:spcBef>
              <a:spcAft>
                <a:spcPts val="0"/>
              </a:spcAft>
              <a:buNone/>
            </a:pPr>
            <a:r>
              <a:rPr lang="ru">
                <a:latin typeface="Times New Roman"/>
                <a:ea typeface="Times New Roman"/>
                <a:cs typeface="Times New Roman"/>
                <a:sym typeface="Times New Roman"/>
              </a:rPr>
              <a:t>Scientific advisor: </a:t>
            </a:r>
            <a:endParaRPr>
              <a:latin typeface="Times New Roman"/>
              <a:ea typeface="Times New Roman"/>
              <a:cs typeface="Times New Roman"/>
              <a:sym typeface="Times New Roman"/>
            </a:endParaRPr>
          </a:p>
          <a:p>
            <a:pPr indent="0" lvl="0" marL="0" rtl="0" algn="r">
              <a:spcBef>
                <a:spcPts val="0"/>
              </a:spcBef>
              <a:spcAft>
                <a:spcPts val="0"/>
              </a:spcAft>
              <a:buNone/>
            </a:pPr>
            <a:r>
              <a:rPr lang="ru">
                <a:latin typeface="Times New Roman"/>
                <a:ea typeface="Times New Roman"/>
                <a:cs typeface="Times New Roman"/>
                <a:sym typeface="Times New Roman"/>
              </a:rPr>
              <a:t>Ph.D., “GBN Llc.” Chief Operating Officer</a:t>
            </a:r>
            <a:endParaRPr>
              <a:latin typeface="Times New Roman"/>
              <a:ea typeface="Times New Roman"/>
              <a:cs typeface="Times New Roman"/>
              <a:sym typeface="Times New Roman"/>
            </a:endParaRPr>
          </a:p>
          <a:p>
            <a:pPr indent="0" lvl="0" marL="0" algn="r">
              <a:spcBef>
                <a:spcPts val="0"/>
              </a:spcBef>
              <a:spcAft>
                <a:spcPts val="0"/>
              </a:spcAft>
              <a:buNone/>
            </a:pPr>
            <a:r>
              <a:rPr lang="ru">
                <a:latin typeface="Times New Roman"/>
                <a:ea typeface="Times New Roman"/>
                <a:cs typeface="Times New Roman"/>
                <a:sym typeface="Times New Roman"/>
              </a:rPr>
              <a:t>Timonov Vladimir</a:t>
            </a:r>
            <a:endParaRPr>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ru">
                <a:latin typeface="Arial"/>
                <a:ea typeface="Arial"/>
                <a:cs typeface="Arial"/>
                <a:sym typeface="Arial"/>
              </a:rPr>
              <a:t>Subject area</a:t>
            </a:r>
            <a:endParaRPr>
              <a:latin typeface="Arial"/>
              <a:ea typeface="Arial"/>
              <a:cs typeface="Arial"/>
              <a:sym typeface="Arial"/>
            </a:endParaRPr>
          </a:p>
        </p:txBody>
      </p:sp>
      <p:sp>
        <p:nvSpPr>
          <p:cNvPr id="63" name="Shape 63"/>
          <p:cNvSpPr txBox="1"/>
          <p:nvPr>
            <p:ph idx="1" type="body"/>
          </p:nvPr>
        </p:nvSpPr>
        <p:spPr>
          <a:xfrm>
            <a:off x="311700" y="1152475"/>
            <a:ext cx="8520600" cy="3847500"/>
          </a:xfrm>
          <a:prstGeom prst="rect">
            <a:avLst/>
          </a:prstGeom>
        </p:spPr>
        <p:txBody>
          <a:bodyPr anchorCtr="0" anchor="t" bIns="91425" lIns="91425" spcFirstLastPara="1" rIns="91425" wrap="square" tIns="91425">
            <a:noAutofit/>
          </a:bodyPr>
          <a:lstStyle/>
          <a:p>
            <a:pPr indent="-355600" lvl="0" marL="457200" rtl="0">
              <a:spcBef>
                <a:spcPts val="0"/>
              </a:spcBef>
              <a:spcAft>
                <a:spcPts val="0"/>
              </a:spcAft>
              <a:buSzPts val="2000"/>
              <a:buFont typeface="Times New Roman"/>
              <a:buChar char="●"/>
            </a:pPr>
            <a:r>
              <a:rPr lang="ru" sz="2000">
                <a:latin typeface="Times New Roman"/>
                <a:ea typeface="Times New Roman"/>
                <a:cs typeface="Times New Roman"/>
                <a:sym typeface="Times New Roman"/>
              </a:rPr>
              <a:t>Mobile App Marketing</a:t>
            </a:r>
            <a:endParaRPr sz="2000">
              <a:latin typeface="Times New Roman"/>
              <a:ea typeface="Times New Roman"/>
              <a:cs typeface="Times New Roman"/>
              <a:sym typeface="Times New Roman"/>
            </a:endParaRPr>
          </a:p>
          <a:p>
            <a:pPr indent="-342900" lvl="1" marL="914400" rtl="0">
              <a:lnSpc>
                <a:spcPct val="100000"/>
              </a:lnSpc>
              <a:spcBef>
                <a:spcPts val="0"/>
              </a:spcBef>
              <a:spcAft>
                <a:spcPts val="0"/>
              </a:spcAft>
              <a:buSzPts val="1800"/>
              <a:buFont typeface="Times New Roman"/>
              <a:buChar char="○"/>
            </a:pPr>
            <a:r>
              <a:rPr lang="ru" sz="1800">
                <a:latin typeface="Times New Roman"/>
                <a:ea typeface="Times New Roman"/>
                <a:cs typeface="Times New Roman"/>
                <a:sym typeface="Times New Roman"/>
              </a:rPr>
              <a:t>Average Revenue Per User;</a:t>
            </a:r>
            <a:endParaRPr sz="1800">
              <a:latin typeface="Times New Roman"/>
              <a:ea typeface="Times New Roman"/>
              <a:cs typeface="Times New Roman"/>
              <a:sym typeface="Times New Roman"/>
            </a:endParaRPr>
          </a:p>
          <a:p>
            <a:pPr indent="-342900" lvl="1" marL="914400" rtl="0">
              <a:lnSpc>
                <a:spcPct val="100000"/>
              </a:lnSpc>
              <a:spcBef>
                <a:spcPts val="0"/>
              </a:spcBef>
              <a:spcAft>
                <a:spcPts val="0"/>
              </a:spcAft>
              <a:buSzPts val="1800"/>
              <a:buFont typeface="Times New Roman"/>
              <a:buChar char="○"/>
            </a:pPr>
            <a:r>
              <a:rPr lang="ru" sz="1800">
                <a:latin typeface="Times New Roman"/>
                <a:ea typeface="Times New Roman"/>
                <a:cs typeface="Times New Roman"/>
                <a:sym typeface="Times New Roman"/>
              </a:rPr>
              <a:t>Lifetime Value;</a:t>
            </a:r>
            <a:endParaRPr sz="1800">
              <a:latin typeface="Times New Roman"/>
              <a:ea typeface="Times New Roman"/>
              <a:cs typeface="Times New Roman"/>
              <a:sym typeface="Times New Roman"/>
            </a:endParaRPr>
          </a:p>
          <a:p>
            <a:pPr indent="-342900" lvl="1" marL="914400" rtl="0">
              <a:lnSpc>
                <a:spcPct val="100000"/>
              </a:lnSpc>
              <a:spcBef>
                <a:spcPts val="0"/>
              </a:spcBef>
              <a:spcAft>
                <a:spcPts val="0"/>
              </a:spcAft>
              <a:buSzPts val="1800"/>
              <a:buFont typeface="Times New Roman"/>
              <a:buChar char="○"/>
            </a:pPr>
            <a:r>
              <a:rPr lang="ru" sz="1800">
                <a:latin typeface="Times New Roman"/>
                <a:ea typeface="Times New Roman"/>
                <a:cs typeface="Times New Roman"/>
                <a:sym typeface="Times New Roman"/>
              </a:rPr>
              <a:t>eCPM;</a:t>
            </a:r>
            <a:endParaRPr b="1" sz="2650">
              <a:solidFill>
                <a:srgbClr val="333333"/>
              </a:solidFill>
              <a:highlight>
                <a:srgbClr val="FFFFFF"/>
              </a:highlight>
              <a:latin typeface="Times New Roman"/>
              <a:ea typeface="Times New Roman"/>
              <a:cs typeface="Times New Roman"/>
              <a:sym typeface="Times New Roman"/>
            </a:endParaRPr>
          </a:p>
          <a:p>
            <a:pPr indent="-342900" lvl="1" marL="914400" rtl="0">
              <a:spcBef>
                <a:spcPts val="0"/>
              </a:spcBef>
              <a:spcAft>
                <a:spcPts val="0"/>
              </a:spcAft>
              <a:buSzPts val="1800"/>
              <a:buFont typeface="Times New Roman"/>
              <a:buChar char="○"/>
            </a:pPr>
            <a:r>
              <a:rPr lang="ru" sz="1800">
                <a:latin typeface="Times New Roman"/>
                <a:ea typeface="Times New Roman"/>
                <a:cs typeface="Times New Roman"/>
                <a:sym typeface="Times New Roman"/>
              </a:rPr>
              <a:t>Fill Rate;</a:t>
            </a:r>
            <a:endParaRPr sz="1800">
              <a:latin typeface="Times New Roman"/>
              <a:ea typeface="Times New Roman"/>
              <a:cs typeface="Times New Roman"/>
              <a:sym typeface="Times New Roman"/>
            </a:endParaRPr>
          </a:p>
          <a:p>
            <a:pPr indent="-342900" lvl="1" marL="914400" rtl="0">
              <a:spcBef>
                <a:spcPts val="0"/>
              </a:spcBef>
              <a:spcAft>
                <a:spcPts val="0"/>
              </a:spcAft>
              <a:buSzPts val="1800"/>
              <a:buFont typeface="Times New Roman"/>
              <a:buChar char="○"/>
            </a:pPr>
            <a:r>
              <a:rPr lang="ru" sz="1800">
                <a:latin typeface="Times New Roman"/>
                <a:ea typeface="Times New Roman"/>
                <a:cs typeface="Times New Roman"/>
                <a:sym typeface="Times New Roman"/>
              </a:rPr>
              <a:t>DAU, MAU.</a:t>
            </a:r>
            <a:endParaRPr sz="1800">
              <a:latin typeface="Times New Roman"/>
              <a:ea typeface="Times New Roman"/>
              <a:cs typeface="Times New Roman"/>
              <a:sym typeface="Times New Roman"/>
            </a:endParaRPr>
          </a:p>
          <a:p>
            <a:pPr indent="-355600" lvl="0" marL="457200" rtl="0">
              <a:spcBef>
                <a:spcPts val="1600"/>
              </a:spcBef>
              <a:spcAft>
                <a:spcPts val="0"/>
              </a:spcAft>
              <a:buSzPts val="2000"/>
              <a:buFont typeface="Times New Roman"/>
              <a:buChar char="●"/>
            </a:pPr>
            <a:r>
              <a:rPr lang="ru" sz="2000">
                <a:latin typeface="Times New Roman"/>
                <a:ea typeface="Times New Roman"/>
                <a:cs typeface="Times New Roman"/>
                <a:sym typeface="Times New Roman"/>
              </a:rPr>
              <a:t>Business Intelligence</a:t>
            </a:r>
            <a:endParaRPr sz="2000">
              <a:latin typeface="Times New Roman"/>
              <a:ea typeface="Times New Roman"/>
              <a:cs typeface="Times New Roman"/>
              <a:sym typeface="Times New Roman"/>
            </a:endParaRPr>
          </a:p>
          <a:p>
            <a:pPr indent="-342900" lvl="1" marL="914400" rtl="0">
              <a:lnSpc>
                <a:spcPct val="100000"/>
              </a:lnSpc>
              <a:spcBef>
                <a:spcPts val="1600"/>
              </a:spcBef>
              <a:spcAft>
                <a:spcPts val="0"/>
              </a:spcAft>
              <a:buSzPts val="1800"/>
              <a:buFont typeface="Times New Roman"/>
              <a:buChar char="○"/>
            </a:pPr>
            <a:r>
              <a:rPr lang="ru" sz="1800">
                <a:latin typeface="Times New Roman"/>
                <a:ea typeface="Times New Roman"/>
                <a:cs typeface="Times New Roman"/>
                <a:sym typeface="Times New Roman"/>
              </a:rPr>
              <a:t>Multidimensional aggregation and placement of data in data warehouses;</a:t>
            </a:r>
            <a:endParaRPr sz="1800">
              <a:latin typeface="Times New Roman"/>
              <a:ea typeface="Times New Roman"/>
              <a:cs typeface="Times New Roman"/>
              <a:sym typeface="Times New Roman"/>
            </a:endParaRPr>
          </a:p>
          <a:p>
            <a:pPr indent="-342900" lvl="1" marL="914400" rtl="0">
              <a:lnSpc>
                <a:spcPct val="100000"/>
              </a:lnSpc>
              <a:spcBef>
                <a:spcPts val="0"/>
              </a:spcBef>
              <a:spcAft>
                <a:spcPts val="0"/>
              </a:spcAft>
              <a:buSzPts val="1800"/>
              <a:buFont typeface="Times New Roman"/>
              <a:buChar char="○"/>
            </a:pPr>
            <a:r>
              <a:rPr lang="ru" sz="1800">
                <a:latin typeface="Times New Roman"/>
                <a:ea typeface="Times New Roman"/>
                <a:cs typeface="Times New Roman"/>
                <a:sym typeface="Times New Roman"/>
              </a:rPr>
              <a:t>Group consolidation, budgeting and rolling forecasts;</a:t>
            </a:r>
            <a:endParaRPr sz="1800">
              <a:latin typeface="Times New Roman"/>
              <a:ea typeface="Times New Roman"/>
              <a:cs typeface="Times New Roman"/>
              <a:sym typeface="Times New Roman"/>
            </a:endParaRPr>
          </a:p>
          <a:p>
            <a:pPr indent="-342900" lvl="1" marL="914400" rtl="0">
              <a:lnSpc>
                <a:spcPct val="100000"/>
              </a:lnSpc>
              <a:spcBef>
                <a:spcPts val="0"/>
              </a:spcBef>
              <a:spcAft>
                <a:spcPts val="0"/>
              </a:spcAft>
              <a:buSzPts val="1800"/>
              <a:buFont typeface="Times New Roman"/>
              <a:buChar char="○"/>
            </a:pPr>
            <a:r>
              <a:rPr lang="ru" sz="1800">
                <a:latin typeface="Times New Roman"/>
                <a:ea typeface="Times New Roman"/>
                <a:cs typeface="Times New Roman"/>
                <a:sym typeface="Times New Roman"/>
              </a:rPr>
              <a:t>Statistical inferences and probabilistic modeling;</a:t>
            </a:r>
            <a:endParaRPr sz="1800">
              <a:latin typeface="Times New Roman"/>
              <a:ea typeface="Times New Roman"/>
              <a:cs typeface="Times New Roman"/>
              <a:sym typeface="Times New Roman"/>
            </a:endParaRPr>
          </a:p>
          <a:p>
            <a:pPr indent="-342900" lvl="1" marL="914400" rtl="0">
              <a:lnSpc>
                <a:spcPct val="100000"/>
              </a:lnSpc>
              <a:spcBef>
                <a:spcPts val="0"/>
              </a:spcBef>
              <a:spcAft>
                <a:spcPts val="0"/>
              </a:spcAft>
              <a:buSzPts val="1800"/>
              <a:buFont typeface="Times New Roman"/>
              <a:buChar char="○"/>
            </a:pPr>
            <a:r>
              <a:rPr lang="ru" sz="1800">
                <a:latin typeface="Times New Roman"/>
                <a:ea typeface="Times New Roman"/>
                <a:cs typeface="Times New Roman"/>
                <a:sym typeface="Times New Roman"/>
              </a:rPr>
              <a:t>Optimizing KPIs.</a:t>
            </a:r>
            <a:endParaRPr sz="1650">
              <a:solidFill>
                <a:schemeClr val="dk1"/>
              </a:solidFill>
              <a:highlight>
                <a:srgbClr val="FFFFFF"/>
              </a:highlight>
              <a:latin typeface="Times New Roman"/>
              <a:ea typeface="Times New Roman"/>
              <a:cs typeface="Times New Roman"/>
              <a:sym typeface="Times New Roman"/>
            </a:endParaRPr>
          </a:p>
        </p:txBody>
      </p:sp>
      <p:sp>
        <p:nvSpPr>
          <p:cNvPr id="64" name="Shape 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spcBef>
                <a:spcPts val="0"/>
              </a:spcBef>
              <a:spcAft>
                <a:spcPts val="0"/>
              </a:spcAft>
              <a:buNone/>
            </a:pPr>
            <a:fld id="{00000000-1234-1234-1234-123412341234}" type="slidenum">
              <a:rPr lang="ru"/>
              <a:t>‹#›</a:t>
            </a:fld>
            <a:r>
              <a:rPr lang="ru"/>
              <a:t>/9</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ru">
                <a:latin typeface="Arial"/>
                <a:ea typeface="Arial"/>
                <a:cs typeface="Arial"/>
                <a:sym typeface="Arial"/>
              </a:rPr>
              <a:t>Problem</a:t>
            </a:r>
            <a:endParaRPr>
              <a:latin typeface="Arial"/>
              <a:ea typeface="Arial"/>
              <a:cs typeface="Arial"/>
              <a:sym typeface="Arial"/>
            </a:endParaRPr>
          </a:p>
        </p:txBody>
      </p:sp>
      <p:sp>
        <p:nvSpPr>
          <p:cNvPr id="70" name="Shape 7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ru">
                <a:latin typeface="Times New Roman"/>
                <a:ea typeface="Times New Roman"/>
                <a:cs typeface="Times New Roman"/>
                <a:sym typeface="Times New Roman"/>
              </a:rPr>
              <a:t>There is more than 30 distribution sites</a:t>
            </a:r>
            <a:r>
              <a:rPr lang="ru">
                <a:latin typeface="Times New Roman"/>
                <a:ea typeface="Times New Roman"/>
                <a:cs typeface="Times New Roman"/>
                <a:sym typeface="Times New Roman"/>
              </a:rPr>
              <a:t> </a:t>
            </a:r>
            <a:r>
              <a:rPr lang="ru">
                <a:latin typeface="Times New Roman"/>
                <a:ea typeface="Times New Roman"/>
                <a:cs typeface="Times New Roman"/>
                <a:sym typeface="Times New Roman"/>
              </a:rPr>
              <a:t>and advertising providers with a total of more than 1,000 mobile applications (games) on them.</a:t>
            </a:r>
            <a:r>
              <a:rPr lang="ru">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indent="-342900" lvl="0" marL="457200" rtl="0">
              <a:spcBef>
                <a:spcPts val="1600"/>
              </a:spcBef>
              <a:spcAft>
                <a:spcPts val="0"/>
              </a:spcAft>
              <a:buSzPts val="1800"/>
              <a:buFont typeface="Times New Roman"/>
              <a:buChar char="●"/>
            </a:pPr>
            <a:r>
              <a:rPr lang="ru">
                <a:latin typeface="Times New Roman"/>
                <a:ea typeface="Times New Roman"/>
                <a:cs typeface="Times New Roman"/>
                <a:sym typeface="Times New Roman"/>
              </a:rPr>
              <a:t>Problems:</a:t>
            </a:r>
            <a:endParaRPr>
              <a:latin typeface="Times New Roman"/>
              <a:ea typeface="Times New Roman"/>
              <a:cs typeface="Times New Roman"/>
              <a:sym typeface="Times New Roman"/>
            </a:endParaRPr>
          </a:p>
          <a:p>
            <a:pPr indent="-317500" lvl="1" marL="914400" rtl="0">
              <a:spcBef>
                <a:spcPts val="0"/>
              </a:spcBef>
              <a:spcAft>
                <a:spcPts val="0"/>
              </a:spcAft>
              <a:buSzPts val="1400"/>
              <a:buFont typeface="Times New Roman"/>
              <a:buChar char="○"/>
            </a:pPr>
            <a:r>
              <a:rPr lang="ru">
                <a:latin typeface="Times New Roman"/>
                <a:ea typeface="Times New Roman"/>
                <a:cs typeface="Times New Roman"/>
                <a:sym typeface="Times New Roman"/>
              </a:rPr>
              <a:t>manual collection</a:t>
            </a:r>
            <a:r>
              <a:rPr lang="ru">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indent="-317500" lvl="1" marL="914400" rtl="0">
              <a:spcBef>
                <a:spcPts val="0"/>
              </a:spcBef>
              <a:spcAft>
                <a:spcPts val="0"/>
              </a:spcAft>
              <a:buSzPts val="1400"/>
              <a:buFont typeface="Times New Roman"/>
              <a:buChar char="○"/>
            </a:pPr>
            <a:r>
              <a:rPr lang="ru">
                <a:latin typeface="Times New Roman"/>
                <a:ea typeface="Times New Roman"/>
                <a:cs typeface="Times New Roman"/>
                <a:sym typeface="Times New Roman"/>
              </a:rPr>
              <a:t>aggregation</a:t>
            </a:r>
            <a:r>
              <a:rPr lang="ru">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317500" lvl="1" marL="914400" rtl="0">
              <a:spcBef>
                <a:spcPts val="0"/>
              </a:spcBef>
              <a:spcAft>
                <a:spcPts val="0"/>
              </a:spcAft>
              <a:buSzPts val="1400"/>
              <a:buFont typeface="Times New Roman"/>
              <a:buChar char="○"/>
            </a:pPr>
            <a:r>
              <a:rPr lang="ru">
                <a:latin typeface="Times New Roman"/>
                <a:ea typeface="Times New Roman"/>
                <a:cs typeface="Times New Roman"/>
                <a:sym typeface="Times New Roman"/>
              </a:rPr>
              <a:t>consolidation,</a:t>
            </a:r>
            <a:endParaRPr>
              <a:latin typeface="Times New Roman"/>
              <a:ea typeface="Times New Roman"/>
              <a:cs typeface="Times New Roman"/>
              <a:sym typeface="Times New Roman"/>
            </a:endParaRPr>
          </a:p>
          <a:p>
            <a:pPr indent="-317500" lvl="1" marL="914400" rtl="0">
              <a:spcBef>
                <a:spcPts val="0"/>
              </a:spcBef>
              <a:spcAft>
                <a:spcPts val="0"/>
              </a:spcAft>
              <a:buSzPts val="1400"/>
              <a:buFont typeface="Times New Roman"/>
              <a:buChar char="○"/>
            </a:pPr>
            <a:r>
              <a:rPr lang="ru">
                <a:latin typeface="Times New Roman"/>
                <a:ea typeface="Times New Roman"/>
                <a:cs typeface="Times New Roman"/>
                <a:sym typeface="Times New Roman"/>
              </a:rPr>
              <a:t>systematization</a:t>
            </a:r>
            <a:r>
              <a:rPr lang="ru">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317500" lvl="1" marL="914400" rtl="0">
              <a:spcBef>
                <a:spcPts val="0"/>
              </a:spcBef>
              <a:spcAft>
                <a:spcPts val="0"/>
              </a:spcAft>
              <a:buSzPts val="1400"/>
              <a:buFont typeface="Times New Roman"/>
              <a:buChar char="○"/>
            </a:pPr>
            <a:r>
              <a:rPr lang="ru">
                <a:latin typeface="Times New Roman"/>
                <a:ea typeface="Times New Roman"/>
                <a:cs typeface="Times New Roman"/>
                <a:sym typeface="Times New Roman"/>
              </a:rPr>
              <a:t>basic metrics analyst</a:t>
            </a:r>
            <a:r>
              <a:rPr lang="ru">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indent="-317500" lvl="1" marL="914400" rtl="0">
              <a:spcBef>
                <a:spcPts val="0"/>
              </a:spcBef>
              <a:spcAft>
                <a:spcPts val="0"/>
              </a:spcAft>
              <a:buSzPts val="1400"/>
              <a:buFont typeface="Times New Roman"/>
              <a:buChar char="○"/>
            </a:pPr>
            <a:r>
              <a:rPr lang="ru">
                <a:latin typeface="Times New Roman"/>
                <a:ea typeface="Times New Roman"/>
                <a:cs typeface="Times New Roman"/>
                <a:sym typeface="Times New Roman"/>
              </a:rPr>
              <a:t>getting a complete picture of all applications</a:t>
            </a:r>
            <a:r>
              <a:rPr lang="ru">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indent="-317500" lvl="1" marL="914400">
              <a:spcBef>
                <a:spcPts val="0"/>
              </a:spcBef>
              <a:spcAft>
                <a:spcPts val="0"/>
              </a:spcAft>
              <a:buSzPts val="1400"/>
              <a:buFont typeface="Times New Roman"/>
              <a:buChar char="○"/>
            </a:pPr>
            <a:r>
              <a:rPr lang="ru">
                <a:latin typeface="Times New Roman"/>
                <a:ea typeface="Times New Roman"/>
                <a:cs typeface="Times New Roman"/>
                <a:sym typeface="Times New Roman"/>
              </a:rPr>
              <a:t>forecasting of data for the period of interest</a:t>
            </a:r>
            <a:r>
              <a:rPr lang="ru">
                <a:latin typeface="Times New Roman"/>
                <a:ea typeface="Times New Roman"/>
                <a:cs typeface="Times New Roman"/>
                <a:sym typeface="Times New Roman"/>
              </a:rPr>
              <a:t>.</a:t>
            </a:r>
            <a:endParaRPr>
              <a:latin typeface="Times New Roman"/>
              <a:ea typeface="Times New Roman"/>
              <a:cs typeface="Times New Roman"/>
              <a:sym typeface="Times New Roman"/>
            </a:endParaRPr>
          </a:p>
        </p:txBody>
      </p:sp>
      <p:sp>
        <p:nvSpPr>
          <p:cNvPr id="71" name="Shape 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r>
              <a:rPr lang="ru"/>
              <a:t>/9</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ru">
                <a:latin typeface="Arial"/>
                <a:ea typeface="Arial"/>
                <a:cs typeface="Arial"/>
                <a:sym typeface="Arial"/>
              </a:rPr>
              <a:t>Relevance</a:t>
            </a:r>
            <a:endParaRPr>
              <a:latin typeface="Arial"/>
              <a:ea typeface="Arial"/>
              <a:cs typeface="Arial"/>
              <a:sym typeface="Arial"/>
            </a:endParaRPr>
          </a:p>
          <a:p>
            <a:pPr indent="0" lvl="0" marL="0">
              <a:spcBef>
                <a:spcPts val="0"/>
              </a:spcBef>
              <a:spcAft>
                <a:spcPts val="0"/>
              </a:spcAft>
              <a:buNone/>
            </a:pPr>
            <a:r>
              <a:t/>
            </a:r>
            <a:endParaRPr/>
          </a:p>
          <a:p>
            <a:pPr indent="0" lvl="0" marL="0">
              <a:spcBef>
                <a:spcPts val="0"/>
              </a:spcBef>
              <a:spcAft>
                <a:spcPts val="0"/>
              </a:spcAft>
              <a:buNone/>
            </a:pPr>
            <a:r>
              <a:t/>
            </a:r>
            <a:endParaRPr/>
          </a:p>
        </p:txBody>
      </p:sp>
      <p:sp>
        <p:nvSpPr>
          <p:cNvPr id="77" name="Shape 77"/>
          <p:cNvSpPr txBox="1"/>
          <p:nvPr>
            <p:ph idx="1" type="body"/>
          </p:nvPr>
        </p:nvSpPr>
        <p:spPr>
          <a:xfrm>
            <a:off x="311700" y="1152475"/>
            <a:ext cx="8520600" cy="3416400"/>
          </a:xfrm>
          <a:prstGeom prst="rect">
            <a:avLst/>
          </a:prstGeom>
          <a:ln>
            <a:noFill/>
          </a:ln>
        </p:spPr>
        <p:txBody>
          <a:bodyPr anchorCtr="0" anchor="t" bIns="91425" lIns="91425" spcFirstLastPara="1" rIns="91425" wrap="square" tIns="91425">
            <a:noAutofit/>
          </a:bodyPr>
          <a:lstStyle/>
          <a:p>
            <a:pPr indent="0" lvl="0" marL="0">
              <a:spcBef>
                <a:spcPts val="0"/>
              </a:spcBef>
              <a:spcAft>
                <a:spcPts val="0"/>
              </a:spcAft>
              <a:buNone/>
            </a:pPr>
            <a:r>
              <a:rPr lang="ru">
                <a:solidFill>
                  <a:srgbClr val="666666"/>
                </a:solidFill>
                <a:highlight>
                  <a:srgbClr val="FFFFFF"/>
                </a:highlight>
                <a:latin typeface="Times New Roman"/>
                <a:ea typeface="Times New Roman"/>
                <a:cs typeface="Times New Roman"/>
                <a:sym typeface="Times New Roman"/>
              </a:rPr>
              <a:t>The laborious and sometimes impossible manual work does not allow to collect and process large volumes of heterogeneous data and to receive operative factual information and forecast in the field of mobile applications (games).</a:t>
            </a:r>
            <a:endParaRPr>
              <a:solidFill>
                <a:srgbClr val="666666"/>
              </a:solidFill>
              <a:highlight>
                <a:srgbClr val="FFFFFF"/>
              </a:highlight>
              <a:latin typeface="Times New Roman"/>
              <a:ea typeface="Times New Roman"/>
              <a:cs typeface="Times New Roman"/>
              <a:sym typeface="Times New Roman"/>
            </a:endParaRPr>
          </a:p>
          <a:p>
            <a:pPr indent="0" lvl="0" marL="0" rtl="0">
              <a:spcBef>
                <a:spcPts val="1600"/>
              </a:spcBef>
              <a:spcAft>
                <a:spcPts val="0"/>
              </a:spcAft>
              <a:buNone/>
            </a:pPr>
            <a:r>
              <a:rPr lang="ru">
                <a:solidFill>
                  <a:srgbClr val="666666"/>
                </a:solidFill>
                <a:highlight>
                  <a:srgbClr val="FFFFFF"/>
                </a:highlight>
                <a:latin typeface="Times New Roman"/>
                <a:ea typeface="Times New Roman"/>
                <a:cs typeface="Times New Roman"/>
                <a:sym typeface="Times New Roman"/>
              </a:rPr>
              <a:t>It requires the development of its own innovative software that can solve this problem.</a:t>
            </a:r>
            <a:endParaRPr>
              <a:solidFill>
                <a:srgbClr val="666666"/>
              </a:solidFill>
              <a:highlight>
                <a:srgbClr val="FFFFFF"/>
              </a:highlight>
              <a:latin typeface="Times New Roman"/>
              <a:ea typeface="Times New Roman"/>
              <a:cs typeface="Times New Roman"/>
              <a:sym typeface="Times New Roman"/>
            </a:endParaRPr>
          </a:p>
          <a:p>
            <a:pPr indent="0" lvl="0" marL="0">
              <a:spcBef>
                <a:spcPts val="1600"/>
              </a:spcBef>
              <a:spcAft>
                <a:spcPts val="1600"/>
              </a:spcAft>
              <a:buNone/>
            </a:pPr>
            <a:r>
              <a:t/>
            </a:r>
            <a:endParaRPr>
              <a:solidFill>
                <a:srgbClr val="666666"/>
              </a:solidFill>
              <a:highlight>
                <a:srgbClr val="FFFFFF"/>
              </a:highlight>
              <a:latin typeface="Times New Roman"/>
              <a:ea typeface="Times New Roman"/>
              <a:cs typeface="Times New Roman"/>
              <a:sym typeface="Times New Roman"/>
            </a:endParaRPr>
          </a:p>
        </p:txBody>
      </p:sp>
      <p:sp>
        <p:nvSpPr>
          <p:cNvPr id="78" name="Shape 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r>
              <a:rPr lang="ru"/>
              <a:t>/9</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ru">
                <a:latin typeface="Arial"/>
                <a:ea typeface="Arial"/>
                <a:cs typeface="Arial"/>
                <a:sym typeface="Arial"/>
              </a:rPr>
              <a:t>Goal</a:t>
            </a:r>
            <a:endParaRPr>
              <a:latin typeface="Arial"/>
              <a:ea typeface="Arial"/>
              <a:cs typeface="Arial"/>
              <a:sym typeface="Arial"/>
            </a:endParaRPr>
          </a:p>
        </p:txBody>
      </p:sp>
      <p:sp>
        <p:nvSpPr>
          <p:cNvPr id="84" name="Shape 8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ru">
                <a:latin typeface="Times New Roman"/>
                <a:ea typeface="Times New Roman"/>
                <a:cs typeface="Times New Roman"/>
                <a:sym typeface="Times New Roman"/>
              </a:rPr>
              <a:t>Develop a software tool for aggregating and systematizing heterogeneous data from more than 30 distribution sites and advertising providers and using these data to obtain factual information and forecasts.</a:t>
            </a:r>
            <a:endParaRPr>
              <a:latin typeface="Times New Roman"/>
              <a:ea typeface="Times New Roman"/>
              <a:cs typeface="Times New Roman"/>
              <a:sym typeface="Times New Roman"/>
            </a:endParaRPr>
          </a:p>
        </p:txBody>
      </p:sp>
      <p:sp>
        <p:nvSpPr>
          <p:cNvPr id="85" name="Shape 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r>
              <a:rPr lang="ru"/>
              <a:t>/9</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Clr>
                <a:schemeClr val="dk1"/>
              </a:buClr>
              <a:buSzPts val="1100"/>
              <a:buFont typeface="Arial"/>
              <a:buNone/>
            </a:pPr>
            <a:r>
              <a:rPr lang="ru">
                <a:latin typeface="Arial"/>
                <a:ea typeface="Arial"/>
                <a:cs typeface="Arial"/>
                <a:sym typeface="Arial"/>
              </a:rPr>
              <a:t>Examples of tasks</a:t>
            </a:r>
            <a:endParaRPr>
              <a:latin typeface="Arial"/>
              <a:ea typeface="Arial"/>
              <a:cs typeface="Arial"/>
              <a:sym typeface="Arial"/>
            </a:endParaRPr>
          </a:p>
          <a:p>
            <a:pPr indent="0" lvl="0" marL="0">
              <a:spcBef>
                <a:spcPts val="0"/>
              </a:spcBef>
              <a:spcAft>
                <a:spcPts val="0"/>
              </a:spcAft>
              <a:buNone/>
            </a:pPr>
            <a:r>
              <a:t/>
            </a:r>
            <a:endParaRPr/>
          </a:p>
        </p:txBody>
      </p:sp>
      <p:sp>
        <p:nvSpPr>
          <p:cNvPr id="91" name="Shape 9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Font typeface="Times New Roman"/>
              <a:buChar char="●"/>
            </a:pPr>
            <a:r>
              <a:rPr lang="ru">
                <a:latin typeface="Times New Roman"/>
                <a:ea typeface="Times New Roman"/>
                <a:cs typeface="Times New Roman"/>
                <a:sym typeface="Times New Roman"/>
              </a:rPr>
              <a:t>Aggregate data from all accounts for one game and submit in one place</a:t>
            </a:r>
            <a:r>
              <a:rPr lang="ru">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342900" lvl="0" marL="457200" rtl="0">
              <a:spcBef>
                <a:spcPts val="0"/>
              </a:spcBef>
              <a:spcAft>
                <a:spcPts val="0"/>
              </a:spcAft>
              <a:buSzPts val="1800"/>
              <a:buFont typeface="Times New Roman"/>
              <a:buChar char="●"/>
            </a:pPr>
            <a:r>
              <a:rPr lang="ru">
                <a:latin typeface="Times New Roman"/>
                <a:ea typeface="Times New Roman"/>
                <a:cs typeface="Times New Roman"/>
                <a:sym typeface="Times New Roman"/>
              </a:rPr>
              <a:t>Aggregate data from all accounts for all games and submit in one place;</a:t>
            </a:r>
            <a:endParaRPr>
              <a:latin typeface="Times New Roman"/>
              <a:ea typeface="Times New Roman"/>
              <a:cs typeface="Times New Roman"/>
              <a:sym typeface="Times New Roman"/>
            </a:endParaRPr>
          </a:p>
          <a:p>
            <a:pPr indent="-342900" lvl="0" marL="457200" rtl="0">
              <a:spcBef>
                <a:spcPts val="0"/>
              </a:spcBef>
              <a:spcAft>
                <a:spcPts val="0"/>
              </a:spcAft>
              <a:buSzPts val="1800"/>
              <a:buFont typeface="Times New Roman"/>
              <a:buChar char="●"/>
            </a:pPr>
            <a:r>
              <a:rPr lang="ru">
                <a:latin typeface="Times New Roman"/>
                <a:ea typeface="Times New Roman"/>
                <a:cs typeface="Times New Roman"/>
                <a:sym typeface="Times New Roman"/>
              </a:rPr>
              <a:t>Calculate the values by the metrics that there is one service, but there is no other or none of the services;</a:t>
            </a:r>
            <a:endParaRPr>
              <a:latin typeface="Times New Roman"/>
              <a:ea typeface="Times New Roman"/>
              <a:cs typeface="Times New Roman"/>
              <a:sym typeface="Times New Roman"/>
            </a:endParaRPr>
          </a:p>
          <a:p>
            <a:pPr indent="-342900" lvl="0" marL="457200" rtl="0">
              <a:spcBef>
                <a:spcPts val="0"/>
              </a:spcBef>
              <a:spcAft>
                <a:spcPts val="0"/>
              </a:spcAft>
              <a:buSzPts val="1800"/>
              <a:buFont typeface="Times New Roman"/>
              <a:buChar char="●"/>
            </a:pPr>
            <a:r>
              <a:rPr lang="ru">
                <a:latin typeface="Times New Roman"/>
                <a:ea typeface="Times New Roman"/>
                <a:cs typeface="Times New Roman"/>
                <a:sym typeface="Times New Roman"/>
              </a:rPr>
              <a:t>Prepare monthly totals for all games broken down by platform;</a:t>
            </a:r>
            <a:endParaRPr>
              <a:latin typeface="Times New Roman"/>
              <a:ea typeface="Times New Roman"/>
              <a:cs typeface="Times New Roman"/>
              <a:sym typeface="Times New Roman"/>
            </a:endParaRPr>
          </a:p>
          <a:p>
            <a:pPr indent="-342900" lvl="0" marL="457200">
              <a:spcBef>
                <a:spcPts val="0"/>
              </a:spcBef>
              <a:spcAft>
                <a:spcPts val="0"/>
              </a:spcAft>
              <a:buSzPts val="1800"/>
              <a:buFont typeface="Times New Roman"/>
              <a:buChar char="●"/>
            </a:pPr>
            <a:r>
              <a:rPr lang="ru">
                <a:latin typeface="Times New Roman"/>
                <a:ea typeface="Times New Roman"/>
                <a:cs typeface="Times New Roman"/>
                <a:sym typeface="Times New Roman"/>
              </a:rPr>
              <a:t>Daily monitoring in real time.</a:t>
            </a:r>
            <a:endParaRPr>
              <a:latin typeface="Times New Roman"/>
              <a:ea typeface="Times New Roman"/>
              <a:cs typeface="Times New Roman"/>
              <a:sym typeface="Times New Roman"/>
            </a:endParaRPr>
          </a:p>
        </p:txBody>
      </p:sp>
      <p:sp>
        <p:nvSpPr>
          <p:cNvPr id="92" name="Shape 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r>
              <a:rPr lang="ru"/>
              <a:t>/9</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ru">
                <a:latin typeface="Arial"/>
                <a:ea typeface="Arial"/>
                <a:cs typeface="Arial"/>
                <a:sym typeface="Arial"/>
              </a:rPr>
              <a:t>The following tasks were carried out</a:t>
            </a:r>
            <a:endParaRPr>
              <a:latin typeface="Arial"/>
              <a:ea typeface="Arial"/>
              <a:cs typeface="Arial"/>
              <a:sym typeface="Arial"/>
            </a:endParaRPr>
          </a:p>
        </p:txBody>
      </p:sp>
      <p:sp>
        <p:nvSpPr>
          <p:cNvPr id="98" name="Shape 9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Font typeface="Times New Roman"/>
              <a:buChar char="●"/>
            </a:pPr>
            <a:r>
              <a:rPr lang="ru" sz="1600">
                <a:latin typeface="Arial"/>
                <a:ea typeface="Arial"/>
                <a:cs typeface="Arial"/>
                <a:sym typeface="Arial"/>
              </a:rPr>
              <a:t>Defined the problem</a:t>
            </a:r>
            <a:r>
              <a:rPr lang="ru">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342900" lvl="0" marL="457200" rtl="0">
              <a:spcBef>
                <a:spcPts val="0"/>
              </a:spcBef>
              <a:spcAft>
                <a:spcPts val="0"/>
              </a:spcAft>
              <a:buSzPts val="1800"/>
              <a:buFont typeface="Times New Roman"/>
              <a:buChar char="●"/>
            </a:pPr>
            <a:r>
              <a:rPr lang="ru" sz="1600">
                <a:latin typeface="Arial"/>
                <a:ea typeface="Arial"/>
                <a:cs typeface="Arial"/>
                <a:sym typeface="Arial"/>
              </a:rPr>
              <a:t>Defined the purpose;</a:t>
            </a:r>
            <a:endParaRPr>
              <a:latin typeface="Times New Roman"/>
              <a:ea typeface="Times New Roman"/>
              <a:cs typeface="Times New Roman"/>
              <a:sym typeface="Times New Roman"/>
            </a:endParaRPr>
          </a:p>
          <a:p>
            <a:pPr indent="-342900" lvl="0" marL="457200" rtl="0">
              <a:spcBef>
                <a:spcPts val="0"/>
              </a:spcBef>
              <a:spcAft>
                <a:spcPts val="0"/>
              </a:spcAft>
              <a:buSzPts val="1800"/>
              <a:buFont typeface="Times New Roman"/>
              <a:buChar char="●"/>
            </a:pPr>
            <a:r>
              <a:rPr lang="ru" sz="1600">
                <a:latin typeface="Arial"/>
                <a:ea typeface="Arial"/>
                <a:cs typeface="Arial"/>
                <a:sym typeface="Arial"/>
              </a:rPr>
              <a:t>The </a:t>
            </a:r>
            <a:r>
              <a:rPr lang="ru" sz="1600">
                <a:highlight>
                  <a:srgbClr val="FFFFFF"/>
                </a:highlight>
                <a:latin typeface="Arial"/>
                <a:ea typeface="Arial"/>
                <a:cs typeface="Arial"/>
                <a:sym typeface="Arial"/>
              </a:rPr>
              <a:t>reviewed of existing analogues</a:t>
            </a:r>
            <a:r>
              <a:rPr lang="ru">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342900" lvl="0" marL="457200" rtl="0">
              <a:spcBef>
                <a:spcPts val="0"/>
              </a:spcBef>
              <a:spcAft>
                <a:spcPts val="0"/>
              </a:spcAft>
              <a:buSzPts val="1800"/>
              <a:buFont typeface="Times New Roman"/>
              <a:buChar char="●"/>
            </a:pPr>
            <a:r>
              <a:rPr lang="ru">
                <a:latin typeface="Times New Roman"/>
                <a:ea typeface="Times New Roman"/>
                <a:cs typeface="Times New Roman"/>
                <a:sym typeface="Times New Roman"/>
              </a:rPr>
              <a:t>Researched a lot of solutions;</a:t>
            </a:r>
            <a:endParaRPr>
              <a:latin typeface="Times New Roman"/>
              <a:ea typeface="Times New Roman"/>
              <a:cs typeface="Times New Roman"/>
              <a:sym typeface="Times New Roman"/>
            </a:endParaRPr>
          </a:p>
          <a:p>
            <a:pPr indent="-342900" lvl="0" marL="457200" rtl="0">
              <a:spcBef>
                <a:spcPts val="0"/>
              </a:spcBef>
              <a:spcAft>
                <a:spcPts val="0"/>
              </a:spcAft>
              <a:buSzPts val="1800"/>
              <a:buFont typeface="Times New Roman"/>
              <a:buChar char="●"/>
            </a:pPr>
            <a:r>
              <a:rPr lang="ru" sz="1600">
                <a:latin typeface="Arial"/>
                <a:ea typeface="Arial"/>
                <a:cs typeface="Arial"/>
                <a:sym typeface="Arial"/>
              </a:rPr>
              <a:t>The architecture of the software solution has been developed</a:t>
            </a:r>
            <a:r>
              <a:rPr lang="ru">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342900" lvl="0" marL="457200" rtl="0">
              <a:spcBef>
                <a:spcPts val="0"/>
              </a:spcBef>
              <a:spcAft>
                <a:spcPts val="0"/>
              </a:spcAft>
              <a:buSzPts val="1800"/>
              <a:buFont typeface="Times New Roman"/>
              <a:buChar char="●"/>
            </a:pPr>
            <a:r>
              <a:rPr lang="ru" sz="1600">
                <a:latin typeface="Arial"/>
                <a:ea typeface="Arial"/>
                <a:cs typeface="Arial"/>
                <a:sym typeface="Arial"/>
              </a:rPr>
              <a:t>Data collectors was created</a:t>
            </a:r>
            <a:r>
              <a:rPr lang="ru">
                <a:latin typeface="Times New Roman"/>
                <a:ea typeface="Times New Roman"/>
                <a:cs typeface="Times New Roman"/>
                <a:sym typeface="Times New Roman"/>
              </a:rPr>
              <a:t>;</a:t>
            </a:r>
            <a:endParaRPr>
              <a:latin typeface="Times New Roman"/>
              <a:ea typeface="Times New Roman"/>
              <a:cs typeface="Times New Roman"/>
              <a:sym typeface="Times New Roman"/>
            </a:endParaRPr>
          </a:p>
          <a:p>
            <a:pPr indent="-342900" lvl="0" marL="457200" rtl="0">
              <a:spcBef>
                <a:spcPts val="0"/>
              </a:spcBef>
              <a:spcAft>
                <a:spcPts val="0"/>
              </a:spcAft>
              <a:buSzPts val="1800"/>
              <a:buFont typeface="Times New Roman"/>
              <a:buChar char="●"/>
            </a:pPr>
            <a:r>
              <a:rPr lang="ru" sz="1600">
                <a:latin typeface="Arial"/>
                <a:ea typeface="Arial"/>
                <a:cs typeface="Arial"/>
                <a:sym typeface="Arial"/>
              </a:rPr>
              <a:t>The module of predictive analytics was implemented(adaptive selection)</a:t>
            </a:r>
            <a:r>
              <a:rPr lang="ru">
                <a:latin typeface="Times New Roman"/>
                <a:ea typeface="Times New Roman"/>
                <a:cs typeface="Times New Roman"/>
                <a:sym typeface="Times New Roman"/>
              </a:rPr>
              <a:t>.</a:t>
            </a:r>
            <a:endParaRPr>
              <a:latin typeface="Times New Roman"/>
              <a:ea typeface="Times New Roman"/>
              <a:cs typeface="Times New Roman"/>
              <a:sym typeface="Times New Roman"/>
            </a:endParaRPr>
          </a:p>
        </p:txBody>
      </p:sp>
      <p:sp>
        <p:nvSpPr>
          <p:cNvPr id="99" name="Shape 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ru"/>
              <a:t>‹#›</a:t>
            </a:fld>
            <a:r>
              <a:rPr lang="ru"/>
              <a:t>/9</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