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5" r:id="rId10"/>
    <p:sldId id="263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12" autoAdjust="0"/>
    <p:restoredTop sz="94671" autoAdjust="0"/>
  </p:normalViewPr>
  <p:slideViewPr>
    <p:cSldViewPr>
      <p:cViewPr varScale="1">
        <p:scale>
          <a:sx n="70" d="100"/>
          <a:sy n="70" d="100"/>
        </p:scale>
        <p:origin x="-133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7374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9D8CD6-5CEE-433D-AF2A-F4BA22ED67A3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CFD21D-7AC6-40FD-BC36-F4D1DEA9A6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272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CFD21D-7AC6-40FD-BC36-F4D1DEA9A6F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189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383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27197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3661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806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6610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3154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3414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62095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2094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7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423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4EF5E2-F1E4-494D-9B67-948408D01932}" type="datetimeFigureOut">
              <a:rPr lang="en-US" smtClean="0"/>
              <a:t>1/20/2018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A181C4-66B7-48A1-97B3-536702BB157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474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aigents.com/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STUDY OF RELATIONSHIPS IN SOCIAL NETWORKS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200" y="5562600"/>
            <a:ext cx="6400800" cy="12954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 Scientific </a:t>
            </a:r>
            <a:r>
              <a:rPr lang="en-US" dirty="0" err="1" smtClean="0">
                <a:solidFill>
                  <a:schemeClr val="tx1"/>
                </a:solidFill>
              </a:rPr>
              <a:t>Advisor:</a:t>
            </a:r>
            <a:r>
              <a:rPr lang="en-US" b="1" dirty="0" err="1">
                <a:solidFill>
                  <a:schemeClr val="tx1"/>
                </a:solidFill>
              </a:rPr>
              <a:t>Anton</a:t>
            </a:r>
            <a:r>
              <a:rPr lang="en-US" b="1" dirty="0">
                <a:solidFill>
                  <a:schemeClr val="tx1"/>
                </a:solidFill>
              </a:rPr>
              <a:t> </a:t>
            </a:r>
            <a:r>
              <a:rPr lang="en-US" b="1" dirty="0" err="1" smtClean="0">
                <a:solidFill>
                  <a:schemeClr val="tx1"/>
                </a:solidFill>
              </a:rPr>
              <a:t>Kolonin</a:t>
            </a:r>
            <a:endParaRPr lang="en-US" b="1" dirty="0" smtClean="0">
              <a:solidFill>
                <a:schemeClr val="tx1"/>
              </a:solidFill>
            </a:endParaRPr>
          </a:p>
          <a:p>
            <a:r>
              <a:rPr lang="en-US" dirty="0" smtClean="0">
                <a:solidFill>
                  <a:schemeClr val="tx1"/>
                </a:solidFill>
              </a:rPr>
              <a:t>           </a:t>
            </a:r>
            <a:r>
              <a:rPr lang="en-US" dirty="0" err="1" smtClean="0">
                <a:solidFill>
                  <a:schemeClr val="tx1"/>
                </a:solidFill>
              </a:rPr>
              <a:t>Mail:akolonin@gmail.com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36618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Focus - primary: Discover nature of relationships in social </a:t>
            </a:r>
            <a:r>
              <a:rPr lang="en-US" dirty="0" smtClean="0"/>
              <a:t>networks </a:t>
            </a:r>
            <a:r>
              <a:rPr lang="en-US" dirty="0"/>
              <a:t>based on explicit </a:t>
            </a:r>
            <a:r>
              <a:rPr lang="en-US" dirty="0" smtClean="0"/>
              <a:t>sentiment</a:t>
            </a:r>
            <a:endParaRPr lang="en-US" b="0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Data - primary: </a:t>
            </a:r>
            <a:r>
              <a:rPr lang="en-US" dirty="0" err="1"/>
              <a:t>Steemit</a:t>
            </a:r>
            <a:r>
              <a:rPr lang="en-US" dirty="0"/>
              <a:t> + </a:t>
            </a:r>
            <a:r>
              <a:rPr lang="en-US" dirty="0" err="1"/>
              <a:t>Golos</a:t>
            </a:r>
            <a:endParaRPr lang="en-US" b="0" dirty="0" smtClean="0">
              <a:effectLst/>
            </a:endParaRPr>
          </a:p>
          <a:p>
            <a:pPr marL="0" indent="0">
              <a:buNone/>
            </a:pPr>
            <a:r>
              <a:rPr lang="en-US" dirty="0"/>
              <a:t>Data - extra: Other social network (Medium, Twitter, Slack, </a:t>
            </a:r>
            <a:r>
              <a:rPr lang="en-US" dirty="0" err="1"/>
              <a:t>Instagram</a:t>
            </a:r>
            <a:r>
              <a:rPr lang="en-US" dirty="0"/>
              <a:t>)</a:t>
            </a:r>
            <a:endParaRPr lang="en-US" b="0" dirty="0" smtClean="0">
              <a:effectLst/>
            </a:endParaRPr>
          </a:p>
          <a:p>
            <a:pPr marL="0" indent="0">
              <a:buNone/>
            </a:pP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707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Main works and it’s applications in study of relationships in social network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Assessment of personal </a:t>
            </a:r>
            <a:r>
              <a:rPr lang="en-US" dirty="0" smtClean="0"/>
              <a:t>environments </a:t>
            </a:r>
            <a:r>
              <a:rPr lang="en-US" dirty="0" smtClean="0"/>
              <a:t> in </a:t>
            </a:r>
            <a:r>
              <a:rPr lang="en-US" dirty="0" smtClean="0"/>
              <a:t>social networks</a:t>
            </a:r>
          </a:p>
          <a:p>
            <a:r>
              <a:rPr lang="en-US" dirty="0"/>
              <a:t>Personal analytics for societies and </a:t>
            </a:r>
            <a:r>
              <a:rPr lang="en-US" dirty="0" smtClean="0"/>
              <a:t>businesses</a:t>
            </a:r>
          </a:p>
          <a:p>
            <a:r>
              <a:rPr lang="en-US" dirty="0"/>
              <a:t>Studying human social environment and state </a:t>
            </a:r>
            <a:r>
              <a:rPr lang="en-US" dirty="0" smtClean="0"/>
              <a:t>with social network data</a:t>
            </a:r>
          </a:p>
          <a:p>
            <a:r>
              <a:rPr lang="en-US" dirty="0"/>
              <a:t>Architecture of Internet </a:t>
            </a:r>
            <a:r>
              <a:rPr lang="en-US" dirty="0" smtClean="0"/>
              <a:t>Agent with Social Awareness</a:t>
            </a:r>
          </a:p>
          <a:p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344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Assessment of personal environments in social networks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400" dirty="0"/>
              <a:t>Social networks are great instrument connecting </a:t>
            </a:r>
            <a:r>
              <a:rPr lang="en-US" sz="2400" dirty="0" smtClean="0"/>
              <a:t>people around </a:t>
            </a:r>
            <a:r>
              <a:rPr lang="en-US" sz="2400" dirty="0"/>
              <a:t>the globe, enabling connectivity, escalating </a:t>
            </a:r>
            <a:r>
              <a:rPr lang="en-US" sz="2400" dirty="0" smtClean="0"/>
              <a:t>world-wide communications </a:t>
            </a:r>
            <a:r>
              <a:rPr lang="en-US" sz="2400" dirty="0"/>
              <a:t>and powering social </a:t>
            </a:r>
            <a:r>
              <a:rPr lang="en-US" sz="2400" dirty="0" smtClean="0"/>
              <a:t>elevators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However sometimes </a:t>
            </a:r>
            <a:r>
              <a:rPr lang="en-US" sz="2400" dirty="0"/>
              <a:t>we can not benefit using them because we are </a:t>
            </a:r>
            <a:r>
              <a:rPr lang="en-US" sz="2400" dirty="0" smtClean="0"/>
              <a:t>not able </a:t>
            </a:r>
            <a:r>
              <a:rPr lang="en-US" sz="2400" dirty="0"/>
              <a:t>to handle all connections properly, because there are </a:t>
            </a:r>
            <a:r>
              <a:rPr lang="en-US" sz="2400" dirty="0" smtClean="0"/>
              <a:t>too and </a:t>
            </a:r>
            <a:r>
              <a:rPr lang="en-US" sz="2400" dirty="0"/>
              <a:t>average human is unable to handle all that “big </a:t>
            </a:r>
            <a:r>
              <a:rPr lang="en-US" sz="2400" dirty="0" err="1" smtClean="0"/>
              <a:t>data”coming</a:t>
            </a:r>
            <a:r>
              <a:rPr lang="en-US" sz="2400" dirty="0" smtClean="0"/>
              <a:t> </a:t>
            </a:r>
            <a:r>
              <a:rPr lang="en-US" sz="2400" dirty="0"/>
              <a:t>through the social </a:t>
            </a:r>
            <a:r>
              <a:rPr lang="en-US" sz="2400" dirty="0" smtClean="0"/>
              <a:t>feeds.</a:t>
            </a:r>
            <a:endParaRPr lang="en-US" sz="2400" dirty="0" smtClean="0"/>
          </a:p>
          <a:p>
            <a:r>
              <a:rPr lang="en-US" sz="2400" dirty="0" smtClean="0"/>
              <a:t>Also</a:t>
            </a:r>
            <a:r>
              <a:rPr lang="en-US" sz="2400" dirty="0"/>
              <a:t>, in the course </a:t>
            </a:r>
            <a:r>
              <a:rPr lang="en-US" sz="2400" dirty="0" smtClean="0"/>
              <a:t>of communications</a:t>
            </a:r>
            <a:r>
              <a:rPr lang="en-US" sz="2400" dirty="0"/>
              <a:t>, sometimes we barely make sense of </a:t>
            </a:r>
            <a:r>
              <a:rPr lang="en-US" sz="2400" dirty="0" smtClean="0"/>
              <a:t>actual impact </a:t>
            </a:r>
            <a:r>
              <a:rPr lang="en-US" sz="2400" dirty="0"/>
              <a:t>of our own posts and likes. Both </a:t>
            </a:r>
            <a:r>
              <a:rPr lang="en-US" sz="2400" dirty="0" smtClean="0"/>
              <a:t>factors </a:t>
            </a:r>
            <a:r>
              <a:rPr lang="en-US" sz="2400" dirty="0"/>
              <a:t>imply </a:t>
            </a:r>
            <a:r>
              <a:rPr lang="en-US" sz="2400" dirty="0" smtClean="0"/>
              <a:t>certain risks </a:t>
            </a:r>
            <a:r>
              <a:rPr lang="en-US" sz="2400" dirty="0"/>
              <a:t>for any user of modern social </a:t>
            </a:r>
            <a:r>
              <a:rPr lang="en-US" sz="2400" dirty="0" smtClean="0"/>
              <a:t>networks</a:t>
            </a:r>
          </a:p>
          <a:p>
            <a:r>
              <a:rPr lang="en-US" sz="2400" dirty="0"/>
              <a:t>Primarily, these risks are imposed by </a:t>
            </a:r>
            <a:r>
              <a:rPr lang="en-US" sz="2400" dirty="0" smtClean="0"/>
              <a:t>tightly interconnected society </a:t>
            </a:r>
            <a:r>
              <a:rPr lang="en-US" sz="2400" dirty="0"/>
              <a:t>with its members interacting at </a:t>
            </a:r>
            <a:r>
              <a:rPr lang="en-US" sz="2400" dirty="0" smtClean="0"/>
              <a:t>high speed </a:t>
            </a:r>
            <a:r>
              <a:rPr lang="en-US" sz="2400" dirty="0"/>
              <a:t>and high volumes in multi-agent manner, which leads </a:t>
            </a:r>
            <a:r>
              <a:rPr lang="en-US" sz="2400" dirty="0" smtClean="0"/>
              <a:t>to clustering </a:t>
            </a:r>
            <a:r>
              <a:rPr lang="en-US" sz="2400" dirty="0"/>
              <a:t>effects in society</a:t>
            </a:r>
          </a:p>
        </p:txBody>
      </p:sp>
    </p:spTree>
    <p:extLst>
      <p:ext uri="{BB962C8B-B14F-4D97-AF65-F5344CB8AC3E}">
        <p14:creationId xmlns:p14="http://schemas.microsoft.com/office/powerpoint/2010/main" val="20136207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Practically, for each particular person, there could be </a:t>
            </a:r>
            <a:r>
              <a:rPr lang="en-US" sz="2400" dirty="0" smtClean="0"/>
              <a:t>two different </a:t>
            </a:r>
            <a:r>
              <a:rPr lang="en-US" sz="2400" dirty="0"/>
              <a:t>kinds of danger considered and assessed: incoming </a:t>
            </a:r>
            <a:r>
              <a:rPr lang="en-US" sz="2400" dirty="0" smtClean="0"/>
              <a:t>– possibly </a:t>
            </a:r>
            <a:r>
              <a:rPr lang="en-US" sz="2400" dirty="0"/>
              <a:t>induced from outer environment and outgoing </a:t>
            </a:r>
            <a:r>
              <a:rPr lang="en-US" sz="2400" dirty="0" smtClean="0"/>
              <a:t>–potentially </a:t>
            </a:r>
            <a:r>
              <a:rPr lang="en-US" sz="2400" dirty="0"/>
              <a:t>caused by person </a:t>
            </a:r>
            <a:r>
              <a:rPr lang="en-US" sz="2400" dirty="0" smtClean="0"/>
              <a:t>themselves.</a:t>
            </a:r>
          </a:p>
          <a:p>
            <a:r>
              <a:rPr lang="en-US" sz="2400" dirty="0"/>
              <a:t>For the first kind, we can consider dangers of a) </a:t>
            </a:r>
            <a:r>
              <a:rPr lang="en-US" sz="2400" dirty="0" smtClean="0"/>
              <a:t>social engineering</a:t>
            </a:r>
            <a:r>
              <a:rPr lang="en-US" sz="2400" dirty="0"/>
              <a:t>, such as fraud and unauthorized access; </a:t>
            </a:r>
            <a:r>
              <a:rPr lang="en-US" sz="2400" dirty="0" smtClean="0"/>
              <a:t>b)political </a:t>
            </a:r>
            <a:r>
              <a:rPr lang="en-US" sz="2400" dirty="0"/>
              <a:t>manipulation, involvement in sects and </a:t>
            </a:r>
            <a:r>
              <a:rPr lang="en-US" sz="2400" dirty="0" smtClean="0"/>
              <a:t>illegal activities</a:t>
            </a:r>
            <a:r>
              <a:rPr lang="en-US" sz="2400" dirty="0"/>
              <a:t>; c) impact on the part of mentally unhealthy </a:t>
            </a:r>
            <a:r>
              <a:rPr lang="en-US" sz="2400" dirty="0" smtClean="0"/>
              <a:t>or socially </a:t>
            </a:r>
            <a:r>
              <a:rPr lang="en-US" sz="2400" dirty="0"/>
              <a:t>dangerous </a:t>
            </a:r>
            <a:r>
              <a:rPr lang="en-US" sz="2400" dirty="0" smtClean="0"/>
              <a:t>subjects</a:t>
            </a:r>
          </a:p>
          <a:p>
            <a:r>
              <a:rPr lang="en-US" sz="2400" dirty="0"/>
              <a:t>For the second kind, there are d) actions that lead to </a:t>
            </a:r>
            <a:r>
              <a:rPr lang="en-US" sz="2400" dirty="0" smtClean="0"/>
              <a:t>the strengthening </a:t>
            </a:r>
            <a:r>
              <a:rPr lang="en-US" sz="2400" dirty="0"/>
              <a:t>of the above-mentioned threats, such </a:t>
            </a:r>
            <a:r>
              <a:rPr lang="en-US" sz="2400" dirty="0" smtClean="0"/>
              <a:t>as involvement </a:t>
            </a:r>
            <a:r>
              <a:rPr lang="en-US" sz="2400" dirty="0"/>
              <a:t>in social engineering, manipulation or </a:t>
            </a:r>
            <a:r>
              <a:rPr lang="en-US" sz="2400" dirty="0" smtClean="0"/>
              <a:t>exposure to </a:t>
            </a:r>
            <a:r>
              <a:rPr lang="en-US" sz="2400" dirty="0"/>
              <a:t>influence; e) actions leading to long-term disruption </a:t>
            </a:r>
            <a:r>
              <a:rPr lang="en-US" sz="2400" dirty="0" smtClean="0"/>
              <a:t>of one's </a:t>
            </a:r>
            <a:r>
              <a:rPr lang="en-US" sz="2400" dirty="0"/>
              <a:t>own social environment under temporary stress, such </a:t>
            </a:r>
            <a:r>
              <a:rPr lang="en-US" sz="2400" dirty="0" smtClean="0"/>
              <a:t>as insults </a:t>
            </a:r>
            <a:r>
              <a:rPr lang="en-US" sz="2400" dirty="0"/>
              <a:t>to friends and colleagues; f) violation of </a:t>
            </a:r>
            <a:r>
              <a:rPr lang="en-US" sz="2400" dirty="0" smtClean="0"/>
              <a:t>existing legislation </a:t>
            </a:r>
            <a:r>
              <a:rPr lang="en-US" sz="2400" dirty="0"/>
              <a:t>or ethical standards adopted in the community</a:t>
            </a:r>
          </a:p>
        </p:txBody>
      </p:sp>
    </p:spTree>
    <p:extLst>
      <p:ext uri="{BB962C8B-B14F-4D97-AF65-F5344CB8AC3E}">
        <p14:creationId xmlns:p14="http://schemas.microsoft.com/office/powerpoint/2010/main" val="5325890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400" dirty="0"/>
              <a:t>To solve this problem, we are suggesting set </a:t>
            </a:r>
            <a:r>
              <a:rPr lang="en-US" sz="2400" dirty="0" smtClean="0"/>
              <a:t>of metrics used </a:t>
            </a:r>
            <a:r>
              <a:rPr lang="en-US" sz="2400" dirty="0"/>
              <a:t>to assess personal social </a:t>
            </a:r>
            <a:r>
              <a:rPr lang="en-US" sz="2400" dirty="0" smtClean="0"/>
              <a:t>environment of </a:t>
            </a:r>
            <a:r>
              <a:rPr lang="en-US" sz="2400" dirty="0"/>
              <a:t>a social </a:t>
            </a:r>
            <a:r>
              <a:rPr lang="en-US" sz="2400" dirty="0" smtClean="0"/>
              <a:t>network user</a:t>
            </a:r>
            <a:r>
              <a:rPr lang="en-US" sz="2400" dirty="0"/>
              <a:t>. Accordingly to these metrics, users can build profiles </a:t>
            </a:r>
            <a:r>
              <a:rPr lang="en-US" sz="2400" dirty="0" smtClean="0"/>
              <a:t>of their </a:t>
            </a:r>
            <a:r>
              <a:rPr lang="en-US" sz="2400" dirty="0"/>
              <a:t>interests, activity and connections to </a:t>
            </a:r>
            <a:r>
              <a:rPr lang="en-US" sz="2400" dirty="0" smtClean="0"/>
              <a:t>other people using online software </a:t>
            </a:r>
            <a:r>
              <a:rPr lang="en-US" sz="2400" dirty="0"/>
              <a:t>service called </a:t>
            </a:r>
            <a:r>
              <a:rPr lang="en-US" sz="2400" dirty="0" err="1"/>
              <a:t>Aigents</a:t>
            </a:r>
            <a:r>
              <a:rPr lang="en-US" sz="2400" dirty="0"/>
              <a:t> and hosted </a:t>
            </a:r>
            <a:r>
              <a:rPr lang="en-US" sz="2400" dirty="0" smtClean="0"/>
              <a:t>at </a:t>
            </a:r>
            <a:r>
              <a:rPr lang="en-US" sz="2400" dirty="0" smtClean="0">
                <a:hlinkClick r:id="rId2"/>
              </a:rPr>
              <a:t>https</a:t>
            </a:r>
            <a:r>
              <a:rPr lang="en-US" sz="2400" dirty="0">
                <a:hlinkClick r:id="rId2"/>
              </a:rPr>
              <a:t>://aigents.com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marL="0" indent="0">
              <a:buNone/>
            </a:pPr>
            <a:r>
              <a:rPr lang="en-US" sz="2400" dirty="0"/>
              <a:t>Using the service, users </a:t>
            </a:r>
            <a:r>
              <a:rPr lang="en-US" sz="2400" dirty="0" smtClean="0"/>
              <a:t>can make </a:t>
            </a:r>
            <a:r>
              <a:rPr lang="en-US" sz="2400" dirty="0"/>
              <a:t>sense of themselves, </a:t>
            </a:r>
            <a:r>
              <a:rPr lang="en-US" sz="2400" dirty="0" smtClean="0"/>
              <a:t>their interests</a:t>
            </a:r>
            <a:r>
              <a:rPr lang="en-US" sz="2400" dirty="0"/>
              <a:t>, words they </a:t>
            </a:r>
            <a:r>
              <a:rPr lang="en-US" sz="2400" dirty="0" smtClean="0"/>
              <a:t>say, things </a:t>
            </a:r>
            <a:r>
              <a:rPr lang="en-US" sz="2400" dirty="0"/>
              <a:t>they like and friends </a:t>
            </a:r>
            <a:r>
              <a:rPr lang="en-US" sz="2400" dirty="0" smtClean="0"/>
              <a:t>and colleagues </a:t>
            </a:r>
            <a:r>
              <a:rPr lang="en-US" sz="2400" dirty="0"/>
              <a:t>they </a:t>
            </a:r>
            <a:r>
              <a:rPr lang="en-US" sz="2400" dirty="0" smtClean="0"/>
              <a:t>have, including </a:t>
            </a:r>
            <a:r>
              <a:rPr lang="en-US" sz="2400" dirty="0"/>
              <a:t>actual nature of relationships with them. This can </a:t>
            </a:r>
            <a:r>
              <a:rPr lang="en-US" sz="2400" dirty="0" smtClean="0"/>
              <a:t>be done </a:t>
            </a:r>
            <a:r>
              <a:rPr lang="en-US" sz="2400" dirty="0"/>
              <a:t>by user granting the service access to any of </a:t>
            </a:r>
            <a:r>
              <a:rPr lang="en-US" sz="2400" dirty="0" smtClean="0"/>
              <a:t>supported social </a:t>
            </a:r>
            <a:r>
              <a:rPr lang="en-US" sz="2400" dirty="0"/>
              <a:t>networks, assuming there is enough user data </a:t>
            </a:r>
            <a:r>
              <a:rPr lang="en-US" sz="2400" dirty="0" smtClean="0"/>
              <a:t>available.</a:t>
            </a:r>
          </a:p>
          <a:p>
            <a:pPr marL="0" indent="0">
              <a:buNone/>
            </a:pPr>
            <a:r>
              <a:rPr lang="en-US" sz="2400" dirty="0"/>
              <a:t>Below is the list of profiles associated with respective </a:t>
            </a:r>
            <a:r>
              <a:rPr lang="en-US" sz="2400" dirty="0" smtClean="0"/>
              <a:t>metrics, as </a:t>
            </a:r>
            <a:r>
              <a:rPr lang="en-US" sz="2400" dirty="0"/>
              <a:t>implemented at the moment, based on analytical </a:t>
            </a:r>
            <a:r>
              <a:rPr lang="en-US" sz="2400" dirty="0" smtClean="0"/>
              <a:t>approach described earlier.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4699374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 fontScale="92500" lnSpcReduction="20000"/>
          </a:bodyPr>
          <a:lstStyle/>
          <a:p>
            <a:r>
              <a:rPr lang="en-US" sz="2400" dirty="0"/>
              <a:t>My interests</a:t>
            </a:r>
          </a:p>
          <a:p>
            <a:r>
              <a:rPr lang="en-US" sz="2400" dirty="0"/>
              <a:t>Interests of my friends</a:t>
            </a:r>
          </a:p>
          <a:p>
            <a:r>
              <a:rPr lang="en-US" sz="2400" dirty="0"/>
              <a:t>Similar to me</a:t>
            </a:r>
          </a:p>
          <a:p>
            <a:r>
              <a:rPr lang="en-US" sz="2400" dirty="0"/>
              <a:t>Best friends</a:t>
            </a:r>
          </a:p>
          <a:p>
            <a:r>
              <a:rPr lang="en-US" sz="2400" dirty="0"/>
              <a:t>Fans</a:t>
            </a:r>
          </a:p>
          <a:p>
            <a:r>
              <a:rPr lang="en-US" sz="2400" dirty="0"/>
              <a:t>Like and comment me</a:t>
            </a:r>
          </a:p>
          <a:p>
            <a:r>
              <a:rPr lang="en-US" sz="2400" dirty="0"/>
              <a:t>Authorities</a:t>
            </a:r>
          </a:p>
          <a:p>
            <a:r>
              <a:rPr lang="en-US" sz="2400" dirty="0"/>
              <a:t>Liked by me</a:t>
            </a:r>
          </a:p>
          <a:p>
            <a:r>
              <a:rPr lang="en-US" sz="2400" dirty="0"/>
              <a:t>My karma by periods</a:t>
            </a:r>
          </a:p>
          <a:p>
            <a:r>
              <a:rPr lang="en-US" sz="2400" dirty="0"/>
              <a:t>My words by periods</a:t>
            </a:r>
          </a:p>
          <a:p>
            <a:r>
              <a:rPr lang="en-US" sz="2400" dirty="0"/>
              <a:t>My </a:t>
            </a:r>
            <a:r>
              <a:rPr lang="en-US" sz="2400" dirty="0" smtClean="0"/>
              <a:t>favorite words</a:t>
            </a:r>
          </a:p>
          <a:p>
            <a:r>
              <a:rPr lang="en-US" sz="2400" dirty="0"/>
              <a:t>My posts liked and commented</a:t>
            </a:r>
          </a:p>
          <a:p>
            <a:r>
              <a:rPr lang="en-US" sz="2400" dirty="0"/>
              <a:t>My best words</a:t>
            </a:r>
          </a:p>
          <a:p>
            <a:r>
              <a:rPr lang="en-US" sz="2400" dirty="0"/>
              <a:t>My words liked and commented</a:t>
            </a:r>
          </a:p>
          <a:p>
            <a:r>
              <a:rPr lang="en-US" sz="2400" dirty="0"/>
              <a:t>Words liked by me</a:t>
            </a:r>
          </a:p>
        </p:txBody>
      </p:sp>
    </p:spTree>
    <p:extLst>
      <p:ext uri="{BB962C8B-B14F-4D97-AF65-F5344CB8AC3E}">
        <p14:creationId xmlns:p14="http://schemas.microsoft.com/office/powerpoint/2010/main" val="10240574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Using the described metrics, for users that </a:t>
            </a:r>
            <a:r>
              <a:rPr lang="en-US" sz="2400" dirty="0" smtClean="0"/>
              <a:t>were </a:t>
            </a:r>
            <a:r>
              <a:rPr lang="en-US" sz="2400" dirty="0" err="1" smtClean="0"/>
              <a:t>explored,we</a:t>
            </a:r>
            <a:r>
              <a:rPr lang="en-US" sz="2400" dirty="0" smtClean="0"/>
              <a:t> </a:t>
            </a:r>
            <a:r>
              <a:rPr lang="en-US" sz="2400" dirty="0"/>
              <a:t>have discovered patterns not obvious if using </a:t>
            </a:r>
            <a:r>
              <a:rPr lang="en-US" sz="2400" dirty="0" smtClean="0"/>
              <a:t>social networks </a:t>
            </a:r>
            <a:r>
              <a:rPr lang="en-US" sz="2400" dirty="0"/>
              <a:t>in conventional way. Also, it has been observed, </a:t>
            </a:r>
            <a:r>
              <a:rPr lang="en-US" sz="2400" dirty="0" smtClean="0"/>
              <a:t>that quality </a:t>
            </a:r>
            <a:r>
              <a:rPr lang="en-US" sz="2400" dirty="0"/>
              <a:t>and reliability of the assessment depend on amount </a:t>
            </a:r>
            <a:r>
              <a:rPr lang="en-US" sz="2400" dirty="0" smtClean="0"/>
              <a:t>of data </a:t>
            </a:r>
            <a:r>
              <a:rPr lang="en-US" sz="2400" dirty="0"/>
              <a:t>logged by user's activity as well as extent of </a:t>
            </a:r>
            <a:r>
              <a:rPr lang="en-US" sz="2400" dirty="0" smtClean="0"/>
              <a:t>its availability </a:t>
            </a:r>
            <a:r>
              <a:rPr lang="en-US" sz="2400" dirty="0"/>
              <a:t>accordingly to policy of given </a:t>
            </a:r>
            <a:r>
              <a:rPr lang="en-US" sz="2400" dirty="0" smtClean="0"/>
              <a:t>social network</a:t>
            </a:r>
          </a:p>
          <a:p>
            <a:pPr marL="0" indent="0">
              <a:buNone/>
            </a:pPr>
            <a:r>
              <a:rPr lang="en-US" sz="2400" dirty="0"/>
              <a:t>Described service and suggested profiling metrics </a:t>
            </a:r>
            <a:r>
              <a:rPr lang="en-US" sz="2400" dirty="0" smtClean="0"/>
              <a:t>are intended for increasing level of self-awareness of a user while interacting </a:t>
            </a:r>
            <a:r>
              <a:rPr lang="en-US" sz="2400" dirty="0"/>
              <a:t>with peers on social networks. It makes it </a:t>
            </a:r>
            <a:r>
              <a:rPr lang="en-US" sz="2400" dirty="0" smtClean="0"/>
              <a:t>possible to </a:t>
            </a:r>
            <a:r>
              <a:rPr lang="en-US" sz="2400" dirty="0"/>
              <a:t>discover useful and beneficial relationships or even </a:t>
            </a:r>
            <a:r>
              <a:rPr lang="en-US" sz="2400" dirty="0" smtClean="0"/>
              <a:t>avoid possible </a:t>
            </a:r>
            <a:r>
              <a:rPr lang="en-US" sz="2400" dirty="0"/>
              <a:t>threats and risks of social </a:t>
            </a:r>
            <a:r>
              <a:rPr lang="en-US" sz="2400" dirty="0" smtClean="0"/>
              <a:t>engineering</a:t>
            </a:r>
            <a:r>
              <a:rPr lang="en-US" sz="2400" dirty="0" smtClean="0"/>
              <a:t>.</a:t>
            </a:r>
            <a:r>
              <a:rPr lang="en-US" sz="2400" dirty="0"/>
              <a:t> </a:t>
            </a:r>
            <a:r>
              <a:rPr lang="en-US" sz="2400" dirty="0" smtClean="0"/>
              <a:t>Functionality is</a:t>
            </a:r>
            <a:endParaRPr lang="en-US" sz="2400" dirty="0"/>
          </a:p>
          <a:p>
            <a:pPr marL="0" indent="0">
              <a:buNone/>
            </a:pPr>
            <a:r>
              <a:rPr lang="en-US" sz="2400" dirty="0"/>
              <a:t>available as web service at https://aigents.com/ with support for</a:t>
            </a:r>
          </a:p>
          <a:p>
            <a:pPr marL="0" indent="0">
              <a:buNone/>
            </a:pPr>
            <a:r>
              <a:rPr lang="en-US" sz="2400" dirty="0"/>
              <a:t>social networks such as Facebook, Google+, </a:t>
            </a:r>
            <a:r>
              <a:rPr lang="en-US" sz="2400" dirty="0" err="1"/>
              <a:t>VKontakte</a:t>
            </a:r>
            <a:r>
              <a:rPr lang="en-US" sz="2400" dirty="0"/>
              <a:t>,</a:t>
            </a:r>
          </a:p>
          <a:p>
            <a:pPr marL="0" indent="0">
              <a:buNone/>
            </a:pPr>
            <a:r>
              <a:rPr lang="en-US" sz="2400" dirty="0" err="1"/>
              <a:t>Steemit</a:t>
            </a:r>
            <a:r>
              <a:rPr lang="en-US" sz="2400" dirty="0"/>
              <a:t> and </a:t>
            </a:r>
            <a:r>
              <a:rPr lang="en-US" sz="2400" dirty="0" err="1"/>
              <a:t>Golos</a:t>
            </a:r>
            <a:r>
              <a:rPr lang="en-US" sz="2400" dirty="0"/>
              <a:t>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869893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096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Studying human social environment and state with social network data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Described approach is considered practical for people </a:t>
            </a:r>
            <a:r>
              <a:rPr lang="en-US" sz="2400" dirty="0" smtClean="0"/>
              <a:t>who desire </a:t>
            </a:r>
            <a:r>
              <a:rPr lang="en-US" sz="2400" dirty="0"/>
              <a:t>to increase their level of self-awareness </a:t>
            </a:r>
            <a:r>
              <a:rPr lang="en-US" sz="2400" dirty="0" smtClean="0"/>
              <a:t>while interacting</a:t>
            </a:r>
            <a:r>
              <a:rPr lang="en-US" sz="2400" dirty="0"/>
              <a:t> </a:t>
            </a:r>
            <a:r>
              <a:rPr lang="en-US" sz="2400" dirty="0" smtClean="0"/>
              <a:t>with </a:t>
            </a:r>
            <a:r>
              <a:rPr lang="en-US" sz="2400" dirty="0"/>
              <a:t>social networks and can help them to improve </a:t>
            </a:r>
            <a:r>
              <a:rPr lang="en-US" sz="2400" dirty="0" smtClean="0"/>
              <a:t>their social</a:t>
            </a:r>
            <a:r>
              <a:rPr lang="en-US" sz="2400" dirty="0"/>
              <a:t> </a:t>
            </a:r>
            <a:r>
              <a:rPr lang="en-US" sz="2400" dirty="0" smtClean="0"/>
              <a:t>performance </a:t>
            </a:r>
            <a:r>
              <a:rPr lang="en-US" sz="2400" dirty="0"/>
              <a:t>and level of comfort.</a:t>
            </a:r>
          </a:p>
          <a:p>
            <a:pPr marL="0" indent="0">
              <a:buNone/>
            </a:pPr>
            <a:r>
              <a:rPr lang="en-US" sz="2400" dirty="0"/>
              <a:t>The described functionality is being made available as web</a:t>
            </a:r>
          </a:p>
          <a:p>
            <a:pPr marL="0" indent="0">
              <a:buNone/>
            </a:pPr>
            <a:r>
              <a:rPr lang="en-US" sz="2400" dirty="0"/>
              <a:t>service at https://aigents.com/. Future support for Android</a:t>
            </a:r>
          </a:p>
          <a:p>
            <a:pPr marL="0" indent="0">
              <a:buNone/>
            </a:pPr>
            <a:r>
              <a:rPr lang="en-US" sz="2400" dirty="0"/>
              <a:t>application “</a:t>
            </a:r>
            <a:r>
              <a:rPr lang="en-US" sz="2400" dirty="0" err="1"/>
              <a:t>Aigents</a:t>
            </a:r>
            <a:r>
              <a:rPr lang="en-US" sz="2400" dirty="0"/>
              <a:t>” for smartphones and tablets and</a:t>
            </a:r>
          </a:p>
          <a:p>
            <a:pPr marL="0" indent="0">
              <a:buNone/>
            </a:pPr>
            <a:r>
              <a:rPr lang="en-US" sz="2400" dirty="0"/>
              <a:t>standalone applications for Windows, Linux and Mac OS/X</a:t>
            </a:r>
          </a:p>
          <a:p>
            <a:pPr marL="0" indent="0">
              <a:buNone/>
            </a:pPr>
            <a:r>
              <a:rPr lang="en-US" sz="2400" dirty="0"/>
              <a:t>servers and desktops is expected in the future.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8280605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Architecture of Internet Agent with Social Awareness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US" sz="2400" dirty="0"/>
              <a:t>Importance of social phenomena study and accounting for them in development of complex</a:t>
            </a:r>
          </a:p>
          <a:p>
            <a:pPr marL="0" indent="0">
              <a:buNone/>
            </a:pPr>
            <a:r>
              <a:rPr lang="en-US" sz="2400" dirty="0"/>
              <a:t>systems driven by artificial and collective intelligence gets more and more important from day to day.</a:t>
            </a:r>
          </a:p>
          <a:p>
            <a:pPr marL="0" indent="0">
              <a:buNone/>
            </a:pPr>
            <a:r>
              <a:rPr lang="en-US" sz="2400" dirty="0"/>
              <a:t>Rapid emergence of markets of autonomous devices and so-called </a:t>
            </a:r>
            <a:r>
              <a:rPr lang="en-US" sz="2400" i="1" dirty="0"/>
              <a:t>smart things </a:t>
            </a:r>
            <a:r>
              <a:rPr lang="en-US" sz="2400" dirty="0"/>
              <a:t>gets human users more</a:t>
            </a:r>
          </a:p>
          <a:p>
            <a:pPr marL="0" indent="0">
              <a:buNone/>
            </a:pPr>
            <a:r>
              <a:rPr lang="en-US" sz="2400" dirty="0"/>
              <a:t>and more dependent upon decisions made by software running these devices. Effectively, that software</a:t>
            </a:r>
          </a:p>
          <a:p>
            <a:pPr marL="0" indent="0">
              <a:buNone/>
            </a:pPr>
            <a:r>
              <a:rPr lang="en-US" sz="2400" dirty="0"/>
              <a:t>runs algorithms of artificial intelligence and </a:t>
            </a:r>
            <a:r>
              <a:rPr lang="en-US" sz="2400" dirty="0" smtClean="0"/>
              <a:t>machine learning</a:t>
            </a:r>
            <a:r>
              <a:rPr lang="en-US" sz="2400" dirty="0"/>
              <a:t>, in certain cases relying on collective</a:t>
            </a:r>
          </a:p>
          <a:p>
            <a:pPr marL="0" indent="0">
              <a:buNone/>
            </a:pPr>
            <a:r>
              <a:rPr lang="en-US" sz="2400" dirty="0"/>
              <a:t>intelligence collected from personal </a:t>
            </a:r>
            <a:r>
              <a:rPr lang="en-US" sz="2400" i="1" dirty="0"/>
              <a:t>big data </a:t>
            </a:r>
            <a:r>
              <a:rPr lang="en-US" sz="2400" dirty="0"/>
              <a:t>assets growing online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2511560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361</TotalTime>
  <Words>874</Words>
  <Application>Microsoft Office PowerPoint</Application>
  <PresentationFormat>On-screen Show (4:3)</PresentationFormat>
  <Paragraphs>60</Paragraphs>
  <Slides>10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STUDY OF RELATIONSHIPS IN SOCIAL NETWORKS</vt:lpstr>
      <vt:lpstr>Main works and it’s applications in study of relationships in social network</vt:lpstr>
      <vt:lpstr>  Assessment of personal environments in social networks </vt:lpstr>
      <vt:lpstr>PowerPoint Presentation</vt:lpstr>
      <vt:lpstr>PowerPoint Presentation</vt:lpstr>
      <vt:lpstr>PowerPoint Presentation</vt:lpstr>
      <vt:lpstr>PowerPoint Presentation</vt:lpstr>
      <vt:lpstr>Studying human social environment and state with social network data </vt:lpstr>
      <vt:lpstr>Architecture of Internet Agent with Social Awareness 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Study of relationships in social networks</dc:title>
  <dc:creator>Nithi</dc:creator>
  <cp:lastModifiedBy>Nithi</cp:lastModifiedBy>
  <cp:revision>17</cp:revision>
  <dcterms:created xsi:type="dcterms:W3CDTF">2018-01-19T21:08:04Z</dcterms:created>
  <dcterms:modified xsi:type="dcterms:W3CDTF">2018-01-20T04:19:08Z</dcterms:modified>
</cp:coreProperties>
</file>