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mid" ContentType="audio/mi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6" r:id="rId7"/>
    <p:sldId id="261" r:id="rId8"/>
    <p:sldId id="263" r:id="rId9"/>
    <p:sldId id="262"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444" autoAdjust="0"/>
    <p:restoredTop sz="94660"/>
  </p:normalViewPr>
  <p:slideViewPr>
    <p:cSldViewPr snapToGrid="0">
      <p:cViewPr varScale="1">
        <p:scale>
          <a:sx n="76" d="100"/>
          <a:sy n="76" d="100"/>
        </p:scale>
        <p:origin x="18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C0AAE-1CAF-41D1-8272-4DA68D8AD9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B2C2CD3-BB76-4908-8F80-A461656BEC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4AAE98B-D7FD-4E72-89EE-C5E8A35303C9}"/>
              </a:ext>
            </a:extLst>
          </p:cNvPr>
          <p:cNvSpPr>
            <a:spLocks noGrp="1"/>
          </p:cNvSpPr>
          <p:nvPr>
            <p:ph type="dt" sz="half" idx="10"/>
          </p:nvPr>
        </p:nvSpPr>
        <p:spPr/>
        <p:txBody>
          <a:bodyPr/>
          <a:lstStyle/>
          <a:p>
            <a:fld id="{AD78F320-FFEE-4E45-8298-A2248CBDCA4E}" type="datetimeFigureOut">
              <a:rPr lang="en-US" smtClean="0"/>
              <a:t>1/20/2018</a:t>
            </a:fld>
            <a:endParaRPr lang="en-US"/>
          </a:p>
        </p:txBody>
      </p:sp>
      <p:sp>
        <p:nvSpPr>
          <p:cNvPr id="5" name="Footer Placeholder 4">
            <a:extLst>
              <a:ext uri="{FF2B5EF4-FFF2-40B4-BE49-F238E27FC236}">
                <a16:creationId xmlns:a16="http://schemas.microsoft.com/office/drawing/2014/main" id="{2FDA5FA2-78D6-46BF-A0D4-707BC5E37B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C86AE5-F3EF-477A-AF13-7612CBA936F1}"/>
              </a:ext>
            </a:extLst>
          </p:cNvPr>
          <p:cNvSpPr>
            <a:spLocks noGrp="1"/>
          </p:cNvSpPr>
          <p:nvPr>
            <p:ph type="sldNum" sz="quarter" idx="12"/>
          </p:nvPr>
        </p:nvSpPr>
        <p:spPr/>
        <p:txBody>
          <a:bodyPr/>
          <a:lstStyle/>
          <a:p>
            <a:fld id="{3BB86400-3867-4D38-8BEB-F86E35C442DC}" type="slidenum">
              <a:rPr lang="en-US" smtClean="0"/>
              <a:t>‹#›</a:t>
            </a:fld>
            <a:endParaRPr lang="en-US"/>
          </a:p>
        </p:txBody>
      </p:sp>
    </p:spTree>
    <p:extLst>
      <p:ext uri="{BB962C8B-B14F-4D97-AF65-F5344CB8AC3E}">
        <p14:creationId xmlns:p14="http://schemas.microsoft.com/office/powerpoint/2010/main" val="107425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C6EB4-6AE7-44DD-9CB4-30DA60B6D1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47F6158-8BE8-4BEC-B3C1-A33AFA45AD0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321B01-24B3-46F4-8D32-04F812935A79}"/>
              </a:ext>
            </a:extLst>
          </p:cNvPr>
          <p:cNvSpPr>
            <a:spLocks noGrp="1"/>
          </p:cNvSpPr>
          <p:nvPr>
            <p:ph type="dt" sz="half" idx="10"/>
          </p:nvPr>
        </p:nvSpPr>
        <p:spPr/>
        <p:txBody>
          <a:bodyPr/>
          <a:lstStyle/>
          <a:p>
            <a:fld id="{AD78F320-FFEE-4E45-8298-A2248CBDCA4E}" type="datetimeFigureOut">
              <a:rPr lang="en-US" smtClean="0"/>
              <a:t>1/20/2018</a:t>
            </a:fld>
            <a:endParaRPr lang="en-US"/>
          </a:p>
        </p:txBody>
      </p:sp>
      <p:sp>
        <p:nvSpPr>
          <p:cNvPr id="5" name="Footer Placeholder 4">
            <a:extLst>
              <a:ext uri="{FF2B5EF4-FFF2-40B4-BE49-F238E27FC236}">
                <a16:creationId xmlns:a16="http://schemas.microsoft.com/office/drawing/2014/main" id="{DBB33881-75D8-4080-A36C-BCEFB97BB5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B9FAE0-D57D-4F32-9A23-39BFD1782EF9}"/>
              </a:ext>
            </a:extLst>
          </p:cNvPr>
          <p:cNvSpPr>
            <a:spLocks noGrp="1"/>
          </p:cNvSpPr>
          <p:nvPr>
            <p:ph type="sldNum" sz="quarter" idx="12"/>
          </p:nvPr>
        </p:nvSpPr>
        <p:spPr/>
        <p:txBody>
          <a:bodyPr/>
          <a:lstStyle/>
          <a:p>
            <a:fld id="{3BB86400-3867-4D38-8BEB-F86E35C442DC}" type="slidenum">
              <a:rPr lang="en-US" smtClean="0"/>
              <a:t>‹#›</a:t>
            </a:fld>
            <a:endParaRPr lang="en-US"/>
          </a:p>
        </p:txBody>
      </p:sp>
    </p:spTree>
    <p:extLst>
      <p:ext uri="{BB962C8B-B14F-4D97-AF65-F5344CB8AC3E}">
        <p14:creationId xmlns:p14="http://schemas.microsoft.com/office/powerpoint/2010/main" val="335669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80F77D-B561-47C9-BEBC-85EA8CB6171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6BC194-4837-441C-B843-13EA9FC1025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1891ED-9886-4FA9-8CD4-449DC7D09009}"/>
              </a:ext>
            </a:extLst>
          </p:cNvPr>
          <p:cNvSpPr>
            <a:spLocks noGrp="1"/>
          </p:cNvSpPr>
          <p:nvPr>
            <p:ph type="dt" sz="half" idx="10"/>
          </p:nvPr>
        </p:nvSpPr>
        <p:spPr/>
        <p:txBody>
          <a:bodyPr/>
          <a:lstStyle/>
          <a:p>
            <a:fld id="{AD78F320-FFEE-4E45-8298-A2248CBDCA4E}" type="datetimeFigureOut">
              <a:rPr lang="en-US" smtClean="0"/>
              <a:t>1/20/2018</a:t>
            </a:fld>
            <a:endParaRPr lang="en-US"/>
          </a:p>
        </p:txBody>
      </p:sp>
      <p:sp>
        <p:nvSpPr>
          <p:cNvPr id="5" name="Footer Placeholder 4">
            <a:extLst>
              <a:ext uri="{FF2B5EF4-FFF2-40B4-BE49-F238E27FC236}">
                <a16:creationId xmlns:a16="http://schemas.microsoft.com/office/drawing/2014/main" id="{D7FD264F-8685-4D6A-8B7B-16114A1A5B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6797AB-D165-4378-96A4-B20E32733C40}"/>
              </a:ext>
            </a:extLst>
          </p:cNvPr>
          <p:cNvSpPr>
            <a:spLocks noGrp="1"/>
          </p:cNvSpPr>
          <p:nvPr>
            <p:ph type="sldNum" sz="quarter" idx="12"/>
          </p:nvPr>
        </p:nvSpPr>
        <p:spPr/>
        <p:txBody>
          <a:bodyPr/>
          <a:lstStyle/>
          <a:p>
            <a:fld id="{3BB86400-3867-4D38-8BEB-F86E35C442DC}" type="slidenum">
              <a:rPr lang="en-US" smtClean="0"/>
              <a:t>‹#›</a:t>
            </a:fld>
            <a:endParaRPr lang="en-US"/>
          </a:p>
        </p:txBody>
      </p:sp>
    </p:spTree>
    <p:extLst>
      <p:ext uri="{BB962C8B-B14F-4D97-AF65-F5344CB8AC3E}">
        <p14:creationId xmlns:p14="http://schemas.microsoft.com/office/powerpoint/2010/main" val="34419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2762B-B7B0-48D8-95A4-D8F93CD5D1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186395-4E67-431A-967C-5EBA8759399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9E9984-62FC-4F92-A59D-243630ABFC2E}"/>
              </a:ext>
            </a:extLst>
          </p:cNvPr>
          <p:cNvSpPr>
            <a:spLocks noGrp="1"/>
          </p:cNvSpPr>
          <p:nvPr>
            <p:ph type="dt" sz="half" idx="10"/>
          </p:nvPr>
        </p:nvSpPr>
        <p:spPr/>
        <p:txBody>
          <a:bodyPr/>
          <a:lstStyle/>
          <a:p>
            <a:fld id="{AD78F320-FFEE-4E45-8298-A2248CBDCA4E}" type="datetimeFigureOut">
              <a:rPr lang="en-US" smtClean="0"/>
              <a:t>1/20/2018</a:t>
            </a:fld>
            <a:endParaRPr lang="en-US"/>
          </a:p>
        </p:txBody>
      </p:sp>
      <p:sp>
        <p:nvSpPr>
          <p:cNvPr id="5" name="Footer Placeholder 4">
            <a:extLst>
              <a:ext uri="{FF2B5EF4-FFF2-40B4-BE49-F238E27FC236}">
                <a16:creationId xmlns:a16="http://schemas.microsoft.com/office/drawing/2014/main" id="{787EEA94-57DE-467A-AE60-89AA5FE997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5DC475-A3CF-4E96-922B-BB5D4B544ECF}"/>
              </a:ext>
            </a:extLst>
          </p:cNvPr>
          <p:cNvSpPr>
            <a:spLocks noGrp="1"/>
          </p:cNvSpPr>
          <p:nvPr>
            <p:ph type="sldNum" sz="quarter" idx="12"/>
          </p:nvPr>
        </p:nvSpPr>
        <p:spPr/>
        <p:txBody>
          <a:bodyPr/>
          <a:lstStyle/>
          <a:p>
            <a:fld id="{3BB86400-3867-4D38-8BEB-F86E35C442DC}" type="slidenum">
              <a:rPr lang="en-US" smtClean="0"/>
              <a:t>‹#›</a:t>
            </a:fld>
            <a:endParaRPr lang="en-US"/>
          </a:p>
        </p:txBody>
      </p:sp>
    </p:spTree>
    <p:extLst>
      <p:ext uri="{BB962C8B-B14F-4D97-AF65-F5344CB8AC3E}">
        <p14:creationId xmlns:p14="http://schemas.microsoft.com/office/powerpoint/2010/main" val="2506669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0C0AB-1A5B-4EE7-841A-1F1DB561839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58FDC66-E1A6-4D4B-8023-F64B952F1F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799CA1C-924A-4D52-9DD6-7712131EB08F}"/>
              </a:ext>
            </a:extLst>
          </p:cNvPr>
          <p:cNvSpPr>
            <a:spLocks noGrp="1"/>
          </p:cNvSpPr>
          <p:nvPr>
            <p:ph type="dt" sz="half" idx="10"/>
          </p:nvPr>
        </p:nvSpPr>
        <p:spPr/>
        <p:txBody>
          <a:bodyPr/>
          <a:lstStyle/>
          <a:p>
            <a:fld id="{AD78F320-FFEE-4E45-8298-A2248CBDCA4E}" type="datetimeFigureOut">
              <a:rPr lang="en-US" smtClean="0"/>
              <a:t>1/20/2018</a:t>
            </a:fld>
            <a:endParaRPr lang="en-US"/>
          </a:p>
        </p:txBody>
      </p:sp>
      <p:sp>
        <p:nvSpPr>
          <p:cNvPr id="5" name="Footer Placeholder 4">
            <a:extLst>
              <a:ext uri="{FF2B5EF4-FFF2-40B4-BE49-F238E27FC236}">
                <a16:creationId xmlns:a16="http://schemas.microsoft.com/office/drawing/2014/main" id="{878A3381-F582-44CF-AF2C-FFA4522044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238BF1-B45A-47E4-95C3-9DF5D9912F18}"/>
              </a:ext>
            </a:extLst>
          </p:cNvPr>
          <p:cNvSpPr>
            <a:spLocks noGrp="1"/>
          </p:cNvSpPr>
          <p:nvPr>
            <p:ph type="sldNum" sz="quarter" idx="12"/>
          </p:nvPr>
        </p:nvSpPr>
        <p:spPr/>
        <p:txBody>
          <a:bodyPr/>
          <a:lstStyle/>
          <a:p>
            <a:fld id="{3BB86400-3867-4D38-8BEB-F86E35C442DC}" type="slidenum">
              <a:rPr lang="en-US" smtClean="0"/>
              <a:t>‹#›</a:t>
            </a:fld>
            <a:endParaRPr lang="en-US"/>
          </a:p>
        </p:txBody>
      </p:sp>
    </p:spTree>
    <p:extLst>
      <p:ext uri="{BB962C8B-B14F-4D97-AF65-F5344CB8AC3E}">
        <p14:creationId xmlns:p14="http://schemas.microsoft.com/office/powerpoint/2010/main" val="2638049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9B702-25E7-4CCE-9263-DDCE10BA0A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C0633C-2C54-45C5-BA0F-6B5047DA818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32885B0-0E4B-430C-A8F4-00418533E76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C7FE9C-7685-4AEC-8E58-BF4140962909}"/>
              </a:ext>
            </a:extLst>
          </p:cNvPr>
          <p:cNvSpPr>
            <a:spLocks noGrp="1"/>
          </p:cNvSpPr>
          <p:nvPr>
            <p:ph type="dt" sz="half" idx="10"/>
          </p:nvPr>
        </p:nvSpPr>
        <p:spPr/>
        <p:txBody>
          <a:bodyPr/>
          <a:lstStyle/>
          <a:p>
            <a:fld id="{AD78F320-FFEE-4E45-8298-A2248CBDCA4E}" type="datetimeFigureOut">
              <a:rPr lang="en-US" smtClean="0"/>
              <a:t>1/20/2018</a:t>
            </a:fld>
            <a:endParaRPr lang="en-US"/>
          </a:p>
        </p:txBody>
      </p:sp>
      <p:sp>
        <p:nvSpPr>
          <p:cNvPr id="6" name="Footer Placeholder 5">
            <a:extLst>
              <a:ext uri="{FF2B5EF4-FFF2-40B4-BE49-F238E27FC236}">
                <a16:creationId xmlns:a16="http://schemas.microsoft.com/office/drawing/2014/main" id="{18BE449F-EBAC-471C-A278-B3428D4E79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03FD3C-6316-4FAC-AAF3-3345170E23FA}"/>
              </a:ext>
            </a:extLst>
          </p:cNvPr>
          <p:cNvSpPr>
            <a:spLocks noGrp="1"/>
          </p:cNvSpPr>
          <p:nvPr>
            <p:ph type="sldNum" sz="quarter" idx="12"/>
          </p:nvPr>
        </p:nvSpPr>
        <p:spPr/>
        <p:txBody>
          <a:bodyPr/>
          <a:lstStyle/>
          <a:p>
            <a:fld id="{3BB86400-3867-4D38-8BEB-F86E35C442DC}" type="slidenum">
              <a:rPr lang="en-US" smtClean="0"/>
              <a:t>‹#›</a:t>
            </a:fld>
            <a:endParaRPr lang="en-US"/>
          </a:p>
        </p:txBody>
      </p:sp>
    </p:spTree>
    <p:extLst>
      <p:ext uri="{BB962C8B-B14F-4D97-AF65-F5344CB8AC3E}">
        <p14:creationId xmlns:p14="http://schemas.microsoft.com/office/powerpoint/2010/main" val="544985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4D541-0D23-44DE-B910-57506A19CEC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D254DB8-4737-422D-9A25-A948FA89D9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D66DF13-1D8B-4B38-9AE4-34AB757CEA5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304A8A-B7D5-422D-8337-741694D034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5332424-0E0A-48BF-870C-FD545CB9617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04C0B62-25E8-4298-B0E0-0CF0F7AE0B19}"/>
              </a:ext>
            </a:extLst>
          </p:cNvPr>
          <p:cNvSpPr>
            <a:spLocks noGrp="1"/>
          </p:cNvSpPr>
          <p:nvPr>
            <p:ph type="dt" sz="half" idx="10"/>
          </p:nvPr>
        </p:nvSpPr>
        <p:spPr/>
        <p:txBody>
          <a:bodyPr/>
          <a:lstStyle/>
          <a:p>
            <a:fld id="{AD78F320-FFEE-4E45-8298-A2248CBDCA4E}" type="datetimeFigureOut">
              <a:rPr lang="en-US" smtClean="0"/>
              <a:t>1/20/2018</a:t>
            </a:fld>
            <a:endParaRPr lang="en-US"/>
          </a:p>
        </p:txBody>
      </p:sp>
      <p:sp>
        <p:nvSpPr>
          <p:cNvPr id="8" name="Footer Placeholder 7">
            <a:extLst>
              <a:ext uri="{FF2B5EF4-FFF2-40B4-BE49-F238E27FC236}">
                <a16:creationId xmlns:a16="http://schemas.microsoft.com/office/drawing/2014/main" id="{69AB69FF-22E7-4DE9-B629-470C91CF0DF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B9BE125-C75D-43D2-942B-FB07172E3B78}"/>
              </a:ext>
            </a:extLst>
          </p:cNvPr>
          <p:cNvSpPr>
            <a:spLocks noGrp="1"/>
          </p:cNvSpPr>
          <p:nvPr>
            <p:ph type="sldNum" sz="quarter" idx="12"/>
          </p:nvPr>
        </p:nvSpPr>
        <p:spPr/>
        <p:txBody>
          <a:bodyPr/>
          <a:lstStyle/>
          <a:p>
            <a:fld id="{3BB86400-3867-4D38-8BEB-F86E35C442DC}" type="slidenum">
              <a:rPr lang="en-US" smtClean="0"/>
              <a:t>‹#›</a:t>
            </a:fld>
            <a:endParaRPr lang="en-US"/>
          </a:p>
        </p:txBody>
      </p:sp>
    </p:spTree>
    <p:extLst>
      <p:ext uri="{BB962C8B-B14F-4D97-AF65-F5344CB8AC3E}">
        <p14:creationId xmlns:p14="http://schemas.microsoft.com/office/powerpoint/2010/main" val="1065509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1E55D-62F8-48EF-82AA-77559DCF43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D306D6B-55B7-4BDF-BCE2-0B1C1B7D0CEF}"/>
              </a:ext>
            </a:extLst>
          </p:cNvPr>
          <p:cNvSpPr>
            <a:spLocks noGrp="1"/>
          </p:cNvSpPr>
          <p:nvPr>
            <p:ph type="dt" sz="half" idx="10"/>
          </p:nvPr>
        </p:nvSpPr>
        <p:spPr/>
        <p:txBody>
          <a:bodyPr/>
          <a:lstStyle/>
          <a:p>
            <a:fld id="{AD78F320-FFEE-4E45-8298-A2248CBDCA4E}" type="datetimeFigureOut">
              <a:rPr lang="en-US" smtClean="0"/>
              <a:t>1/20/2018</a:t>
            </a:fld>
            <a:endParaRPr lang="en-US"/>
          </a:p>
        </p:txBody>
      </p:sp>
      <p:sp>
        <p:nvSpPr>
          <p:cNvPr id="4" name="Footer Placeholder 3">
            <a:extLst>
              <a:ext uri="{FF2B5EF4-FFF2-40B4-BE49-F238E27FC236}">
                <a16:creationId xmlns:a16="http://schemas.microsoft.com/office/drawing/2014/main" id="{7B5FD6C8-9006-47E9-9AAB-F677F5226C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8B83F45-A280-4318-B12A-39D27019F52E}"/>
              </a:ext>
            </a:extLst>
          </p:cNvPr>
          <p:cNvSpPr>
            <a:spLocks noGrp="1"/>
          </p:cNvSpPr>
          <p:nvPr>
            <p:ph type="sldNum" sz="quarter" idx="12"/>
          </p:nvPr>
        </p:nvSpPr>
        <p:spPr/>
        <p:txBody>
          <a:bodyPr/>
          <a:lstStyle/>
          <a:p>
            <a:fld id="{3BB86400-3867-4D38-8BEB-F86E35C442DC}" type="slidenum">
              <a:rPr lang="en-US" smtClean="0"/>
              <a:t>‹#›</a:t>
            </a:fld>
            <a:endParaRPr lang="en-US"/>
          </a:p>
        </p:txBody>
      </p:sp>
    </p:spTree>
    <p:extLst>
      <p:ext uri="{BB962C8B-B14F-4D97-AF65-F5344CB8AC3E}">
        <p14:creationId xmlns:p14="http://schemas.microsoft.com/office/powerpoint/2010/main" val="141322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8DA337-27CE-40C7-B357-9E99AFA11D71}"/>
              </a:ext>
            </a:extLst>
          </p:cNvPr>
          <p:cNvSpPr>
            <a:spLocks noGrp="1"/>
          </p:cNvSpPr>
          <p:nvPr>
            <p:ph type="dt" sz="half" idx="10"/>
          </p:nvPr>
        </p:nvSpPr>
        <p:spPr/>
        <p:txBody>
          <a:bodyPr/>
          <a:lstStyle/>
          <a:p>
            <a:fld id="{AD78F320-FFEE-4E45-8298-A2248CBDCA4E}" type="datetimeFigureOut">
              <a:rPr lang="en-US" smtClean="0"/>
              <a:t>1/20/2018</a:t>
            </a:fld>
            <a:endParaRPr lang="en-US"/>
          </a:p>
        </p:txBody>
      </p:sp>
      <p:sp>
        <p:nvSpPr>
          <p:cNvPr id="3" name="Footer Placeholder 2">
            <a:extLst>
              <a:ext uri="{FF2B5EF4-FFF2-40B4-BE49-F238E27FC236}">
                <a16:creationId xmlns:a16="http://schemas.microsoft.com/office/drawing/2014/main" id="{0D905CE2-D16D-45FC-994C-A69847181A1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0D16AF1-A46B-446E-8B44-6F7AA44127E1}"/>
              </a:ext>
            </a:extLst>
          </p:cNvPr>
          <p:cNvSpPr>
            <a:spLocks noGrp="1"/>
          </p:cNvSpPr>
          <p:nvPr>
            <p:ph type="sldNum" sz="quarter" idx="12"/>
          </p:nvPr>
        </p:nvSpPr>
        <p:spPr/>
        <p:txBody>
          <a:bodyPr/>
          <a:lstStyle/>
          <a:p>
            <a:fld id="{3BB86400-3867-4D38-8BEB-F86E35C442DC}" type="slidenum">
              <a:rPr lang="en-US" smtClean="0"/>
              <a:t>‹#›</a:t>
            </a:fld>
            <a:endParaRPr lang="en-US"/>
          </a:p>
        </p:txBody>
      </p:sp>
    </p:spTree>
    <p:extLst>
      <p:ext uri="{BB962C8B-B14F-4D97-AF65-F5344CB8AC3E}">
        <p14:creationId xmlns:p14="http://schemas.microsoft.com/office/powerpoint/2010/main" val="328814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9A037-C6EF-4981-B816-1494F2ACF7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C3792E6-4C99-4529-8A08-34E4F4B54D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22567FB-E29C-4FAE-9C5E-2C46DFE900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E13E060-1A92-4EF1-AB60-57CA9D5250B5}"/>
              </a:ext>
            </a:extLst>
          </p:cNvPr>
          <p:cNvSpPr>
            <a:spLocks noGrp="1"/>
          </p:cNvSpPr>
          <p:nvPr>
            <p:ph type="dt" sz="half" idx="10"/>
          </p:nvPr>
        </p:nvSpPr>
        <p:spPr/>
        <p:txBody>
          <a:bodyPr/>
          <a:lstStyle/>
          <a:p>
            <a:fld id="{AD78F320-FFEE-4E45-8298-A2248CBDCA4E}" type="datetimeFigureOut">
              <a:rPr lang="en-US" smtClean="0"/>
              <a:t>1/20/2018</a:t>
            </a:fld>
            <a:endParaRPr lang="en-US"/>
          </a:p>
        </p:txBody>
      </p:sp>
      <p:sp>
        <p:nvSpPr>
          <p:cNvPr id="6" name="Footer Placeholder 5">
            <a:extLst>
              <a:ext uri="{FF2B5EF4-FFF2-40B4-BE49-F238E27FC236}">
                <a16:creationId xmlns:a16="http://schemas.microsoft.com/office/drawing/2014/main" id="{0DF92F0A-88CD-4E19-95B3-99009E7827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FEEC38-B7BA-4571-8F0A-81570008B897}"/>
              </a:ext>
            </a:extLst>
          </p:cNvPr>
          <p:cNvSpPr>
            <a:spLocks noGrp="1"/>
          </p:cNvSpPr>
          <p:nvPr>
            <p:ph type="sldNum" sz="quarter" idx="12"/>
          </p:nvPr>
        </p:nvSpPr>
        <p:spPr/>
        <p:txBody>
          <a:bodyPr/>
          <a:lstStyle/>
          <a:p>
            <a:fld id="{3BB86400-3867-4D38-8BEB-F86E35C442DC}" type="slidenum">
              <a:rPr lang="en-US" smtClean="0"/>
              <a:t>‹#›</a:t>
            </a:fld>
            <a:endParaRPr lang="en-US"/>
          </a:p>
        </p:txBody>
      </p:sp>
    </p:spTree>
    <p:extLst>
      <p:ext uri="{BB962C8B-B14F-4D97-AF65-F5344CB8AC3E}">
        <p14:creationId xmlns:p14="http://schemas.microsoft.com/office/powerpoint/2010/main" val="3959062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E7AAD-7404-4C46-86AD-85CC5B5185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766D98A-148E-4B9E-BB96-405ED9DFCB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C14E98E-C267-4685-9468-E1A1679656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2C01E84-E39A-4F9A-8A6F-88B05C025D53}"/>
              </a:ext>
            </a:extLst>
          </p:cNvPr>
          <p:cNvSpPr>
            <a:spLocks noGrp="1"/>
          </p:cNvSpPr>
          <p:nvPr>
            <p:ph type="dt" sz="half" idx="10"/>
          </p:nvPr>
        </p:nvSpPr>
        <p:spPr/>
        <p:txBody>
          <a:bodyPr/>
          <a:lstStyle/>
          <a:p>
            <a:fld id="{AD78F320-FFEE-4E45-8298-A2248CBDCA4E}" type="datetimeFigureOut">
              <a:rPr lang="en-US" smtClean="0"/>
              <a:t>1/20/2018</a:t>
            </a:fld>
            <a:endParaRPr lang="en-US"/>
          </a:p>
        </p:txBody>
      </p:sp>
      <p:sp>
        <p:nvSpPr>
          <p:cNvPr id="6" name="Footer Placeholder 5">
            <a:extLst>
              <a:ext uri="{FF2B5EF4-FFF2-40B4-BE49-F238E27FC236}">
                <a16:creationId xmlns:a16="http://schemas.microsoft.com/office/drawing/2014/main" id="{EB8E9D8A-0F7C-4042-A7EB-742825954F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B3F224-636F-4B3C-B427-3BDBEFD47037}"/>
              </a:ext>
            </a:extLst>
          </p:cNvPr>
          <p:cNvSpPr>
            <a:spLocks noGrp="1"/>
          </p:cNvSpPr>
          <p:nvPr>
            <p:ph type="sldNum" sz="quarter" idx="12"/>
          </p:nvPr>
        </p:nvSpPr>
        <p:spPr/>
        <p:txBody>
          <a:bodyPr/>
          <a:lstStyle/>
          <a:p>
            <a:fld id="{3BB86400-3867-4D38-8BEB-F86E35C442DC}" type="slidenum">
              <a:rPr lang="en-US" smtClean="0"/>
              <a:t>‹#›</a:t>
            </a:fld>
            <a:endParaRPr lang="en-US"/>
          </a:p>
        </p:txBody>
      </p:sp>
    </p:spTree>
    <p:extLst>
      <p:ext uri="{BB962C8B-B14F-4D97-AF65-F5344CB8AC3E}">
        <p14:creationId xmlns:p14="http://schemas.microsoft.com/office/powerpoint/2010/main" val="216799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55A9594-1627-47D5-A14A-8D84D1CE14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76C2E95-7688-4E86-AC0B-46B7F1292E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EE6ED9-8300-4A1C-A55E-4D39E73C97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78F320-FFEE-4E45-8298-A2248CBDCA4E}" type="datetimeFigureOut">
              <a:rPr lang="en-US" smtClean="0"/>
              <a:t>1/20/2018</a:t>
            </a:fld>
            <a:endParaRPr lang="en-US"/>
          </a:p>
        </p:txBody>
      </p:sp>
      <p:sp>
        <p:nvSpPr>
          <p:cNvPr id="5" name="Footer Placeholder 4">
            <a:extLst>
              <a:ext uri="{FF2B5EF4-FFF2-40B4-BE49-F238E27FC236}">
                <a16:creationId xmlns:a16="http://schemas.microsoft.com/office/drawing/2014/main" id="{36834A54-272B-43F9-96E2-A9621AB8F1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22EF9FB-2185-41EE-92E9-0637D8AE033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B86400-3867-4D38-8BEB-F86E35C442DC}" type="slidenum">
              <a:rPr lang="en-US" smtClean="0"/>
              <a:t>‹#›</a:t>
            </a:fld>
            <a:endParaRPr lang="en-US"/>
          </a:p>
        </p:txBody>
      </p:sp>
    </p:spTree>
    <p:extLst>
      <p:ext uri="{BB962C8B-B14F-4D97-AF65-F5344CB8AC3E}">
        <p14:creationId xmlns:p14="http://schemas.microsoft.com/office/powerpoint/2010/main" val="5447605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audio" Target="../media/media4.mid"/><Relationship Id="rId3" Type="http://schemas.microsoft.com/office/2007/relationships/media" Target="../media/media2.mid"/><Relationship Id="rId7" Type="http://schemas.microsoft.com/office/2007/relationships/media" Target="../media/media4.mid"/><Relationship Id="rId2" Type="http://schemas.microsoft.com/office/2007/relationships/media" Target="../media/media1.mid"/><Relationship Id="rId1" Type="http://schemas.openxmlformats.org/officeDocument/2006/relationships/audio" Target="NULL" TargetMode="External"/><Relationship Id="rId6" Type="http://schemas.openxmlformats.org/officeDocument/2006/relationships/audio" Target="../media/media3.mid"/><Relationship Id="rId5" Type="http://schemas.microsoft.com/office/2007/relationships/media" Target="../media/media3.mid"/><Relationship Id="rId10" Type="http://schemas.openxmlformats.org/officeDocument/2006/relationships/image" Target="../media/image18.png"/><Relationship Id="rId4" Type="http://schemas.openxmlformats.org/officeDocument/2006/relationships/audio" Target="../media/media2.mid"/><Relationship Id="rId9"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9.xml.rels><?xml version="1.0" encoding="UTF-8" standalone="yes"?>
<Relationships xmlns="http://schemas.openxmlformats.org/package/2006/relationships"><Relationship Id="rId2" Type="http://schemas.openxmlformats.org/officeDocument/2006/relationships/hyperlink" Target="https://thesession.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4707B-C7CB-4F89-9494-0A689196437F}"/>
              </a:ext>
            </a:extLst>
          </p:cNvPr>
          <p:cNvSpPr>
            <a:spLocks noGrp="1"/>
          </p:cNvSpPr>
          <p:nvPr>
            <p:ph type="ctrTitle"/>
          </p:nvPr>
        </p:nvSpPr>
        <p:spPr/>
        <p:txBody>
          <a:bodyPr/>
          <a:lstStyle/>
          <a:p>
            <a:r>
              <a:rPr lang="en-US" dirty="0"/>
              <a:t>A music generation system</a:t>
            </a:r>
          </a:p>
        </p:txBody>
      </p:sp>
      <p:sp>
        <p:nvSpPr>
          <p:cNvPr id="3" name="Subtitle 2">
            <a:extLst>
              <a:ext uri="{FF2B5EF4-FFF2-40B4-BE49-F238E27FC236}">
                <a16:creationId xmlns:a16="http://schemas.microsoft.com/office/drawing/2014/main" id="{0EACEF11-8649-4D0C-BE8B-7A80A392C294}"/>
              </a:ext>
            </a:extLst>
          </p:cNvPr>
          <p:cNvSpPr>
            <a:spLocks noGrp="1"/>
          </p:cNvSpPr>
          <p:nvPr>
            <p:ph type="subTitle" idx="1"/>
          </p:nvPr>
        </p:nvSpPr>
        <p:spPr>
          <a:xfrm>
            <a:off x="7023100" y="6337299"/>
            <a:ext cx="5575300" cy="520701"/>
          </a:xfrm>
        </p:spPr>
        <p:txBody>
          <a:bodyPr>
            <a:normAutofit fontScale="55000" lnSpcReduction="20000"/>
          </a:bodyPr>
          <a:lstStyle/>
          <a:p>
            <a:r>
              <a:rPr lang="en-US" dirty="0"/>
              <a:t>Scientific advisors: </a:t>
            </a:r>
            <a:r>
              <a:rPr lang="en-US" dirty="0" err="1"/>
              <a:t>Pavlovskiy</a:t>
            </a:r>
            <a:r>
              <a:rPr lang="en-US" dirty="0"/>
              <a:t> E.N., </a:t>
            </a:r>
            <a:r>
              <a:rPr lang="en-US" dirty="0" err="1"/>
              <a:t>Beloglazov</a:t>
            </a:r>
            <a:r>
              <a:rPr lang="en-US" dirty="0"/>
              <a:t> D.M.</a:t>
            </a:r>
          </a:p>
          <a:p>
            <a:r>
              <a:rPr lang="en-US" dirty="0"/>
              <a:t>Author: </a:t>
            </a:r>
            <a:r>
              <a:rPr lang="en-US" dirty="0" err="1"/>
              <a:t>Prokopchik</a:t>
            </a:r>
            <a:r>
              <a:rPr lang="en-US" dirty="0"/>
              <a:t> Konstantin</a:t>
            </a:r>
          </a:p>
        </p:txBody>
      </p:sp>
    </p:spTree>
    <p:extLst>
      <p:ext uri="{BB962C8B-B14F-4D97-AF65-F5344CB8AC3E}">
        <p14:creationId xmlns:p14="http://schemas.microsoft.com/office/powerpoint/2010/main" val="2083192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7BFA0-0222-4C6F-99F1-2783DEBF8F40}"/>
              </a:ext>
            </a:extLst>
          </p:cNvPr>
          <p:cNvSpPr>
            <a:spLocks noGrp="1"/>
          </p:cNvSpPr>
          <p:nvPr>
            <p:ph type="title"/>
          </p:nvPr>
        </p:nvSpPr>
        <p:spPr/>
        <p:txBody>
          <a:bodyPr/>
          <a:lstStyle/>
          <a:p>
            <a:pPr algn="ctr"/>
            <a:r>
              <a:rPr lang="en-US" dirty="0"/>
              <a:t>Results</a:t>
            </a:r>
          </a:p>
        </p:txBody>
      </p:sp>
      <p:sp>
        <p:nvSpPr>
          <p:cNvPr id="3" name="Content Placeholder 2">
            <a:extLst>
              <a:ext uri="{FF2B5EF4-FFF2-40B4-BE49-F238E27FC236}">
                <a16:creationId xmlns:a16="http://schemas.microsoft.com/office/drawing/2014/main" id="{8A504A22-9DCD-4FDE-BD65-1703935BF10A}"/>
              </a:ext>
            </a:extLst>
          </p:cNvPr>
          <p:cNvSpPr>
            <a:spLocks noGrp="1"/>
          </p:cNvSpPr>
          <p:nvPr>
            <p:ph idx="1"/>
          </p:nvPr>
        </p:nvSpPr>
        <p:spPr/>
        <p:txBody>
          <a:bodyPr/>
          <a:lstStyle/>
          <a:p>
            <a:r>
              <a:rPr lang="en-US" dirty="0"/>
              <a:t>The initial set:</a:t>
            </a:r>
          </a:p>
          <a:p>
            <a:r>
              <a:rPr lang="en-US" dirty="0"/>
              <a:t>The transposed set: </a:t>
            </a:r>
          </a:p>
          <a:p>
            <a:r>
              <a:rPr lang="en-US" dirty="0"/>
              <a:t>10 samples set:</a:t>
            </a:r>
          </a:p>
          <a:p>
            <a:pPr marL="0" indent="0">
              <a:buNone/>
            </a:pPr>
            <a:r>
              <a:rPr lang="en-US" dirty="0"/>
              <a:t>The primer melody: </a:t>
            </a:r>
          </a:p>
        </p:txBody>
      </p:sp>
      <p:pic>
        <p:nvPicPr>
          <p:cNvPr id="5" name="2018-01-20_021501_4">
            <a:hlinkClick r:id="" action="ppaction://media"/>
            <a:extLst>
              <a:ext uri="{FF2B5EF4-FFF2-40B4-BE49-F238E27FC236}">
                <a16:creationId xmlns:a16="http://schemas.microsoft.com/office/drawing/2014/main" id="{40C7BD67-6ACC-43C2-9FD7-94D4B13CE64E}"/>
              </a:ext>
            </a:extLst>
          </p:cNvPr>
          <p:cNvPicPr>
            <a:picLocks noChangeAspect="1"/>
          </p:cNvPicPr>
          <p:nvPr>
            <a:audioFile r:link="rId1"/>
            <p:extLst>
              <p:ext uri="{DAA4B4D4-6D71-4841-9C94-3DE7FCFB9230}">
                <p14:media xmlns:p14="http://schemas.microsoft.com/office/powerpoint/2010/main" r:embed="rId2">
                  <p14:trim end="13830"/>
                </p14:media>
              </p:ext>
            </p:extLst>
          </p:nvPr>
        </p:nvPicPr>
        <p:blipFill>
          <a:blip r:embed="rId10"/>
          <a:stretch>
            <a:fillRect/>
          </a:stretch>
        </p:blipFill>
        <p:spPr>
          <a:xfrm rot="10800000" flipH="1">
            <a:off x="5468936" y="1917699"/>
            <a:ext cx="244809" cy="244809"/>
          </a:xfrm>
          <a:prstGeom prst="rect">
            <a:avLst/>
          </a:prstGeom>
        </p:spPr>
      </p:pic>
      <p:pic>
        <p:nvPicPr>
          <p:cNvPr id="6" name="2018-01-20_021131_5">
            <a:hlinkClick r:id="" action="ppaction://media"/>
            <a:extLst>
              <a:ext uri="{FF2B5EF4-FFF2-40B4-BE49-F238E27FC236}">
                <a16:creationId xmlns:a16="http://schemas.microsoft.com/office/drawing/2014/main" id="{B73D1813-2A22-4E7D-BFAB-E9E48FB83B3E}"/>
              </a:ext>
            </a:extLst>
          </p:cNvPr>
          <p:cNvPicPr>
            <a:picLocks noChangeAspect="1"/>
          </p:cNvPicPr>
          <p:nvPr>
            <a:audioFile r:link="rId4"/>
            <p:extLst>
              <p:ext uri="{DAA4B4D4-6D71-4841-9C94-3DE7FCFB9230}">
                <p14:media xmlns:p14="http://schemas.microsoft.com/office/powerpoint/2010/main" r:embed="rId3"/>
              </p:ext>
            </p:extLst>
          </p:nvPr>
        </p:nvPicPr>
        <p:blipFill>
          <a:blip r:embed="rId10"/>
          <a:stretch>
            <a:fillRect/>
          </a:stretch>
        </p:blipFill>
        <p:spPr>
          <a:xfrm>
            <a:off x="5468936" y="2433968"/>
            <a:ext cx="244811" cy="244811"/>
          </a:xfrm>
          <a:prstGeom prst="rect">
            <a:avLst/>
          </a:prstGeom>
        </p:spPr>
      </p:pic>
      <p:pic>
        <p:nvPicPr>
          <p:cNvPr id="7" name="2018-01-20_021843_4">
            <a:hlinkClick r:id="" action="ppaction://media"/>
            <a:extLst>
              <a:ext uri="{FF2B5EF4-FFF2-40B4-BE49-F238E27FC236}">
                <a16:creationId xmlns:a16="http://schemas.microsoft.com/office/drawing/2014/main" id="{0D50CCB0-75F5-49A2-ADD8-163DD8773CE5}"/>
              </a:ext>
            </a:extLst>
          </p:cNvPr>
          <p:cNvPicPr>
            <a:picLocks noChangeAspect="1"/>
          </p:cNvPicPr>
          <p:nvPr>
            <a:audioFile r:link="rId6"/>
            <p:extLst>
              <p:ext uri="{DAA4B4D4-6D71-4841-9C94-3DE7FCFB9230}">
                <p14:media xmlns:p14="http://schemas.microsoft.com/office/powerpoint/2010/main" r:embed="rId5"/>
              </p:ext>
            </p:extLst>
          </p:nvPr>
        </p:nvPicPr>
        <p:blipFill>
          <a:blip r:embed="rId10"/>
          <a:stretch>
            <a:fillRect/>
          </a:stretch>
        </p:blipFill>
        <p:spPr>
          <a:xfrm>
            <a:off x="5468933" y="2950239"/>
            <a:ext cx="244812" cy="244812"/>
          </a:xfrm>
          <a:prstGeom prst="rect">
            <a:avLst/>
          </a:prstGeom>
        </p:spPr>
      </p:pic>
      <p:pic>
        <p:nvPicPr>
          <p:cNvPr id="8" name="midi1">
            <a:hlinkClick r:id="" action="ppaction://media"/>
            <a:extLst>
              <a:ext uri="{FF2B5EF4-FFF2-40B4-BE49-F238E27FC236}">
                <a16:creationId xmlns:a16="http://schemas.microsoft.com/office/drawing/2014/main" id="{31322E77-B5F9-4B8D-8281-209FE58D52CF}"/>
              </a:ext>
            </a:extLst>
          </p:cNvPr>
          <p:cNvPicPr>
            <a:picLocks noChangeAspect="1"/>
          </p:cNvPicPr>
          <p:nvPr>
            <a:audioFile r:link="rId8"/>
            <p:extLst>
              <p:ext uri="{DAA4B4D4-6D71-4841-9C94-3DE7FCFB9230}">
                <p14:media xmlns:p14="http://schemas.microsoft.com/office/powerpoint/2010/main" r:embed="rId7"/>
              </p:ext>
            </p:extLst>
          </p:nvPr>
        </p:nvPicPr>
        <p:blipFill>
          <a:blip r:embed="rId10"/>
          <a:stretch>
            <a:fillRect/>
          </a:stretch>
        </p:blipFill>
        <p:spPr>
          <a:xfrm>
            <a:off x="5468933" y="3431175"/>
            <a:ext cx="244812" cy="244812"/>
          </a:xfrm>
          <a:prstGeom prst="rect">
            <a:avLst/>
          </a:prstGeom>
        </p:spPr>
      </p:pic>
    </p:spTree>
    <p:extLst>
      <p:ext uri="{BB962C8B-B14F-4D97-AF65-F5344CB8AC3E}">
        <p14:creationId xmlns:p14="http://schemas.microsoft.com/office/powerpoint/2010/main" val="2957955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8170" fill="hold"/>
                                        <p:tgtEl>
                                          <p:spTgt spid="5"/>
                                        </p:tgtEl>
                                      </p:cBhvr>
                                    </p:cmd>
                                  </p:childTnLst>
                                </p:cTn>
                              </p:par>
                            </p:childTnLst>
                          </p:cTn>
                        </p:par>
                      </p:childTnLst>
                    </p:cTn>
                  </p:par>
                  <p:par>
                    <p:cTn id="7" fill="hold">
                      <p:stCondLst>
                        <p:cond delay="indefinite"/>
                      </p:stCondLst>
                      <p:childTnLst>
                        <p:par>
                          <p:cTn id="8" fill="hold">
                            <p:stCondLst>
                              <p:cond delay="0"/>
                            </p:stCondLst>
                            <p:childTnLst>
                              <p:par>
                                <p:cTn id="9" presetID="1" presetClass="mediacall" presetSubtype="0" fill="hold" nodeType="clickEffect">
                                  <p:stCondLst>
                                    <p:cond delay="0"/>
                                  </p:stCondLst>
                                  <p:childTnLst>
                                    <p:cmd type="call" cmd="playFrom(0.0)">
                                      <p:cBhvr>
                                        <p:cTn id="10" dur="32000" fill="hold"/>
                                        <p:tgtEl>
                                          <p:spTgt spid="6"/>
                                        </p:tgtEl>
                                      </p:cBhvr>
                                    </p:cmd>
                                  </p:childTnLst>
                                </p:cTn>
                              </p:par>
                            </p:childTnLst>
                          </p:cTn>
                        </p:par>
                      </p:childTnLst>
                    </p:cTn>
                  </p:par>
                  <p:par>
                    <p:cTn id="11" fill="hold">
                      <p:stCondLst>
                        <p:cond delay="indefinite"/>
                      </p:stCondLst>
                      <p:childTnLst>
                        <p:par>
                          <p:cTn id="12" fill="hold">
                            <p:stCondLst>
                              <p:cond delay="0"/>
                            </p:stCondLst>
                            <p:childTnLst>
                              <p:par>
                                <p:cTn id="13" presetID="1" presetClass="mediacall" presetSubtype="0" fill="hold" nodeType="clickEffect">
                                  <p:stCondLst>
                                    <p:cond delay="0"/>
                                  </p:stCondLst>
                                  <p:childTnLst>
                                    <p:cmd type="call" cmd="playFrom(0.0)">
                                      <p:cBhvr>
                                        <p:cTn id="14" dur="32000" fill="hold"/>
                                        <p:tgtEl>
                                          <p:spTgt spid="7"/>
                                        </p:tgtEl>
                                      </p:cBhvr>
                                    </p:cmd>
                                  </p:childTnLst>
                                </p:cTn>
                              </p:par>
                            </p:childTnLst>
                          </p:cTn>
                        </p:par>
                      </p:childTnLst>
                    </p:cTn>
                  </p:par>
                  <p:par>
                    <p:cTn id="15" fill="hold">
                      <p:stCondLst>
                        <p:cond delay="indefinite"/>
                      </p:stCondLst>
                      <p:childTnLst>
                        <p:par>
                          <p:cTn id="16" fill="hold">
                            <p:stCondLst>
                              <p:cond delay="0"/>
                            </p:stCondLst>
                            <p:childTnLst>
                              <p:par>
                                <p:cTn id="17" presetID="1" presetClass="mediacall" presetSubtype="0" fill="hold" nodeType="clickEffect">
                                  <p:stCondLst>
                                    <p:cond delay="0"/>
                                  </p:stCondLst>
                                  <p:childTnLst>
                                    <p:cmd type="call" cmd="playFrom(0.0)">
                                      <p:cBhvr>
                                        <p:cTn id="18" dur="4000"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9" fill="hold" display="0">
                  <p:stCondLst>
                    <p:cond delay="indefinite"/>
                  </p:stCondLst>
                  <p:endCondLst>
                    <p:cond evt="onStopAudio" delay="0">
                      <p:tgtEl>
                        <p:sldTgt/>
                      </p:tgtEl>
                    </p:cond>
                  </p:endCondLst>
                </p:cTn>
                <p:tgtEl>
                  <p:spTgt spid="5"/>
                </p:tgtEl>
              </p:cMediaNode>
            </p:audio>
            <p:audio>
              <p:cMediaNode vol="80000">
                <p:cTn id="20" fill="hold" display="0">
                  <p:stCondLst>
                    <p:cond delay="indefinite"/>
                  </p:stCondLst>
                  <p:endCondLst>
                    <p:cond evt="onStopAudio" delay="0">
                      <p:tgtEl>
                        <p:sldTgt/>
                      </p:tgtEl>
                    </p:cond>
                  </p:endCondLst>
                </p:cTn>
                <p:tgtEl>
                  <p:spTgt spid="6"/>
                </p:tgtEl>
              </p:cMediaNode>
            </p:audio>
            <p:audio>
              <p:cMediaNode vol="80000">
                <p:cTn id="21" fill="hold" display="0">
                  <p:stCondLst>
                    <p:cond delay="indefinite"/>
                  </p:stCondLst>
                  <p:endCondLst>
                    <p:cond evt="onStopAudio" delay="0">
                      <p:tgtEl>
                        <p:sldTgt/>
                      </p:tgtEl>
                    </p:cond>
                  </p:endCondLst>
                </p:cTn>
                <p:tgtEl>
                  <p:spTgt spid="7"/>
                </p:tgtEl>
              </p:cMediaNode>
            </p:audio>
            <p:audio>
              <p:cMediaNode vol="80000">
                <p:cTn id="22" fill="hold" display="0">
                  <p:stCondLst>
                    <p:cond delay="indefinite"/>
                  </p:stCondLst>
                  <p:endCondLst>
                    <p:cond evt="onStopAudio" delay="0">
                      <p:tgtEl>
                        <p:sldTgt/>
                      </p:tgtEl>
                    </p:cond>
                  </p:endCondLst>
                </p:cTn>
                <p:tgtEl>
                  <p:spTgt spid="8"/>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D482D-B398-4492-8DFE-D1AF9004BD2B}"/>
              </a:ext>
            </a:extLst>
          </p:cNvPr>
          <p:cNvSpPr>
            <a:spLocks noGrp="1"/>
          </p:cNvSpPr>
          <p:nvPr>
            <p:ph type="title"/>
          </p:nvPr>
        </p:nvSpPr>
        <p:spPr>
          <a:xfrm>
            <a:off x="838200" y="228601"/>
            <a:ext cx="10515600" cy="1373188"/>
          </a:xfrm>
        </p:spPr>
        <p:txBody>
          <a:bodyPr/>
          <a:lstStyle/>
          <a:p>
            <a:pPr algn="ctr"/>
            <a:r>
              <a:rPr lang="en-US" dirty="0"/>
              <a:t>Known music generation systems</a:t>
            </a:r>
          </a:p>
        </p:txBody>
      </p:sp>
      <p:sp>
        <p:nvSpPr>
          <p:cNvPr id="3" name="Content Placeholder 2">
            <a:extLst>
              <a:ext uri="{FF2B5EF4-FFF2-40B4-BE49-F238E27FC236}">
                <a16:creationId xmlns:a16="http://schemas.microsoft.com/office/drawing/2014/main" id="{53B8CDEB-4BA5-4B6D-98B5-5978C329A0F9}"/>
              </a:ext>
            </a:extLst>
          </p:cNvPr>
          <p:cNvSpPr>
            <a:spLocks noGrp="1"/>
          </p:cNvSpPr>
          <p:nvPr>
            <p:ph idx="1"/>
          </p:nvPr>
        </p:nvSpPr>
        <p:spPr>
          <a:xfrm>
            <a:off x="698500" y="1601788"/>
            <a:ext cx="10515600" cy="4748211"/>
          </a:xfrm>
        </p:spPr>
        <p:txBody>
          <a:bodyPr>
            <a:normAutofit fontScale="85000" lnSpcReduction="10000"/>
          </a:bodyPr>
          <a:lstStyle/>
          <a:p>
            <a:pPr marL="0" indent="0">
              <a:lnSpc>
                <a:spcPct val="120000"/>
              </a:lnSpc>
              <a:buNone/>
            </a:pPr>
            <a:r>
              <a:rPr lang="en-US" dirty="0"/>
              <a:t>The problem of music generation has become very popular with the development of Recurrent Neural Networks (RNNs) in the last years. There are many systems that work with different kinds of music:</a:t>
            </a:r>
          </a:p>
          <a:p>
            <a:pPr marL="0" indent="0">
              <a:buNone/>
            </a:pPr>
            <a:endParaRPr lang="en-US" dirty="0"/>
          </a:p>
          <a:p>
            <a:r>
              <a:rPr lang="en-US" b="1" dirty="0"/>
              <a:t>Magenta </a:t>
            </a:r>
            <a:r>
              <a:rPr lang="en-US" dirty="0"/>
              <a:t>- a project by Google Brain team</a:t>
            </a:r>
          </a:p>
          <a:p>
            <a:r>
              <a:rPr lang="en-US" b="1" dirty="0" err="1"/>
              <a:t>DeepJazz</a:t>
            </a:r>
            <a:r>
              <a:rPr lang="en-US" dirty="0"/>
              <a:t>  - the result of a thirty-six-hour hackathon by Ji-Sung Kim</a:t>
            </a:r>
          </a:p>
          <a:p>
            <a:r>
              <a:rPr lang="en-US" b="1" dirty="0" err="1"/>
              <a:t>BachBot</a:t>
            </a:r>
            <a:r>
              <a:rPr lang="en-US" dirty="0"/>
              <a:t> – a research project by Feynman Liang at Cambridge University</a:t>
            </a:r>
          </a:p>
          <a:p>
            <a:r>
              <a:rPr lang="en-US" b="1" dirty="0" err="1"/>
              <a:t>FlowMachines</a:t>
            </a:r>
            <a:r>
              <a:rPr lang="en-US" dirty="0"/>
              <a:t> – a research project from a team in Paris</a:t>
            </a:r>
          </a:p>
          <a:p>
            <a:r>
              <a:rPr lang="en-US" b="1" dirty="0" err="1"/>
              <a:t>WaveNet</a:t>
            </a:r>
            <a:r>
              <a:rPr lang="en-US" dirty="0"/>
              <a:t> – a project by Google’s DeepMind</a:t>
            </a:r>
          </a:p>
          <a:p>
            <a:r>
              <a:rPr lang="en-US" b="1" dirty="0"/>
              <a:t>GRUV</a:t>
            </a:r>
            <a:r>
              <a:rPr lang="en-US" dirty="0"/>
              <a:t> – a Stanford research project</a:t>
            </a:r>
          </a:p>
          <a:p>
            <a:r>
              <a:rPr lang="en-US" b="1" dirty="0" err="1"/>
              <a:t>MIDInet</a:t>
            </a:r>
            <a:r>
              <a:rPr lang="en-US" dirty="0"/>
              <a:t> – an Academia </a:t>
            </a:r>
            <a:r>
              <a:rPr lang="en-US" dirty="0" err="1"/>
              <a:t>Sinica</a:t>
            </a:r>
            <a:r>
              <a:rPr lang="en-US" dirty="0"/>
              <a:t> research project (claim to be better than the rest)</a:t>
            </a:r>
          </a:p>
        </p:txBody>
      </p:sp>
    </p:spTree>
    <p:extLst>
      <p:ext uri="{BB962C8B-B14F-4D97-AF65-F5344CB8AC3E}">
        <p14:creationId xmlns:p14="http://schemas.microsoft.com/office/powerpoint/2010/main" val="1570217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D482D-B398-4492-8DFE-D1AF9004BD2B}"/>
              </a:ext>
            </a:extLst>
          </p:cNvPr>
          <p:cNvSpPr>
            <a:spLocks noGrp="1"/>
          </p:cNvSpPr>
          <p:nvPr>
            <p:ph type="title"/>
          </p:nvPr>
        </p:nvSpPr>
        <p:spPr>
          <a:xfrm>
            <a:off x="838200" y="228601"/>
            <a:ext cx="10515600" cy="1373188"/>
          </a:xfrm>
        </p:spPr>
        <p:txBody>
          <a:bodyPr/>
          <a:lstStyle/>
          <a:p>
            <a:pPr algn="ctr"/>
            <a:r>
              <a:rPr lang="en-US" dirty="0"/>
              <a:t>Known music generation systems</a:t>
            </a:r>
          </a:p>
        </p:txBody>
      </p:sp>
      <p:graphicFrame>
        <p:nvGraphicFramePr>
          <p:cNvPr id="6" name="Content Placeholder 5">
            <a:extLst>
              <a:ext uri="{FF2B5EF4-FFF2-40B4-BE49-F238E27FC236}">
                <a16:creationId xmlns:a16="http://schemas.microsoft.com/office/drawing/2014/main" id="{9305454F-4889-49DD-A94C-218BF154470E}"/>
              </a:ext>
            </a:extLst>
          </p:cNvPr>
          <p:cNvGraphicFramePr>
            <a:graphicFrameLocks noGrp="1"/>
          </p:cNvGraphicFramePr>
          <p:nvPr>
            <p:ph idx="1"/>
            <p:extLst>
              <p:ext uri="{D42A27DB-BD31-4B8C-83A1-F6EECF244321}">
                <p14:modId xmlns:p14="http://schemas.microsoft.com/office/powerpoint/2010/main" val="2925804597"/>
              </p:ext>
            </p:extLst>
          </p:nvPr>
        </p:nvGraphicFramePr>
        <p:xfrm>
          <a:off x="558800" y="1800224"/>
          <a:ext cx="10795002" cy="2936877"/>
        </p:xfrm>
        <a:graphic>
          <a:graphicData uri="http://schemas.openxmlformats.org/drawingml/2006/table">
            <a:tbl>
              <a:tblPr firstRow="1" bandRow="1">
                <a:tableStyleId>{5C22544A-7EE6-4342-B048-85BDC9FD1C3A}</a:tableStyleId>
              </a:tblPr>
              <a:tblGrid>
                <a:gridCol w="1538417">
                  <a:extLst>
                    <a:ext uri="{9D8B030D-6E8A-4147-A177-3AD203B41FA5}">
                      <a16:colId xmlns:a16="http://schemas.microsoft.com/office/drawing/2014/main" val="1782379740"/>
                    </a:ext>
                  </a:extLst>
                </a:gridCol>
                <a:gridCol w="1160333">
                  <a:extLst>
                    <a:ext uri="{9D8B030D-6E8A-4147-A177-3AD203B41FA5}">
                      <a16:colId xmlns:a16="http://schemas.microsoft.com/office/drawing/2014/main" val="2821255661"/>
                    </a:ext>
                  </a:extLst>
                </a:gridCol>
                <a:gridCol w="1349375">
                  <a:extLst>
                    <a:ext uri="{9D8B030D-6E8A-4147-A177-3AD203B41FA5}">
                      <a16:colId xmlns:a16="http://schemas.microsoft.com/office/drawing/2014/main" val="956024464"/>
                    </a:ext>
                  </a:extLst>
                </a:gridCol>
                <a:gridCol w="1349375">
                  <a:extLst>
                    <a:ext uri="{9D8B030D-6E8A-4147-A177-3AD203B41FA5}">
                      <a16:colId xmlns:a16="http://schemas.microsoft.com/office/drawing/2014/main" val="2670895795"/>
                    </a:ext>
                  </a:extLst>
                </a:gridCol>
                <a:gridCol w="1668793">
                  <a:extLst>
                    <a:ext uri="{9D8B030D-6E8A-4147-A177-3AD203B41FA5}">
                      <a16:colId xmlns:a16="http://schemas.microsoft.com/office/drawing/2014/main" val="2636129150"/>
                    </a:ext>
                  </a:extLst>
                </a:gridCol>
                <a:gridCol w="1160333">
                  <a:extLst>
                    <a:ext uri="{9D8B030D-6E8A-4147-A177-3AD203B41FA5}">
                      <a16:colId xmlns:a16="http://schemas.microsoft.com/office/drawing/2014/main" val="1207261098"/>
                    </a:ext>
                  </a:extLst>
                </a:gridCol>
                <a:gridCol w="1219001">
                  <a:extLst>
                    <a:ext uri="{9D8B030D-6E8A-4147-A177-3AD203B41FA5}">
                      <a16:colId xmlns:a16="http://schemas.microsoft.com/office/drawing/2014/main" val="2012927739"/>
                    </a:ext>
                  </a:extLst>
                </a:gridCol>
                <a:gridCol w="1349375">
                  <a:extLst>
                    <a:ext uri="{9D8B030D-6E8A-4147-A177-3AD203B41FA5}">
                      <a16:colId xmlns:a16="http://schemas.microsoft.com/office/drawing/2014/main" val="3777133301"/>
                    </a:ext>
                  </a:extLst>
                </a:gridCol>
              </a:tblGrid>
              <a:tr h="474319">
                <a:tc>
                  <a:txBody>
                    <a:bodyPr/>
                    <a:lstStyle/>
                    <a:p>
                      <a:endParaRPr lang="en-US" dirty="0"/>
                    </a:p>
                  </a:txBody>
                  <a:tcPr/>
                </a:tc>
                <a:tc>
                  <a:txBody>
                    <a:bodyPr/>
                    <a:lstStyle/>
                    <a:p>
                      <a:r>
                        <a:rPr lang="en-US" dirty="0"/>
                        <a:t>Magenta</a:t>
                      </a:r>
                    </a:p>
                  </a:txBody>
                  <a:tcPr/>
                </a:tc>
                <a:tc>
                  <a:txBody>
                    <a:bodyPr/>
                    <a:lstStyle/>
                    <a:p>
                      <a:r>
                        <a:rPr lang="en-US" dirty="0" err="1"/>
                        <a:t>DeepJazz</a:t>
                      </a:r>
                      <a:endParaRPr lang="en-US" dirty="0"/>
                    </a:p>
                  </a:txBody>
                  <a:tcPr/>
                </a:tc>
                <a:tc>
                  <a:txBody>
                    <a:bodyPr/>
                    <a:lstStyle/>
                    <a:p>
                      <a:r>
                        <a:rPr lang="en-US" dirty="0" err="1"/>
                        <a:t>BachBot</a:t>
                      </a:r>
                      <a:endParaRPr lang="en-US" dirty="0"/>
                    </a:p>
                  </a:txBody>
                  <a:tcPr/>
                </a:tc>
                <a:tc>
                  <a:txBody>
                    <a:bodyPr/>
                    <a:lstStyle/>
                    <a:p>
                      <a:r>
                        <a:rPr lang="en-US" dirty="0" err="1"/>
                        <a:t>FlowMachines</a:t>
                      </a:r>
                      <a:endParaRPr lang="en-US" dirty="0"/>
                    </a:p>
                  </a:txBody>
                  <a:tcPr/>
                </a:tc>
                <a:tc>
                  <a:txBody>
                    <a:bodyPr/>
                    <a:lstStyle/>
                    <a:p>
                      <a:r>
                        <a:rPr lang="en-US" dirty="0" err="1"/>
                        <a:t>WaveNet</a:t>
                      </a:r>
                      <a:endParaRPr lang="en-US" dirty="0"/>
                    </a:p>
                  </a:txBody>
                  <a:tcPr/>
                </a:tc>
                <a:tc>
                  <a:txBody>
                    <a:bodyPr/>
                    <a:lstStyle/>
                    <a:p>
                      <a:r>
                        <a:rPr lang="en-US" dirty="0"/>
                        <a:t>GRUV</a:t>
                      </a:r>
                    </a:p>
                  </a:txBody>
                  <a:tcPr/>
                </a:tc>
                <a:tc>
                  <a:txBody>
                    <a:bodyPr/>
                    <a:lstStyle/>
                    <a:p>
                      <a:r>
                        <a:rPr lang="en-US" dirty="0" err="1"/>
                        <a:t>MIDInet</a:t>
                      </a:r>
                      <a:endParaRPr lang="en-US" dirty="0"/>
                    </a:p>
                  </a:txBody>
                  <a:tcPr/>
                </a:tc>
                <a:extLst>
                  <a:ext uri="{0D108BD9-81ED-4DB2-BD59-A6C34878D82A}">
                    <a16:rowId xmlns:a16="http://schemas.microsoft.com/office/drawing/2014/main" val="2567328363"/>
                  </a:ext>
                </a:extLst>
              </a:tr>
              <a:tr h="818687">
                <a:tc>
                  <a:txBody>
                    <a:bodyPr/>
                    <a:lstStyle/>
                    <a:p>
                      <a:r>
                        <a:rPr lang="en-US" dirty="0"/>
                        <a:t>Input type</a:t>
                      </a:r>
                    </a:p>
                  </a:txBody>
                  <a:tcPr/>
                </a:tc>
                <a:tc>
                  <a:txBody>
                    <a:bodyPr/>
                    <a:lstStyle/>
                    <a:p>
                      <a:r>
                        <a:rPr lang="en-US" dirty="0"/>
                        <a:t>midi</a:t>
                      </a:r>
                    </a:p>
                  </a:txBody>
                  <a:tcPr/>
                </a:tc>
                <a:tc>
                  <a:txBody>
                    <a:bodyPr/>
                    <a:lstStyle/>
                    <a:p>
                      <a:r>
                        <a:rPr lang="en-US" dirty="0"/>
                        <a:t>midi</a:t>
                      </a:r>
                    </a:p>
                  </a:txBody>
                  <a:tcPr/>
                </a:tc>
                <a:tc>
                  <a:txBody>
                    <a:bodyPr/>
                    <a:lstStyle/>
                    <a:p>
                      <a:r>
                        <a:rPr lang="ru-RU" dirty="0"/>
                        <a:t>-</a:t>
                      </a:r>
                      <a:endParaRPr lang="en-US" dirty="0"/>
                    </a:p>
                  </a:txBody>
                  <a:tcPr/>
                </a:tc>
                <a:tc>
                  <a:txBody>
                    <a:bodyPr/>
                    <a:lstStyle/>
                    <a:p>
                      <a:r>
                        <a:rPr lang="en-US"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raw audio</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raw audio</a:t>
                      </a:r>
                    </a:p>
                    <a:p>
                      <a:endParaRPr lang="en-US" dirty="0"/>
                    </a:p>
                  </a:txBody>
                  <a:tcPr/>
                </a:tc>
                <a:tc>
                  <a:txBody>
                    <a:bodyPr/>
                    <a:lstStyle/>
                    <a:p>
                      <a:r>
                        <a:rPr lang="en-US" dirty="0"/>
                        <a:t>midi</a:t>
                      </a:r>
                    </a:p>
                  </a:txBody>
                  <a:tcPr/>
                </a:tc>
                <a:extLst>
                  <a:ext uri="{0D108BD9-81ED-4DB2-BD59-A6C34878D82A}">
                    <a16:rowId xmlns:a16="http://schemas.microsoft.com/office/drawing/2014/main" val="608485904"/>
                  </a:ext>
                </a:extLst>
              </a:tr>
              <a:tr h="11695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Core model</a:t>
                      </a:r>
                    </a:p>
                  </a:txBody>
                  <a:tcPr/>
                </a:tc>
                <a:tc>
                  <a:txBody>
                    <a:bodyPr/>
                    <a:lstStyle/>
                    <a:p>
                      <a:r>
                        <a:rPr lang="en-US" dirty="0"/>
                        <a:t>basic RNN + 2 LSTM’s</a:t>
                      </a:r>
                    </a:p>
                  </a:txBody>
                  <a:tcPr/>
                </a:tc>
                <a:tc>
                  <a:txBody>
                    <a:bodyPr/>
                    <a:lstStyle/>
                    <a:p>
                      <a:r>
                        <a:rPr lang="en-US" dirty="0"/>
                        <a:t>2-layer LSTM</a:t>
                      </a:r>
                    </a:p>
                  </a:txBody>
                  <a:tcPr/>
                </a:tc>
                <a:tc>
                  <a:txBody>
                    <a:bodyPr/>
                    <a:lstStyle/>
                    <a:p>
                      <a:r>
                        <a:rPr lang="en-US" dirty="0"/>
                        <a:t>LSTM</a:t>
                      </a:r>
                    </a:p>
                  </a:txBody>
                  <a:tcPr/>
                </a:tc>
                <a:tc>
                  <a:txBody>
                    <a:bodyPr/>
                    <a:lstStyle/>
                    <a:p>
                      <a:r>
                        <a:rPr lang="en-US" dirty="0"/>
                        <a:t>Markov Constraints</a:t>
                      </a:r>
                    </a:p>
                  </a:txBody>
                  <a:tcPr/>
                </a:tc>
                <a:tc>
                  <a:txBody>
                    <a:bodyPr/>
                    <a:lstStyle/>
                    <a:p>
                      <a:r>
                        <a:rPr lang="en-US" dirty="0"/>
                        <a:t>CNN</a:t>
                      </a:r>
                    </a:p>
                  </a:txBody>
                  <a:tcPr/>
                </a:tc>
                <a:tc>
                  <a:txBody>
                    <a:bodyPr/>
                    <a:lstStyle/>
                    <a:p>
                      <a:r>
                        <a:rPr lang="en-US" dirty="0"/>
                        <a:t>GRU and LSTM</a:t>
                      </a:r>
                    </a:p>
                  </a:txBody>
                  <a:tcPr/>
                </a:tc>
                <a:tc>
                  <a:txBody>
                    <a:bodyPr/>
                    <a:lstStyle/>
                    <a:p>
                      <a:r>
                        <a:rPr lang="en-US" dirty="0"/>
                        <a:t>GAN</a:t>
                      </a:r>
                    </a:p>
                  </a:txBody>
                  <a:tcPr/>
                </a:tc>
                <a:extLst>
                  <a:ext uri="{0D108BD9-81ED-4DB2-BD59-A6C34878D82A}">
                    <a16:rowId xmlns:a16="http://schemas.microsoft.com/office/drawing/2014/main" val="1490081789"/>
                  </a:ext>
                </a:extLst>
              </a:tr>
              <a:tr h="474319">
                <a:tc>
                  <a:txBody>
                    <a:bodyPr/>
                    <a:lstStyle/>
                    <a:p>
                      <a:r>
                        <a:rPr lang="en-US" dirty="0"/>
                        <a:t>Open-source</a:t>
                      </a:r>
                    </a:p>
                  </a:txBody>
                  <a:tcPr/>
                </a:tc>
                <a:tc>
                  <a:txBody>
                    <a:bodyPr/>
                    <a:lstStyle/>
                    <a:p>
                      <a:r>
                        <a:rPr lang="en-US" dirty="0"/>
                        <a:t>Yes</a:t>
                      </a:r>
                    </a:p>
                  </a:txBody>
                  <a:tcPr/>
                </a:tc>
                <a:tc>
                  <a:txBody>
                    <a:bodyPr/>
                    <a:lstStyle/>
                    <a:p>
                      <a:r>
                        <a:rPr lang="en-US" dirty="0"/>
                        <a:t>Yes</a:t>
                      </a:r>
                    </a:p>
                  </a:txBody>
                  <a:tcPr/>
                </a:tc>
                <a:tc>
                  <a:txBody>
                    <a:bodyPr/>
                    <a:lstStyle/>
                    <a:p>
                      <a:r>
                        <a:rPr lang="en-US" dirty="0"/>
                        <a:t>Yes</a:t>
                      </a:r>
                    </a:p>
                  </a:txBody>
                  <a:tcPr/>
                </a:tc>
                <a:tc>
                  <a:txBody>
                    <a:bodyPr/>
                    <a:lstStyle/>
                    <a:p>
                      <a:r>
                        <a:rPr lang="en-US" dirty="0"/>
                        <a:t>No</a:t>
                      </a:r>
                    </a:p>
                  </a:txBody>
                  <a:tcPr/>
                </a:tc>
                <a:tc>
                  <a:txBody>
                    <a:bodyPr/>
                    <a:lstStyle/>
                    <a:p>
                      <a:r>
                        <a:rPr lang="en-US" dirty="0"/>
                        <a:t>No*</a:t>
                      </a:r>
                    </a:p>
                  </a:txBody>
                  <a:tcPr/>
                </a:tc>
                <a:tc>
                  <a:txBody>
                    <a:bodyPr/>
                    <a:lstStyle/>
                    <a:p>
                      <a:r>
                        <a:rPr lang="en-US" dirty="0"/>
                        <a:t>Yes</a:t>
                      </a:r>
                    </a:p>
                  </a:txBody>
                  <a:tcPr/>
                </a:tc>
                <a:tc>
                  <a:txBody>
                    <a:bodyPr/>
                    <a:lstStyle/>
                    <a:p>
                      <a:r>
                        <a:rPr lang="en-US" dirty="0"/>
                        <a:t>Yes</a:t>
                      </a:r>
                    </a:p>
                  </a:txBody>
                  <a:tcPr/>
                </a:tc>
                <a:extLst>
                  <a:ext uri="{0D108BD9-81ED-4DB2-BD59-A6C34878D82A}">
                    <a16:rowId xmlns:a16="http://schemas.microsoft.com/office/drawing/2014/main" val="4139124672"/>
                  </a:ext>
                </a:extLst>
              </a:tr>
            </a:tbl>
          </a:graphicData>
        </a:graphic>
      </p:graphicFrame>
      <p:sp>
        <p:nvSpPr>
          <p:cNvPr id="7" name="TextBox 6">
            <a:extLst>
              <a:ext uri="{FF2B5EF4-FFF2-40B4-BE49-F238E27FC236}">
                <a16:creationId xmlns:a16="http://schemas.microsoft.com/office/drawing/2014/main" id="{84B76BF4-84B6-4FFB-A43A-A7EE890487CF}"/>
              </a:ext>
            </a:extLst>
          </p:cNvPr>
          <p:cNvSpPr txBox="1"/>
          <p:nvPr/>
        </p:nvSpPr>
        <p:spPr>
          <a:xfrm>
            <a:off x="9448800" y="6106179"/>
            <a:ext cx="2565400" cy="523220"/>
          </a:xfrm>
          <a:prstGeom prst="rect">
            <a:avLst/>
          </a:prstGeom>
          <a:noFill/>
        </p:spPr>
        <p:txBody>
          <a:bodyPr wrap="square" rtlCol="0">
            <a:spAutoFit/>
          </a:bodyPr>
          <a:lstStyle/>
          <a:p>
            <a:r>
              <a:rPr lang="en-US" sz="1400" dirty="0"/>
              <a:t>* - Others have implemented it based on google documentation</a:t>
            </a:r>
          </a:p>
        </p:txBody>
      </p:sp>
    </p:spTree>
    <p:extLst>
      <p:ext uri="{BB962C8B-B14F-4D97-AF65-F5344CB8AC3E}">
        <p14:creationId xmlns:p14="http://schemas.microsoft.com/office/powerpoint/2010/main" val="3413947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D805C-FF29-4130-817C-1051C0FA3410}"/>
              </a:ext>
            </a:extLst>
          </p:cNvPr>
          <p:cNvSpPr>
            <a:spLocks noGrp="1"/>
          </p:cNvSpPr>
          <p:nvPr>
            <p:ph type="title"/>
          </p:nvPr>
        </p:nvSpPr>
        <p:spPr>
          <a:xfrm>
            <a:off x="838199" y="210142"/>
            <a:ext cx="10515600" cy="1325563"/>
          </a:xfrm>
        </p:spPr>
        <p:txBody>
          <a:bodyPr/>
          <a:lstStyle/>
          <a:p>
            <a:pPr algn="ctr"/>
            <a:r>
              <a:rPr lang="en-US" dirty="0"/>
              <a:t>RNN (Recurrent Neural Network)</a:t>
            </a:r>
          </a:p>
        </p:txBody>
      </p:sp>
      <p:pic>
        <p:nvPicPr>
          <p:cNvPr id="4" name="Content Placeholder 3">
            <a:extLst>
              <a:ext uri="{FF2B5EF4-FFF2-40B4-BE49-F238E27FC236}">
                <a16:creationId xmlns:a16="http://schemas.microsoft.com/office/drawing/2014/main" id="{28D46F0F-107E-4319-BA3B-4C88A9AC9FC5}"/>
              </a:ext>
            </a:extLst>
          </p:cNvPr>
          <p:cNvPicPr>
            <a:picLocks noGrp="1" noChangeAspect="1"/>
          </p:cNvPicPr>
          <p:nvPr>
            <p:ph idx="1"/>
          </p:nvPr>
        </p:nvPicPr>
        <p:blipFill>
          <a:blip r:embed="rId2"/>
          <a:stretch>
            <a:fillRect/>
          </a:stretch>
        </p:blipFill>
        <p:spPr>
          <a:xfrm>
            <a:off x="1703947" y="1843545"/>
            <a:ext cx="9860485" cy="3270950"/>
          </a:xfrm>
          <a:prstGeom prst="rect">
            <a:avLst/>
          </a:prstGeom>
        </p:spPr>
      </p:pic>
    </p:spTree>
    <p:extLst>
      <p:ext uri="{BB962C8B-B14F-4D97-AF65-F5344CB8AC3E}">
        <p14:creationId xmlns:p14="http://schemas.microsoft.com/office/powerpoint/2010/main" val="309012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A drawing of a cartoon character&#10;&#10;Description generated with high confidence">
            <a:extLst>
              <a:ext uri="{FF2B5EF4-FFF2-40B4-BE49-F238E27FC236}">
                <a16:creationId xmlns:a16="http://schemas.microsoft.com/office/drawing/2014/main" id="{FE8F9564-356A-423B-9A5E-471092FF7703}"/>
              </a:ext>
            </a:extLst>
          </p:cNvPr>
          <p:cNvPicPr>
            <a:picLocks noChangeAspect="1"/>
          </p:cNvPicPr>
          <p:nvPr/>
        </p:nvPicPr>
        <p:blipFill>
          <a:blip r:embed="rId2"/>
          <a:stretch>
            <a:fillRect/>
          </a:stretch>
        </p:blipFill>
        <p:spPr>
          <a:xfrm>
            <a:off x="1371490" y="1147766"/>
            <a:ext cx="9266007" cy="3497918"/>
          </a:xfrm>
          <a:prstGeom prst="rect">
            <a:avLst/>
          </a:prstGeom>
        </p:spPr>
      </p:pic>
      <p:sp>
        <p:nvSpPr>
          <p:cNvPr id="2" name="Title 1">
            <a:extLst>
              <a:ext uri="{FF2B5EF4-FFF2-40B4-BE49-F238E27FC236}">
                <a16:creationId xmlns:a16="http://schemas.microsoft.com/office/drawing/2014/main" id="{847D805C-FF29-4130-817C-1051C0FA3410}"/>
              </a:ext>
            </a:extLst>
          </p:cNvPr>
          <p:cNvSpPr>
            <a:spLocks noGrp="1"/>
          </p:cNvSpPr>
          <p:nvPr>
            <p:ph type="title"/>
          </p:nvPr>
        </p:nvSpPr>
        <p:spPr>
          <a:xfrm>
            <a:off x="746694" y="71439"/>
            <a:ext cx="10515600" cy="1325563"/>
          </a:xfrm>
        </p:spPr>
        <p:txBody>
          <a:bodyPr vert="horz" lIns="91440" tIns="45720" rIns="91440" bIns="45720" rtlCol="0" anchor="ctr">
            <a:normAutofit/>
          </a:bodyPr>
          <a:lstStyle/>
          <a:p>
            <a:pPr algn="ctr"/>
            <a:r>
              <a:rPr lang="en-US" kern="1200" dirty="0">
                <a:solidFill>
                  <a:schemeClr val="tx1"/>
                </a:solidFill>
                <a:latin typeface="+mj-lt"/>
                <a:ea typeface="+mj-ea"/>
                <a:cs typeface="+mj-cs"/>
              </a:rPr>
              <a:t>LSTM (Long-Short Term Memory)</a:t>
            </a: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62BB6868-9DE8-4D3D-81EB-43CA510C1852}"/>
                  </a:ext>
                </a:extLst>
              </p:cNvPr>
              <p:cNvSpPr txBox="1"/>
              <p:nvPr/>
            </p:nvSpPr>
            <p:spPr>
              <a:xfrm>
                <a:off x="1462996" y="4882764"/>
                <a:ext cx="8267700" cy="1510991"/>
              </a:xfrm>
              <a:prstGeom prst="rect">
                <a:avLst/>
              </a:prstGeom>
              <a:noFill/>
            </p:spPr>
            <p:txBody>
              <a:bodyPr wrap="square" rtlCol="0">
                <a:spAutoFit/>
              </a:bodyPr>
              <a:lstStyle/>
              <a:p>
                <a:pPr marL="342900" indent="-342900">
                  <a:buAutoNum type="arabicPeriod"/>
                </a:pP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𝑓</m:t>
                        </m:r>
                      </m:e>
                      <m:sub>
                        <m:r>
                          <a:rPr lang="en-US" b="0" i="1" smtClean="0">
                            <a:latin typeface="Cambria Math" panose="02040503050406030204" pitchFamily="18" charset="0"/>
                          </a:rPr>
                          <m:t>𝑡</m:t>
                        </m:r>
                      </m:sub>
                    </m:sSub>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𝜎</m:t>
                    </m:r>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𝑊</m:t>
                        </m:r>
                      </m:e>
                      <m:sub>
                        <m:r>
                          <a:rPr lang="en-US" b="0" i="1" smtClean="0">
                            <a:latin typeface="Cambria Math" panose="02040503050406030204" pitchFamily="18" charset="0"/>
                            <a:ea typeface="Cambria Math" panose="02040503050406030204" pitchFamily="18" charset="0"/>
                          </a:rPr>
                          <m:t>𝑓</m:t>
                        </m:r>
                      </m:sub>
                    </m:sSub>
                    <m:r>
                      <a:rPr lang="en-US">
                        <a:latin typeface="Cambria Math" panose="02040503050406030204" pitchFamily="18" charset="0"/>
                        <a:ea typeface="Cambria Math" panose="02040503050406030204" pitchFamily="18" charset="0"/>
                      </a:rPr>
                      <m:t>∙</m:t>
                    </m:r>
                    <m:r>
                      <a:rPr lang="en-US" b="0" i="0"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h</m:t>
                        </m:r>
                      </m:e>
                      <m:sub>
                        <m:r>
                          <m:rPr>
                            <m:sty m:val="p"/>
                          </m:rPr>
                          <a:rPr lang="en-US" b="0" i="0" smtClean="0">
                            <a:latin typeface="Cambria Math" panose="02040503050406030204" pitchFamily="18" charset="0"/>
                            <a:ea typeface="Cambria Math" panose="02040503050406030204" pitchFamily="18" charset="0"/>
                          </a:rPr>
                          <m:t>t</m:t>
                        </m:r>
                        <m:r>
                          <a:rPr lang="en-US" b="0" i="0" smtClean="0">
                            <a:latin typeface="Cambria Math" panose="02040503050406030204" pitchFamily="18" charset="0"/>
                            <a:ea typeface="Cambria Math" panose="02040503050406030204" pitchFamily="18" charset="0"/>
                          </a:rPr>
                          <m:t>−1</m:t>
                        </m:r>
                      </m:sub>
                    </m:sSub>
                    <m:r>
                      <a:rPr lang="en-US" b="0" i="0" smtClean="0">
                        <a:latin typeface="Cambria Math" panose="02040503050406030204" pitchFamily="18" charset="0"/>
                        <a:ea typeface="Cambria Math" panose="02040503050406030204" pitchFamily="18" charset="0"/>
                      </a:rPr>
                      <m:t>, </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𝑥</m:t>
                        </m:r>
                      </m:e>
                      <m:sub>
                        <m:r>
                          <m:rPr>
                            <m:sty m:val="p"/>
                          </m:rPr>
                          <a:rPr lang="en-US" b="0" i="0" smtClean="0">
                            <a:latin typeface="Cambria Math" panose="02040503050406030204" pitchFamily="18" charset="0"/>
                            <a:ea typeface="Cambria Math" panose="02040503050406030204" pitchFamily="18" charset="0"/>
                          </a:rPr>
                          <m:t>t</m:t>
                        </m:r>
                      </m:sub>
                    </m:sSub>
                    <m:r>
                      <a:rPr lang="en-US" b="0" i="1" smtClean="0">
                        <a:latin typeface="Cambria Math" panose="02040503050406030204" pitchFamily="18" charset="0"/>
                        <a:ea typeface="Cambria Math" panose="02040503050406030204" pitchFamily="18" charset="0"/>
                      </a:rPr>
                      <m:t>]</m:t>
                    </m:r>
                    <m:r>
                      <a:rPr lang="en-US" b="0" i="0"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m:rPr>
                            <m:sty m:val="p"/>
                          </m:rPr>
                          <a:rPr lang="en-US" b="0" i="0" smtClean="0">
                            <a:latin typeface="Cambria Math" panose="02040503050406030204" pitchFamily="18" charset="0"/>
                            <a:ea typeface="Cambria Math" panose="02040503050406030204" pitchFamily="18" charset="0"/>
                          </a:rPr>
                          <m:t>b</m:t>
                        </m:r>
                      </m:e>
                      <m:sub>
                        <m:r>
                          <m:rPr>
                            <m:sty m:val="p"/>
                          </m:rPr>
                          <a:rPr lang="en-US" b="0" i="0" smtClean="0">
                            <a:latin typeface="Cambria Math" panose="02040503050406030204" pitchFamily="18" charset="0"/>
                            <a:ea typeface="Cambria Math" panose="02040503050406030204" pitchFamily="18" charset="0"/>
                          </a:rPr>
                          <m:t>f</m:t>
                        </m:r>
                      </m:sub>
                    </m:sSub>
                  </m:oMath>
                </a14:m>
                <a:r>
                  <a:rPr lang="en-US" b="0" dirty="0">
                    <a:ea typeface="Cambria Math" panose="02040503050406030204" pitchFamily="18" charset="0"/>
                  </a:rPr>
                  <a:t>)</a:t>
                </a:r>
              </a:p>
              <a:p>
                <a:pPr marL="342900" indent="-342900">
                  <a:buAutoNum type="arabicPeriod"/>
                </a:pPr>
                <a14:m>
                  <m:oMath xmlns:m="http://schemas.openxmlformats.org/officeDocument/2006/math">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𝑖</m:t>
                        </m:r>
                      </m:e>
                      <m:sub>
                        <m:r>
                          <a:rPr lang="en-US" b="0" i="1" smtClean="0">
                            <a:latin typeface="Cambria Math" panose="02040503050406030204" pitchFamily="18" charset="0"/>
                            <a:ea typeface="Cambria Math" panose="02040503050406030204" pitchFamily="18" charset="0"/>
                          </a:rPr>
                          <m:t>𝑡</m:t>
                        </m:r>
                      </m:sub>
                    </m:sSub>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𝜎</m:t>
                    </m:r>
                    <m:d>
                      <m:dPr>
                        <m:ctrlPr>
                          <a:rPr lang="en-US" b="0" i="1" smtClean="0">
                            <a:latin typeface="Cambria Math" panose="02040503050406030204" pitchFamily="18" charset="0"/>
                            <a:ea typeface="Cambria Math" panose="02040503050406030204" pitchFamily="18" charset="0"/>
                          </a:rPr>
                        </m:ctrlPr>
                      </m:dPr>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𝑊</m:t>
                            </m:r>
                          </m:e>
                          <m:sub>
                            <m:r>
                              <a:rPr lang="en-US" b="0" i="1" smtClean="0">
                                <a:latin typeface="Cambria Math" panose="02040503050406030204" pitchFamily="18" charset="0"/>
                                <a:ea typeface="Cambria Math" panose="02040503050406030204" pitchFamily="18" charset="0"/>
                              </a:rPr>
                              <m:t>𝑖</m:t>
                            </m:r>
                          </m:sub>
                        </m:sSub>
                        <m:r>
                          <a:rPr lang="en-US" i="1">
                            <a:latin typeface="Cambria Math" panose="02040503050406030204" pitchFamily="18" charset="0"/>
                            <a:ea typeface="Cambria Math" panose="02040503050406030204" pitchFamily="18" charset="0"/>
                          </a:rPr>
                          <m:t>∙</m:t>
                        </m:r>
                        <m:d>
                          <m:dPr>
                            <m:begChr m:val="["/>
                            <m:endChr m:val="]"/>
                            <m:ctrlPr>
                              <a:rPr lang="en-US" b="0" i="1" smtClean="0">
                                <a:latin typeface="Cambria Math" panose="02040503050406030204" pitchFamily="18" charset="0"/>
                                <a:ea typeface="Cambria Math" panose="02040503050406030204" pitchFamily="18" charset="0"/>
                              </a:rPr>
                            </m:ctrlPr>
                          </m:dPr>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h</m:t>
                                </m:r>
                              </m:e>
                              <m:sub>
                                <m:r>
                                  <a:rPr lang="en-US" b="0" i="1" smtClean="0">
                                    <a:latin typeface="Cambria Math" panose="02040503050406030204" pitchFamily="18" charset="0"/>
                                    <a:ea typeface="Cambria Math" panose="02040503050406030204" pitchFamily="18" charset="0"/>
                                  </a:rPr>
                                  <m:t>𝑡</m:t>
                                </m:r>
                                <m:r>
                                  <a:rPr lang="en-US" b="0" i="1" smtClean="0">
                                    <a:latin typeface="Cambria Math" panose="02040503050406030204" pitchFamily="18" charset="0"/>
                                    <a:ea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 </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𝑥</m:t>
                                </m:r>
                              </m:e>
                              <m:sub>
                                <m:r>
                                  <a:rPr lang="en-US" b="0" i="1" smtClean="0">
                                    <a:latin typeface="Cambria Math" panose="02040503050406030204" pitchFamily="18" charset="0"/>
                                    <a:ea typeface="Cambria Math" panose="02040503050406030204" pitchFamily="18" charset="0"/>
                                  </a:rPr>
                                  <m:t>𝑡</m:t>
                                </m:r>
                              </m:sub>
                            </m:sSub>
                          </m:e>
                        </m:d>
                        <m:r>
                          <a:rPr lang="en-US" b="0" i="0"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m:rPr>
                                <m:sty m:val="p"/>
                              </m:rPr>
                              <a:rPr lang="en-US" b="0" i="0" smtClean="0">
                                <a:latin typeface="Cambria Math" panose="02040503050406030204" pitchFamily="18" charset="0"/>
                                <a:ea typeface="Cambria Math" panose="02040503050406030204" pitchFamily="18" charset="0"/>
                              </a:rPr>
                              <m:t>b</m:t>
                            </m:r>
                          </m:e>
                          <m:sub>
                            <m:r>
                              <m:rPr>
                                <m:sty m:val="p"/>
                              </m:rPr>
                              <a:rPr lang="en-US" b="0" i="0" smtClean="0">
                                <a:latin typeface="Cambria Math" panose="02040503050406030204" pitchFamily="18" charset="0"/>
                                <a:ea typeface="Cambria Math" panose="02040503050406030204" pitchFamily="18" charset="0"/>
                              </a:rPr>
                              <m:t>i</m:t>
                            </m:r>
                          </m:sub>
                        </m:sSub>
                      </m:e>
                    </m:d>
                    <m:r>
                      <a:rPr lang="en-US" b="0" i="0" smtClean="0">
                        <a:latin typeface="Cambria Math" panose="02040503050406030204" pitchFamily="18" charset="0"/>
                        <a:ea typeface="Cambria Math" panose="02040503050406030204" pitchFamily="18" charset="0"/>
                      </a:rPr>
                      <m:t>,  </m:t>
                    </m:r>
                    <m:sSub>
                      <m:sSubPr>
                        <m:ctrlPr>
                          <a:rPr lang="en-US" b="0" i="1" smtClean="0">
                            <a:latin typeface="Cambria Math" panose="02040503050406030204" pitchFamily="18" charset="0"/>
                            <a:ea typeface="Cambria Math" panose="02040503050406030204" pitchFamily="18" charset="0"/>
                          </a:rPr>
                        </m:ctrlPr>
                      </m:sSubPr>
                      <m:e>
                        <m:acc>
                          <m:accPr>
                            <m:chr m:val="̃"/>
                            <m:ctrlPr>
                              <a:rPr lang="en-US" b="0" i="1" smtClean="0">
                                <a:latin typeface="Cambria Math" panose="02040503050406030204" pitchFamily="18" charset="0"/>
                                <a:ea typeface="Cambria Math" panose="02040503050406030204" pitchFamily="18" charset="0"/>
                              </a:rPr>
                            </m:ctrlPr>
                          </m:accPr>
                          <m:e>
                            <m:r>
                              <a:rPr lang="en-US" b="0" i="1" smtClean="0">
                                <a:latin typeface="Cambria Math" panose="02040503050406030204" pitchFamily="18" charset="0"/>
                                <a:ea typeface="Cambria Math" panose="02040503050406030204" pitchFamily="18" charset="0"/>
                              </a:rPr>
                              <m:t>𝐶</m:t>
                            </m:r>
                          </m:e>
                        </m:acc>
                      </m:e>
                      <m:sub>
                        <m:r>
                          <a:rPr lang="en-US" b="0" i="1" smtClean="0">
                            <a:latin typeface="Cambria Math" panose="02040503050406030204" pitchFamily="18" charset="0"/>
                            <a:ea typeface="Cambria Math" panose="02040503050406030204" pitchFamily="18" charset="0"/>
                          </a:rPr>
                          <m:t>𝑡</m:t>
                        </m:r>
                      </m:sub>
                    </m:sSub>
                    <m:r>
                      <a:rPr lang="en-US" b="0" i="0" smtClean="0">
                        <a:latin typeface="Cambria Math" panose="02040503050406030204" pitchFamily="18" charset="0"/>
                        <a:ea typeface="Cambria Math" panose="02040503050406030204" pitchFamily="18" charset="0"/>
                      </a:rPr>
                      <m:t>=</m:t>
                    </m:r>
                    <m:r>
                      <m:rPr>
                        <m:sty m:val="p"/>
                      </m:rPr>
                      <a:rPr lang="en-US" b="0" i="0" smtClean="0">
                        <a:latin typeface="Cambria Math" panose="02040503050406030204" pitchFamily="18" charset="0"/>
                        <a:ea typeface="Cambria Math" panose="02040503050406030204" pitchFamily="18" charset="0"/>
                      </a:rPr>
                      <m:t>tanh</m:t>
                    </m:r>
                    <m:r>
                      <a:rPr lang="en-US" b="0" i="0"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m:rPr>
                            <m:sty m:val="p"/>
                          </m:rPr>
                          <a:rPr lang="en-US" b="0" i="0" smtClean="0">
                            <a:latin typeface="Cambria Math" panose="02040503050406030204" pitchFamily="18" charset="0"/>
                            <a:ea typeface="Cambria Math" panose="02040503050406030204" pitchFamily="18" charset="0"/>
                          </a:rPr>
                          <m:t>W</m:t>
                        </m:r>
                      </m:e>
                      <m:sub>
                        <m:r>
                          <m:rPr>
                            <m:sty m:val="p"/>
                          </m:rPr>
                          <a:rPr lang="en-US" b="0" i="0" smtClean="0">
                            <a:latin typeface="Cambria Math" panose="02040503050406030204" pitchFamily="18" charset="0"/>
                            <a:ea typeface="Cambria Math" panose="02040503050406030204" pitchFamily="18" charset="0"/>
                          </a:rPr>
                          <m:t>C</m:t>
                        </m:r>
                      </m:sub>
                    </m:sSub>
                    <m:r>
                      <a:rPr lang="en-US" b="0" i="1" smtClean="0">
                        <a:latin typeface="Cambria Math" panose="02040503050406030204" pitchFamily="18" charset="0"/>
                        <a:ea typeface="Cambria Math" panose="02040503050406030204" pitchFamily="18" charset="0"/>
                      </a:rPr>
                      <m:t>∙</m:t>
                    </m:r>
                    <m:d>
                      <m:dPr>
                        <m:begChr m:val="["/>
                        <m:endChr m:val="]"/>
                        <m:ctrlPr>
                          <a:rPr lang="en-US" b="0" i="1" smtClean="0">
                            <a:latin typeface="Cambria Math" panose="02040503050406030204" pitchFamily="18" charset="0"/>
                            <a:ea typeface="Cambria Math" panose="02040503050406030204" pitchFamily="18" charset="0"/>
                          </a:rPr>
                        </m:ctrlPr>
                      </m:dPr>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h</m:t>
                            </m:r>
                          </m:e>
                          <m:sub>
                            <m:r>
                              <a:rPr lang="en-US" b="0" i="1" smtClean="0">
                                <a:latin typeface="Cambria Math" panose="02040503050406030204" pitchFamily="18" charset="0"/>
                                <a:ea typeface="Cambria Math" panose="02040503050406030204" pitchFamily="18" charset="0"/>
                              </a:rPr>
                              <m:t>𝑡</m:t>
                            </m:r>
                            <m:r>
                              <a:rPr lang="en-US" b="0" i="1" smtClean="0">
                                <a:latin typeface="Cambria Math" panose="02040503050406030204" pitchFamily="18" charset="0"/>
                                <a:ea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 </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𝑥</m:t>
                            </m:r>
                          </m:e>
                          <m:sub>
                            <m:r>
                              <a:rPr lang="en-US" b="0" i="1" smtClean="0">
                                <a:latin typeface="Cambria Math" panose="02040503050406030204" pitchFamily="18" charset="0"/>
                                <a:ea typeface="Cambria Math" panose="02040503050406030204" pitchFamily="18" charset="0"/>
                              </a:rPr>
                              <m:t>𝑡</m:t>
                            </m:r>
                          </m:sub>
                        </m:sSub>
                      </m:e>
                    </m:d>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𝑏</m:t>
                        </m:r>
                      </m:e>
                      <m:sub>
                        <m:r>
                          <a:rPr lang="en-US" b="0" i="1" smtClean="0">
                            <a:latin typeface="Cambria Math" panose="02040503050406030204" pitchFamily="18" charset="0"/>
                            <a:ea typeface="Cambria Math" panose="02040503050406030204" pitchFamily="18" charset="0"/>
                          </a:rPr>
                          <m:t>𝐶</m:t>
                        </m:r>
                      </m:sub>
                    </m:sSub>
                    <m:r>
                      <a:rPr lang="en-US" b="0" i="1" smtClean="0">
                        <a:latin typeface="Cambria Math" panose="02040503050406030204" pitchFamily="18" charset="0"/>
                        <a:ea typeface="Cambria Math" panose="02040503050406030204" pitchFamily="18" charset="0"/>
                      </a:rPr>
                      <m:t>) </m:t>
                    </m:r>
                  </m:oMath>
                </a14:m>
                <a:endParaRPr lang="en-US" dirty="0">
                  <a:ea typeface="Cambria Math" panose="02040503050406030204" pitchFamily="18" charset="0"/>
                </a:endParaRPr>
              </a:p>
              <a:p>
                <a:pPr marL="342900" indent="-342900">
                  <a:buAutoNum type="arabicPeriod"/>
                </a:pPr>
                <a14:m>
                  <m:oMath xmlns:m="http://schemas.openxmlformats.org/officeDocument/2006/math">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𝐶</m:t>
                        </m:r>
                      </m:e>
                      <m:sub>
                        <m:r>
                          <a:rPr lang="en-US" b="0" i="1" smtClean="0">
                            <a:latin typeface="Cambria Math" panose="02040503050406030204" pitchFamily="18" charset="0"/>
                            <a:ea typeface="Cambria Math" panose="02040503050406030204" pitchFamily="18" charset="0"/>
                          </a:rPr>
                          <m:t>𝑡</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𝑓</m:t>
                        </m:r>
                      </m:e>
                      <m:sub>
                        <m:r>
                          <a:rPr lang="en-US" b="0" i="1" smtClean="0">
                            <a:latin typeface="Cambria Math" panose="02040503050406030204" pitchFamily="18" charset="0"/>
                            <a:ea typeface="Cambria Math" panose="02040503050406030204" pitchFamily="18" charset="0"/>
                          </a:rPr>
                          <m:t>𝑡</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𝐶</m:t>
                        </m:r>
                      </m:e>
                      <m:sub>
                        <m:r>
                          <a:rPr lang="en-US" b="0" i="1" smtClean="0">
                            <a:latin typeface="Cambria Math" panose="02040503050406030204" pitchFamily="18" charset="0"/>
                            <a:ea typeface="Cambria Math" panose="02040503050406030204" pitchFamily="18" charset="0"/>
                          </a:rPr>
                          <m:t>𝑡</m:t>
                        </m:r>
                        <m:r>
                          <a:rPr lang="en-US" b="0" i="1" smtClean="0">
                            <a:latin typeface="Cambria Math" panose="02040503050406030204" pitchFamily="18" charset="0"/>
                            <a:ea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𝑖</m:t>
                        </m:r>
                      </m:e>
                      <m:sub>
                        <m:r>
                          <a:rPr lang="en-US" b="0" i="1" smtClean="0">
                            <a:latin typeface="Cambria Math" panose="02040503050406030204" pitchFamily="18" charset="0"/>
                            <a:ea typeface="Cambria Math" panose="02040503050406030204" pitchFamily="18" charset="0"/>
                          </a:rPr>
                          <m:t>𝑡</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acc>
                          <m:accPr>
                            <m:chr m:val="̃"/>
                            <m:ctrlPr>
                              <a:rPr lang="en-US" b="0" i="1" smtClean="0">
                                <a:latin typeface="Cambria Math" panose="02040503050406030204" pitchFamily="18" charset="0"/>
                                <a:ea typeface="Cambria Math" panose="02040503050406030204" pitchFamily="18" charset="0"/>
                              </a:rPr>
                            </m:ctrlPr>
                          </m:accPr>
                          <m:e>
                            <m:r>
                              <a:rPr lang="en-US" b="0" i="1" smtClean="0">
                                <a:latin typeface="Cambria Math" panose="02040503050406030204" pitchFamily="18" charset="0"/>
                                <a:ea typeface="Cambria Math" panose="02040503050406030204" pitchFamily="18" charset="0"/>
                              </a:rPr>
                              <m:t>𝐶</m:t>
                            </m:r>
                          </m:e>
                        </m:acc>
                      </m:e>
                      <m:sub>
                        <m:r>
                          <a:rPr lang="en-US" b="0" i="1" smtClean="0">
                            <a:latin typeface="Cambria Math" panose="02040503050406030204" pitchFamily="18" charset="0"/>
                            <a:ea typeface="Cambria Math" panose="02040503050406030204" pitchFamily="18" charset="0"/>
                          </a:rPr>
                          <m:t>𝑡</m:t>
                        </m:r>
                      </m:sub>
                    </m:sSub>
                  </m:oMath>
                </a14:m>
                <a:r>
                  <a:rPr lang="en-US" b="0" dirty="0">
                    <a:ea typeface="Cambria Math" panose="02040503050406030204" pitchFamily="18" charset="0"/>
                  </a:rPr>
                  <a:t> </a:t>
                </a:r>
              </a:p>
              <a:p>
                <a:pPr marL="342900" indent="-342900">
                  <a:buAutoNum type="arabicPeriod"/>
                </a:pPr>
                <a14:m>
                  <m:oMath xmlns:m="http://schemas.openxmlformats.org/officeDocument/2006/math">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𝑜</m:t>
                        </m:r>
                      </m:e>
                      <m:sub>
                        <m:r>
                          <a:rPr lang="en-US" b="0" i="1" smtClean="0">
                            <a:latin typeface="Cambria Math" panose="02040503050406030204" pitchFamily="18" charset="0"/>
                            <a:ea typeface="Cambria Math" panose="02040503050406030204" pitchFamily="18" charset="0"/>
                          </a:rPr>
                          <m:t>𝑡</m:t>
                        </m:r>
                      </m:sub>
                    </m:sSub>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𝜎</m:t>
                    </m:r>
                    <m:d>
                      <m:dPr>
                        <m:ctrlPr>
                          <a:rPr lang="en-US" b="0" i="1" smtClean="0">
                            <a:latin typeface="Cambria Math" panose="02040503050406030204" pitchFamily="18" charset="0"/>
                            <a:ea typeface="Cambria Math" panose="02040503050406030204" pitchFamily="18" charset="0"/>
                          </a:rPr>
                        </m:ctrlPr>
                      </m:dPr>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𝑊</m:t>
                            </m:r>
                          </m:e>
                          <m:sub>
                            <m:r>
                              <a:rPr lang="en-US" b="0" i="1" smtClean="0">
                                <a:latin typeface="Cambria Math" panose="02040503050406030204" pitchFamily="18" charset="0"/>
                                <a:ea typeface="Cambria Math" panose="02040503050406030204" pitchFamily="18" charset="0"/>
                              </a:rPr>
                              <m:t>𝑜</m:t>
                            </m:r>
                          </m:sub>
                        </m:sSub>
                        <m:r>
                          <a:rPr lang="en-US" b="0" i="1" smtClean="0">
                            <a:latin typeface="Cambria Math" panose="02040503050406030204" pitchFamily="18" charset="0"/>
                            <a:ea typeface="Cambria Math" panose="02040503050406030204" pitchFamily="18" charset="0"/>
                          </a:rPr>
                          <m:t>∙</m:t>
                        </m:r>
                        <m:d>
                          <m:dPr>
                            <m:begChr m:val="["/>
                            <m:endChr m:val="]"/>
                            <m:ctrlPr>
                              <a:rPr lang="en-US" b="0" i="1" smtClean="0">
                                <a:latin typeface="Cambria Math" panose="02040503050406030204" pitchFamily="18" charset="0"/>
                                <a:ea typeface="Cambria Math" panose="02040503050406030204" pitchFamily="18" charset="0"/>
                              </a:rPr>
                            </m:ctrlPr>
                          </m:dPr>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h</m:t>
                                </m:r>
                              </m:e>
                              <m:sub>
                                <m:r>
                                  <a:rPr lang="en-US" b="0" i="1" smtClean="0">
                                    <a:latin typeface="Cambria Math" panose="02040503050406030204" pitchFamily="18" charset="0"/>
                                    <a:ea typeface="Cambria Math" panose="02040503050406030204" pitchFamily="18" charset="0"/>
                                  </a:rPr>
                                  <m:t>𝑡</m:t>
                                </m:r>
                                <m:r>
                                  <a:rPr lang="en-US" b="0" i="1" smtClean="0">
                                    <a:latin typeface="Cambria Math" panose="02040503050406030204" pitchFamily="18" charset="0"/>
                                    <a:ea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 </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𝑥</m:t>
                                </m:r>
                              </m:e>
                              <m:sub>
                                <m:r>
                                  <a:rPr lang="en-US" b="0" i="1" smtClean="0">
                                    <a:latin typeface="Cambria Math" panose="02040503050406030204" pitchFamily="18" charset="0"/>
                                    <a:ea typeface="Cambria Math" panose="02040503050406030204" pitchFamily="18" charset="0"/>
                                  </a:rPr>
                                  <m:t>𝑡</m:t>
                                </m:r>
                              </m:sub>
                            </m:sSub>
                          </m:e>
                        </m:d>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𝑏</m:t>
                            </m:r>
                          </m:e>
                          <m:sub>
                            <m:r>
                              <a:rPr lang="en-US" b="0" i="1" smtClean="0">
                                <a:latin typeface="Cambria Math" panose="02040503050406030204" pitchFamily="18" charset="0"/>
                                <a:ea typeface="Cambria Math" panose="02040503050406030204" pitchFamily="18" charset="0"/>
                              </a:rPr>
                              <m:t>𝑜</m:t>
                            </m:r>
                          </m:sub>
                        </m:sSub>
                      </m:e>
                    </m:d>
                    <m:r>
                      <a:rPr lang="en-US" b="0" i="1" smtClean="0">
                        <a:latin typeface="Cambria Math" panose="02040503050406030204" pitchFamily="18" charset="0"/>
                        <a:ea typeface="Cambria Math" panose="02040503050406030204" pitchFamily="18" charset="0"/>
                      </a:rPr>
                      <m:t>,  </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h</m:t>
                        </m:r>
                      </m:e>
                      <m:sub>
                        <m:r>
                          <a:rPr lang="en-US" b="0" i="1" smtClean="0">
                            <a:latin typeface="Cambria Math" panose="02040503050406030204" pitchFamily="18" charset="0"/>
                            <a:ea typeface="Cambria Math" panose="02040503050406030204" pitchFamily="18" charset="0"/>
                          </a:rPr>
                          <m:t>𝑡</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𝑜</m:t>
                        </m:r>
                      </m:e>
                      <m:sub>
                        <m:r>
                          <a:rPr lang="en-US" b="0" i="1" smtClean="0">
                            <a:latin typeface="Cambria Math" panose="02040503050406030204" pitchFamily="18" charset="0"/>
                            <a:ea typeface="Cambria Math" panose="02040503050406030204" pitchFamily="18" charset="0"/>
                          </a:rPr>
                          <m:t>𝑡</m:t>
                        </m:r>
                      </m:sub>
                    </m:sSub>
                    <m:r>
                      <a:rPr lang="en-US" b="0" i="1" smtClean="0">
                        <a:latin typeface="Cambria Math" panose="02040503050406030204" pitchFamily="18" charset="0"/>
                        <a:ea typeface="Cambria Math" panose="02040503050406030204" pitchFamily="18" charset="0"/>
                      </a:rPr>
                      <m:t>∗</m:t>
                    </m:r>
                    <m:r>
                      <m:rPr>
                        <m:sty m:val="p"/>
                      </m:rPr>
                      <a:rPr lang="en-US" b="0" i="0" smtClean="0">
                        <a:latin typeface="Cambria Math" panose="02040503050406030204" pitchFamily="18" charset="0"/>
                        <a:ea typeface="Cambria Math" panose="02040503050406030204" pitchFamily="18" charset="0"/>
                      </a:rPr>
                      <m:t>tanh</m:t>
                    </m:r>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𝐶</m:t>
                        </m:r>
                      </m:e>
                      <m:sub>
                        <m:r>
                          <a:rPr lang="en-US" b="0" i="1" smtClean="0">
                            <a:latin typeface="Cambria Math" panose="02040503050406030204" pitchFamily="18" charset="0"/>
                            <a:ea typeface="Cambria Math" panose="02040503050406030204" pitchFamily="18" charset="0"/>
                          </a:rPr>
                          <m:t>𝑡</m:t>
                        </m:r>
                      </m:sub>
                    </m:sSub>
                    <m:r>
                      <a:rPr lang="en-US" b="0" i="1" smtClean="0">
                        <a:latin typeface="Cambria Math" panose="02040503050406030204" pitchFamily="18" charset="0"/>
                        <a:ea typeface="Cambria Math" panose="02040503050406030204" pitchFamily="18" charset="0"/>
                      </a:rPr>
                      <m:t>)</m:t>
                    </m:r>
                  </m:oMath>
                </a14:m>
                <a:r>
                  <a:rPr lang="en-US" b="0" dirty="0">
                    <a:ea typeface="Cambria Math" panose="02040503050406030204" pitchFamily="18" charset="0"/>
                  </a:rPr>
                  <a:t> </a:t>
                </a:r>
              </a:p>
              <a:p>
                <a:endParaRPr lang="en-US" dirty="0"/>
              </a:p>
            </p:txBody>
          </p:sp>
        </mc:Choice>
        <mc:Fallback xmlns="">
          <p:sp>
            <p:nvSpPr>
              <p:cNvPr id="10" name="TextBox 9">
                <a:extLst>
                  <a:ext uri="{FF2B5EF4-FFF2-40B4-BE49-F238E27FC236}">
                    <a16:creationId xmlns:a16="http://schemas.microsoft.com/office/drawing/2014/main" id="{62BB6868-9DE8-4D3D-81EB-43CA510C1852}"/>
                  </a:ext>
                </a:extLst>
              </p:cNvPr>
              <p:cNvSpPr txBox="1">
                <a:spLocks noRot="1" noChangeAspect="1" noMove="1" noResize="1" noEditPoints="1" noAdjustHandles="1" noChangeArrowheads="1" noChangeShapeType="1" noTextEdit="1"/>
              </p:cNvSpPr>
              <p:nvPr/>
            </p:nvSpPr>
            <p:spPr>
              <a:xfrm>
                <a:off x="1462996" y="4882764"/>
                <a:ext cx="8267700" cy="1510991"/>
              </a:xfrm>
              <a:prstGeom prst="rect">
                <a:avLst/>
              </a:prstGeom>
              <a:blipFill>
                <a:blip r:embed="rId3"/>
                <a:stretch>
                  <a:fillRect l="-590" t="-201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7B67934A-C5A9-4E6E-8842-1B5D0BFDCBDC}"/>
                  </a:ext>
                </a:extLst>
              </p:cNvPr>
              <p:cNvSpPr txBox="1"/>
              <p:nvPr/>
            </p:nvSpPr>
            <p:spPr>
              <a:xfrm>
                <a:off x="4248150" y="3344361"/>
                <a:ext cx="342900" cy="16927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100" b="0" i="1" smtClean="0">
                              <a:latin typeface="Cambria Math" panose="02040503050406030204" pitchFamily="18" charset="0"/>
                            </a:rPr>
                          </m:ctrlPr>
                        </m:sSubPr>
                        <m:e>
                          <m:r>
                            <a:rPr lang="en-US" sz="1100" b="0" i="1" smtClean="0">
                              <a:latin typeface="Cambria Math" panose="02040503050406030204" pitchFamily="18" charset="0"/>
                            </a:rPr>
                            <m:t>h</m:t>
                          </m:r>
                        </m:e>
                        <m:sub>
                          <m:r>
                            <a:rPr lang="en-US" sz="1100" b="0" i="1" smtClean="0">
                              <a:latin typeface="Cambria Math" panose="02040503050406030204" pitchFamily="18" charset="0"/>
                            </a:rPr>
                            <m:t>𝑡</m:t>
                          </m:r>
                          <m:r>
                            <a:rPr lang="en-US" sz="1100" b="0" i="1" smtClean="0">
                              <a:latin typeface="Cambria Math" panose="02040503050406030204" pitchFamily="18" charset="0"/>
                            </a:rPr>
                            <m:t>−1</m:t>
                          </m:r>
                        </m:sub>
                      </m:sSub>
                    </m:oMath>
                  </m:oMathPara>
                </a14:m>
                <a:endParaRPr lang="en-US" sz="1100" dirty="0"/>
              </a:p>
            </p:txBody>
          </p:sp>
        </mc:Choice>
        <mc:Fallback xmlns="">
          <p:sp>
            <p:nvSpPr>
              <p:cNvPr id="11" name="TextBox 10">
                <a:extLst>
                  <a:ext uri="{FF2B5EF4-FFF2-40B4-BE49-F238E27FC236}">
                    <a16:creationId xmlns:a16="http://schemas.microsoft.com/office/drawing/2014/main" id="{7B67934A-C5A9-4E6E-8842-1B5D0BFDCBDC}"/>
                  </a:ext>
                </a:extLst>
              </p:cNvPr>
              <p:cNvSpPr txBox="1">
                <a:spLocks noRot="1" noChangeAspect="1" noMove="1" noResize="1" noEditPoints="1" noAdjustHandles="1" noChangeArrowheads="1" noChangeShapeType="1" noTextEdit="1"/>
              </p:cNvSpPr>
              <p:nvPr/>
            </p:nvSpPr>
            <p:spPr>
              <a:xfrm>
                <a:off x="4248150" y="3344361"/>
                <a:ext cx="342900" cy="169277"/>
              </a:xfrm>
              <a:prstGeom prst="rect">
                <a:avLst/>
              </a:prstGeom>
              <a:blipFill>
                <a:blip r:embed="rId4"/>
                <a:stretch>
                  <a:fillRect l="-5357" b="-2222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3BD91C4D-BDE9-46EA-9309-ABDC0224C4E2}"/>
                  </a:ext>
                </a:extLst>
              </p:cNvPr>
              <p:cNvSpPr txBox="1"/>
              <p:nvPr/>
            </p:nvSpPr>
            <p:spPr>
              <a:xfrm>
                <a:off x="4591050" y="2981364"/>
                <a:ext cx="342900" cy="16927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100" b="0" i="1" smtClean="0">
                              <a:latin typeface="Cambria Math" panose="02040503050406030204" pitchFamily="18" charset="0"/>
                            </a:rPr>
                          </m:ctrlPr>
                        </m:sSubPr>
                        <m:e>
                          <m:r>
                            <a:rPr lang="en-US" sz="1100" b="0" i="1" smtClean="0">
                              <a:latin typeface="Cambria Math" panose="02040503050406030204" pitchFamily="18" charset="0"/>
                            </a:rPr>
                            <m:t>𝑓</m:t>
                          </m:r>
                        </m:e>
                        <m:sub>
                          <m:r>
                            <a:rPr lang="en-US" sz="1100" b="0" i="1" smtClean="0">
                              <a:latin typeface="Cambria Math" panose="02040503050406030204" pitchFamily="18" charset="0"/>
                            </a:rPr>
                            <m:t>𝑡</m:t>
                          </m:r>
                        </m:sub>
                      </m:sSub>
                    </m:oMath>
                  </m:oMathPara>
                </a14:m>
                <a:endParaRPr lang="en-US" sz="1100" dirty="0"/>
              </a:p>
            </p:txBody>
          </p:sp>
        </mc:Choice>
        <mc:Fallback xmlns="">
          <p:sp>
            <p:nvSpPr>
              <p:cNvPr id="12" name="TextBox 11">
                <a:extLst>
                  <a:ext uri="{FF2B5EF4-FFF2-40B4-BE49-F238E27FC236}">
                    <a16:creationId xmlns:a16="http://schemas.microsoft.com/office/drawing/2014/main" id="{3BD91C4D-BDE9-46EA-9309-ABDC0224C4E2}"/>
                  </a:ext>
                </a:extLst>
              </p:cNvPr>
              <p:cNvSpPr txBox="1">
                <a:spLocks noRot="1" noChangeAspect="1" noMove="1" noResize="1" noEditPoints="1" noAdjustHandles="1" noChangeArrowheads="1" noChangeShapeType="1" noTextEdit="1"/>
              </p:cNvSpPr>
              <p:nvPr/>
            </p:nvSpPr>
            <p:spPr>
              <a:xfrm>
                <a:off x="4591050" y="2981364"/>
                <a:ext cx="342900" cy="169277"/>
              </a:xfrm>
              <a:prstGeom prst="rect">
                <a:avLst/>
              </a:prstGeom>
              <a:blipFill>
                <a:blip r:embed="rId5"/>
                <a:stretch>
                  <a:fillRect b="-3571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942FBEC9-F777-437D-A3FF-7A53895F5055}"/>
                  </a:ext>
                </a:extLst>
              </p:cNvPr>
              <p:cNvSpPr txBox="1"/>
              <p:nvPr/>
            </p:nvSpPr>
            <p:spPr>
              <a:xfrm>
                <a:off x="4248150" y="2407741"/>
                <a:ext cx="342900" cy="16927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100" b="0" i="1" smtClean="0">
                              <a:latin typeface="Cambria Math" panose="02040503050406030204" pitchFamily="18" charset="0"/>
                            </a:rPr>
                          </m:ctrlPr>
                        </m:sSubPr>
                        <m:e>
                          <m:r>
                            <a:rPr lang="en-US" sz="1100" b="0" i="1" smtClean="0">
                              <a:latin typeface="Cambria Math" panose="02040503050406030204" pitchFamily="18" charset="0"/>
                            </a:rPr>
                            <m:t>𝐶</m:t>
                          </m:r>
                        </m:e>
                        <m:sub>
                          <m:r>
                            <a:rPr lang="en-US" sz="1100" b="0" i="1" smtClean="0">
                              <a:latin typeface="Cambria Math" panose="02040503050406030204" pitchFamily="18" charset="0"/>
                            </a:rPr>
                            <m:t>𝑡</m:t>
                          </m:r>
                          <m:r>
                            <a:rPr lang="en-US" sz="1100" b="0" i="1" smtClean="0">
                              <a:latin typeface="Cambria Math" panose="02040503050406030204" pitchFamily="18" charset="0"/>
                            </a:rPr>
                            <m:t>−1</m:t>
                          </m:r>
                        </m:sub>
                      </m:sSub>
                    </m:oMath>
                  </m:oMathPara>
                </a14:m>
                <a:endParaRPr lang="en-US" sz="1100" dirty="0"/>
              </a:p>
            </p:txBody>
          </p:sp>
        </mc:Choice>
        <mc:Fallback xmlns="">
          <p:sp>
            <p:nvSpPr>
              <p:cNvPr id="13" name="TextBox 12">
                <a:extLst>
                  <a:ext uri="{FF2B5EF4-FFF2-40B4-BE49-F238E27FC236}">
                    <a16:creationId xmlns:a16="http://schemas.microsoft.com/office/drawing/2014/main" id="{942FBEC9-F777-437D-A3FF-7A53895F5055}"/>
                  </a:ext>
                </a:extLst>
              </p:cNvPr>
              <p:cNvSpPr txBox="1">
                <a:spLocks noRot="1" noChangeAspect="1" noMove="1" noResize="1" noEditPoints="1" noAdjustHandles="1" noChangeArrowheads="1" noChangeShapeType="1" noTextEdit="1"/>
              </p:cNvSpPr>
              <p:nvPr/>
            </p:nvSpPr>
            <p:spPr>
              <a:xfrm>
                <a:off x="4248150" y="2407741"/>
                <a:ext cx="342900" cy="169277"/>
              </a:xfrm>
              <a:prstGeom prst="rect">
                <a:avLst/>
              </a:prstGeom>
              <a:blipFill>
                <a:blip r:embed="rId6"/>
                <a:stretch>
                  <a:fillRect l="-1786" b="-1785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FA8E1417-F4FF-4F30-961A-D0EADB7F5EAE}"/>
                  </a:ext>
                </a:extLst>
              </p:cNvPr>
              <p:cNvSpPr txBox="1"/>
              <p:nvPr/>
            </p:nvSpPr>
            <p:spPr>
              <a:xfrm>
                <a:off x="5425396" y="3150641"/>
                <a:ext cx="342900" cy="12554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800" b="0" i="1" smtClean="0">
                              <a:latin typeface="Cambria Math" panose="02040503050406030204" pitchFamily="18" charset="0"/>
                            </a:rPr>
                          </m:ctrlPr>
                        </m:sSubPr>
                        <m:e>
                          <m:acc>
                            <m:accPr>
                              <m:chr m:val="̃"/>
                              <m:ctrlPr>
                                <a:rPr lang="en-US" sz="800" b="0" i="1" smtClean="0">
                                  <a:latin typeface="Cambria Math" panose="02040503050406030204" pitchFamily="18" charset="0"/>
                                </a:rPr>
                              </m:ctrlPr>
                            </m:accPr>
                            <m:e>
                              <m:r>
                                <a:rPr lang="en-US" sz="800" b="0" i="1" smtClean="0">
                                  <a:latin typeface="Cambria Math" panose="02040503050406030204" pitchFamily="18" charset="0"/>
                                </a:rPr>
                                <m:t>𝐶</m:t>
                              </m:r>
                            </m:e>
                          </m:acc>
                        </m:e>
                        <m:sub>
                          <m:r>
                            <a:rPr lang="en-US" sz="800" b="0" i="1" smtClean="0">
                              <a:latin typeface="Cambria Math" panose="02040503050406030204" pitchFamily="18" charset="0"/>
                            </a:rPr>
                            <m:t>𝑡</m:t>
                          </m:r>
                        </m:sub>
                      </m:sSub>
                    </m:oMath>
                  </m:oMathPara>
                </a14:m>
                <a:endParaRPr lang="en-US" sz="800" dirty="0"/>
              </a:p>
            </p:txBody>
          </p:sp>
        </mc:Choice>
        <mc:Fallback xmlns="">
          <p:sp>
            <p:nvSpPr>
              <p:cNvPr id="14" name="TextBox 13">
                <a:extLst>
                  <a:ext uri="{FF2B5EF4-FFF2-40B4-BE49-F238E27FC236}">
                    <a16:creationId xmlns:a16="http://schemas.microsoft.com/office/drawing/2014/main" id="{FA8E1417-F4FF-4F30-961A-D0EADB7F5EAE}"/>
                  </a:ext>
                </a:extLst>
              </p:cNvPr>
              <p:cNvSpPr txBox="1">
                <a:spLocks noRot="1" noChangeAspect="1" noMove="1" noResize="1" noEditPoints="1" noAdjustHandles="1" noChangeArrowheads="1" noChangeShapeType="1" noTextEdit="1"/>
              </p:cNvSpPr>
              <p:nvPr/>
            </p:nvSpPr>
            <p:spPr>
              <a:xfrm>
                <a:off x="5425396" y="3150641"/>
                <a:ext cx="342900" cy="125547"/>
              </a:xfrm>
              <a:prstGeom prst="rect">
                <a:avLst/>
              </a:prstGeom>
              <a:blipFill>
                <a:blip r:embed="rId7"/>
                <a:stretch>
                  <a:fillRect t="-20000" b="-2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189198D3-B287-488E-AC26-F690BE6B437A}"/>
                  </a:ext>
                </a:extLst>
              </p:cNvPr>
              <p:cNvSpPr txBox="1"/>
              <p:nvPr/>
            </p:nvSpPr>
            <p:spPr>
              <a:xfrm>
                <a:off x="5112999" y="2925339"/>
                <a:ext cx="342900" cy="16927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100" b="0" i="1" smtClean="0">
                              <a:latin typeface="Cambria Math" panose="02040503050406030204" pitchFamily="18" charset="0"/>
                            </a:rPr>
                          </m:ctrlPr>
                        </m:sSubPr>
                        <m:e>
                          <m:r>
                            <a:rPr lang="en-US" sz="1100" b="0" i="1" smtClean="0">
                              <a:latin typeface="Cambria Math" panose="02040503050406030204" pitchFamily="18" charset="0"/>
                            </a:rPr>
                            <m:t>𝑖</m:t>
                          </m:r>
                        </m:e>
                        <m:sub>
                          <m:r>
                            <a:rPr lang="en-US" sz="1100" b="0" i="1" smtClean="0">
                              <a:latin typeface="Cambria Math" panose="02040503050406030204" pitchFamily="18" charset="0"/>
                            </a:rPr>
                            <m:t>𝑡</m:t>
                          </m:r>
                        </m:sub>
                      </m:sSub>
                    </m:oMath>
                  </m:oMathPara>
                </a14:m>
                <a:endParaRPr lang="en-US" sz="1100" dirty="0"/>
              </a:p>
            </p:txBody>
          </p:sp>
        </mc:Choice>
        <mc:Fallback xmlns="">
          <p:sp>
            <p:nvSpPr>
              <p:cNvPr id="15" name="TextBox 14">
                <a:extLst>
                  <a:ext uri="{FF2B5EF4-FFF2-40B4-BE49-F238E27FC236}">
                    <a16:creationId xmlns:a16="http://schemas.microsoft.com/office/drawing/2014/main" id="{189198D3-B287-488E-AC26-F690BE6B437A}"/>
                  </a:ext>
                </a:extLst>
              </p:cNvPr>
              <p:cNvSpPr txBox="1">
                <a:spLocks noRot="1" noChangeAspect="1" noMove="1" noResize="1" noEditPoints="1" noAdjustHandles="1" noChangeArrowheads="1" noChangeShapeType="1" noTextEdit="1"/>
              </p:cNvSpPr>
              <p:nvPr/>
            </p:nvSpPr>
            <p:spPr>
              <a:xfrm>
                <a:off x="5112999" y="2925339"/>
                <a:ext cx="342900" cy="169277"/>
              </a:xfrm>
              <a:prstGeom prst="rect">
                <a:avLst/>
              </a:prstGeom>
              <a:blipFill>
                <a:blip r:embed="rId8"/>
                <a:stretch>
                  <a:fillRect b="-1428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D32FE510-5DC5-4455-8E02-E1EBDC901B6E}"/>
                  </a:ext>
                </a:extLst>
              </p:cNvPr>
              <p:cNvSpPr txBox="1"/>
              <p:nvPr/>
            </p:nvSpPr>
            <p:spPr>
              <a:xfrm>
                <a:off x="6004494" y="2896725"/>
                <a:ext cx="342900" cy="16927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100" b="0" i="1" smtClean="0">
                              <a:latin typeface="Cambria Math" panose="02040503050406030204" pitchFamily="18" charset="0"/>
                            </a:rPr>
                          </m:ctrlPr>
                        </m:sSubPr>
                        <m:e>
                          <m:r>
                            <a:rPr lang="en-US" sz="1100" b="0" i="1" smtClean="0">
                              <a:latin typeface="Cambria Math" panose="02040503050406030204" pitchFamily="18" charset="0"/>
                            </a:rPr>
                            <m:t>𝑜</m:t>
                          </m:r>
                        </m:e>
                        <m:sub>
                          <m:r>
                            <a:rPr lang="en-US" sz="1100" b="0" i="1" smtClean="0">
                              <a:latin typeface="Cambria Math" panose="02040503050406030204" pitchFamily="18" charset="0"/>
                            </a:rPr>
                            <m:t>𝑡</m:t>
                          </m:r>
                        </m:sub>
                      </m:sSub>
                    </m:oMath>
                  </m:oMathPara>
                </a14:m>
                <a:endParaRPr lang="en-US" sz="1100" dirty="0"/>
              </a:p>
            </p:txBody>
          </p:sp>
        </mc:Choice>
        <mc:Fallback xmlns="">
          <p:sp>
            <p:nvSpPr>
              <p:cNvPr id="16" name="TextBox 15">
                <a:extLst>
                  <a:ext uri="{FF2B5EF4-FFF2-40B4-BE49-F238E27FC236}">
                    <a16:creationId xmlns:a16="http://schemas.microsoft.com/office/drawing/2014/main" id="{D32FE510-5DC5-4455-8E02-E1EBDC901B6E}"/>
                  </a:ext>
                </a:extLst>
              </p:cNvPr>
              <p:cNvSpPr txBox="1">
                <a:spLocks noRot="1" noChangeAspect="1" noMove="1" noResize="1" noEditPoints="1" noAdjustHandles="1" noChangeArrowheads="1" noChangeShapeType="1" noTextEdit="1"/>
              </p:cNvSpPr>
              <p:nvPr/>
            </p:nvSpPr>
            <p:spPr>
              <a:xfrm>
                <a:off x="6004494" y="2896725"/>
                <a:ext cx="342900" cy="169277"/>
              </a:xfrm>
              <a:prstGeom prst="rect">
                <a:avLst/>
              </a:prstGeom>
              <a:blipFill>
                <a:blip r:embed="rId9"/>
                <a:stretch>
                  <a:fillRect b="-1785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94CE36BE-BF31-4887-96BA-AC26733FBC1A}"/>
                  </a:ext>
                </a:extLst>
              </p:cNvPr>
              <p:cNvSpPr txBox="1"/>
              <p:nvPr/>
            </p:nvSpPr>
            <p:spPr>
              <a:xfrm>
                <a:off x="7024687" y="2398216"/>
                <a:ext cx="342900" cy="16927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100" b="0" i="1" smtClean="0">
                              <a:latin typeface="Cambria Math" panose="02040503050406030204" pitchFamily="18" charset="0"/>
                            </a:rPr>
                          </m:ctrlPr>
                        </m:sSubPr>
                        <m:e>
                          <m:r>
                            <a:rPr lang="en-US" sz="1100" b="0" i="1" smtClean="0">
                              <a:latin typeface="Cambria Math" panose="02040503050406030204" pitchFamily="18" charset="0"/>
                            </a:rPr>
                            <m:t>𝐶</m:t>
                          </m:r>
                        </m:e>
                        <m:sub>
                          <m:r>
                            <a:rPr lang="en-US" sz="1100" b="0" i="1" smtClean="0">
                              <a:latin typeface="Cambria Math" panose="02040503050406030204" pitchFamily="18" charset="0"/>
                            </a:rPr>
                            <m:t>𝑡</m:t>
                          </m:r>
                        </m:sub>
                      </m:sSub>
                    </m:oMath>
                  </m:oMathPara>
                </a14:m>
                <a:endParaRPr lang="en-US" sz="1100" dirty="0"/>
              </a:p>
            </p:txBody>
          </p:sp>
        </mc:Choice>
        <mc:Fallback xmlns="">
          <p:sp>
            <p:nvSpPr>
              <p:cNvPr id="17" name="TextBox 16">
                <a:extLst>
                  <a:ext uri="{FF2B5EF4-FFF2-40B4-BE49-F238E27FC236}">
                    <a16:creationId xmlns:a16="http://schemas.microsoft.com/office/drawing/2014/main" id="{94CE36BE-BF31-4887-96BA-AC26733FBC1A}"/>
                  </a:ext>
                </a:extLst>
              </p:cNvPr>
              <p:cNvSpPr txBox="1">
                <a:spLocks noRot="1" noChangeAspect="1" noMove="1" noResize="1" noEditPoints="1" noAdjustHandles="1" noChangeArrowheads="1" noChangeShapeType="1" noTextEdit="1"/>
              </p:cNvSpPr>
              <p:nvPr/>
            </p:nvSpPr>
            <p:spPr>
              <a:xfrm>
                <a:off x="7024687" y="2398216"/>
                <a:ext cx="342900" cy="169277"/>
              </a:xfrm>
              <a:prstGeom prst="rect">
                <a:avLst/>
              </a:prstGeom>
              <a:blipFill>
                <a:blip r:embed="rId10"/>
                <a:stretch>
                  <a:fillRect b="-1785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44C264E4-EA87-4313-BB3E-5394C9A703D0}"/>
                  </a:ext>
                </a:extLst>
              </p:cNvPr>
              <p:cNvSpPr txBox="1"/>
              <p:nvPr/>
            </p:nvSpPr>
            <p:spPr>
              <a:xfrm>
                <a:off x="7024687" y="3294110"/>
                <a:ext cx="342900" cy="16927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100" b="0" i="1" smtClean="0">
                              <a:latin typeface="Cambria Math" panose="02040503050406030204" pitchFamily="18" charset="0"/>
                            </a:rPr>
                          </m:ctrlPr>
                        </m:sSubPr>
                        <m:e>
                          <m:r>
                            <a:rPr lang="en-US" sz="1100" b="0" i="1" smtClean="0">
                              <a:latin typeface="Cambria Math" panose="02040503050406030204" pitchFamily="18" charset="0"/>
                            </a:rPr>
                            <m:t>h</m:t>
                          </m:r>
                        </m:e>
                        <m:sub>
                          <m:r>
                            <a:rPr lang="en-US" sz="1100" b="0" i="1" smtClean="0">
                              <a:latin typeface="Cambria Math" panose="02040503050406030204" pitchFamily="18" charset="0"/>
                            </a:rPr>
                            <m:t>𝑡</m:t>
                          </m:r>
                        </m:sub>
                      </m:sSub>
                    </m:oMath>
                  </m:oMathPara>
                </a14:m>
                <a:endParaRPr lang="en-US" sz="1100" dirty="0"/>
              </a:p>
            </p:txBody>
          </p:sp>
        </mc:Choice>
        <mc:Fallback xmlns="">
          <p:sp>
            <p:nvSpPr>
              <p:cNvPr id="18" name="TextBox 17">
                <a:extLst>
                  <a:ext uri="{FF2B5EF4-FFF2-40B4-BE49-F238E27FC236}">
                    <a16:creationId xmlns:a16="http://schemas.microsoft.com/office/drawing/2014/main" id="{44C264E4-EA87-4313-BB3E-5394C9A703D0}"/>
                  </a:ext>
                </a:extLst>
              </p:cNvPr>
              <p:cNvSpPr txBox="1">
                <a:spLocks noRot="1" noChangeAspect="1" noMove="1" noResize="1" noEditPoints="1" noAdjustHandles="1" noChangeArrowheads="1" noChangeShapeType="1" noTextEdit="1"/>
              </p:cNvSpPr>
              <p:nvPr/>
            </p:nvSpPr>
            <p:spPr>
              <a:xfrm>
                <a:off x="7024687" y="3294110"/>
                <a:ext cx="342900" cy="169277"/>
              </a:xfrm>
              <a:prstGeom prst="rect">
                <a:avLst/>
              </a:prstGeom>
              <a:blipFill>
                <a:blip r:embed="rId11"/>
                <a:stretch>
                  <a:fillRect b="-1785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07B0A1F1-808C-4B17-B544-DED1C1611A4D}"/>
                  </a:ext>
                </a:extLst>
              </p:cNvPr>
              <p:cNvSpPr txBox="1"/>
              <p:nvPr/>
            </p:nvSpPr>
            <p:spPr>
              <a:xfrm>
                <a:off x="9680322" y="5196995"/>
                <a:ext cx="1581972" cy="52501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𝜎</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𝑥</m:t>
                          </m:r>
                        </m:e>
                      </m:d>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1</m:t>
                          </m:r>
                        </m:num>
                        <m:den>
                          <m:r>
                            <a:rPr lang="en-US" b="0" i="1" smtClean="0">
                              <a:latin typeface="Cambria Math" panose="02040503050406030204" pitchFamily="18" charset="0"/>
                              <a:ea typeface="Cambria Math" panose="02040503050406030204" pitchFamily="18" charset="0"/>
                            </a:rPr>
                            <m:t>1+</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𝑒</m:t>
                              </m:r>
                            </m:e>
                            <m:sup>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𝑥</m:t>
                              </m:r>
                            </m:sup>
                          </m:sSup>
                        </m:den>
                      </m:f>
                    </m:oMath>
                  </m:oMathPara>
                </a14:m>
                <a:endParaRPr lang="en-US" dirty="0"/>
              </a:p>
            </p:txBody>
          </p:sp>
        </mc:Choice>
        <mc:Fallback xmlns="">
          <p:sp>
            <p:nvSpPr>
              <p:cNvPr id="19" name="TextBox 18">
                <a:extLst>
                  <a:ext uri="{FF2B5EF4-FFF2-40B4-BE49-F238E27FC236}">
                    <a16:creationId xmlns:a16="http://schemas.microsoft.com/office/drawing/2014/main" id="{07B0A1F1-808C-4B17-B544-DED1C1611A4D}"/>
                  </a:ext>
                </a:extLst>
              </p:cNvPr>
              <p:cNvSpPr txBox="1">
                <a:spLocks noRot="1" noChangeAspect="1" noMove="1" noResize="1" noEditPoints="1" noAdjustHandles="1" noChangeArrowheads="1" noChangeShapeType="1" noTextEdit="1"/>
              </p:cNvSpPr>
              <p:nvPr/>
            </p:nvSpPr>
            <p:spPr>
              <a:xfrm>
                <a:off x="9680322" y="5196995"/>
                <a:ext cx="1581972" cy="525016"/>
              </a:xfrm>
              <a:prstGeom prst="rect">
                <a:avLst/>
              </a:prstGeom>
              <a:blipFill>
                <a:blip r:embed="rId1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670090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D805C-FF29-4130-817C-1051C0FA3410}"/>
              </a:ext>
            </a:extLst>
          </p:cNvPr>
          <p:cNvSpPr>
            <a:spLocks noGrp="1"/>
          </p:cNvSpPr>
          <p:nvPr>
            <p:ph type="title"/>
          </p:nvPr>
        </p:nvSpPr>
        <p:spPr>
          <a:xfrm>
            <a:off x="746694" y="71439"/>
            <a:ext cx="10515600" cy="1325563"/>
          </a:xfrm>
        </p:spPr>
        <p:txBody>
          <a:bodyPr vert="horz" lIns="91440" tIns="45720" rIns="91440" bIns="45720" rtlCol="0" anchor="ctr">
            <a:normAutofit/>
          </a:bodyPr>
          <a:lstStyle/>
          <a:p>
            <a:pPr algn="ctr"/>
            <a:r>
              <a:rPr lang="en-US" kern="1200" dirty="0">
                <a:solidFill>
                  <a:schemeClr val="tx1"/>
                </a:solidFill>
                <a:latin typeface="+mj-lt"/>
                <a:ea typeface="+mj-ea"/>
                <a:cs typeface="+mj-cs"/>
              </a:rPr>
              <a:t>GRU (Gated Recurrent Units)</a:t>
            </a: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62BB6868-9DE8-4D3D-81EB-43CA510C1852}"/>
                  </a:ext>
                </a:extLst>
              </p:cNvPr>
              <p:cNvSpPr txBox="1"/>
              <p:nvPr/>
            </p:nvSpPr>
            <p:spPr>
              <a:xfrm>
                <a:off x="1462996" y="4882764"/>
                <a:ext cx="8267700" cy="961610"/>
              </a:xfrm>
              <a:prstGeom prst="rect">
                <a:avLst/>
              </a:prstGeom>
              <a:noFill/>
            </p:spPr>
            <p:txBody>
              <a:bodyPr wrap="square" rtlCol="0">
                <a:spAutoFit/>
              </a:bodyPr>
              <a:lstStyle/>
              <a:p>
                <a:pPr marL="342900" indent="-342900">
                  <a:buAutoNum type="arabicPeriod"/>
                </a:pP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𝑧</m:t>
                        </m:r>
                      </m:e>
                      <m:sub>
                        <m:r>
                          <a:rPr lang="en-US" b="0" i="1" smtClean="0">
                            <a:latin typeface="Cambria Math" panose="02040503050406030204" pitchFamily="18" charset="0"/>
                          </a:rPr>
                          <m:t>𝑡</m:t>
                        </m:r>
                      </m:sub>
                    </m:sSub>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𝜎</m:t>
                    </m:r>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𝑊</m:t>
                        </m:r>
                      </m:e>
                      <m:sub>
                        <m:r>
                          <a:rPr lang="en-US" b="0" i="1" smtClean="0">
                            <a:latin typeface="Cambria Math" panose="02040503050406030204" pitchFamily="18" charset="0"/>
                            <a:ea typeface="Cambria Math" panose="02040503050406030204" pitchFamily="18" charset="0"/>
                          </a:rPr>
                          <m:t>𝑧</m:t>
                        </m:r>
                      </m:sub>
                    </m:sSub>
                    <m:r>
                      <a:rPr lang="en-US">
                        <a:latin typeface="Cambria Math" panose="02040503050406030204" pitchFamily="18" charset="0"/>
                        <a:ea typeface="Cambria Math" panose="02040503050406030204" pitchFamily="18" charset="0"/>
                      </a:rPr>
                      <m:t>∙</m:t>
                    </m:r>
                    <m:r>
                      <a:rPr lang="en-US" b="0" i="0"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m:rPr>
                            <m:sty m:val="p"/>
                          </m:rPr>
                          <a:rPr lang="en-US" b="0" i="0" smtClean="0">
                            <a:latin typeface="Cambria Math" panose="02040503050406030204" pitchFamily="18" charset="0"/>
                            <a:ea typeface="Cambria Math" panose="02040503050406030204" pitchFamily="18" charset="0"/>
                          </a:rPr>
                          <m:t>h</m:t>
                        </m:r>
                      </m:e>
                      <m:sub>
                        <m:r>
                          <m:rPr>
                            <m:sty m:val="p"/>
                          </m:rPr>
                          <a:rPr lang="en-US" b="0" i="0" smtClean="0">
                            <a:latin typeface="Cambria Math" panose="02040503050406030204" pitchFamily="18" charset="0"/>
                            <a:ea typeface="Cambria Math" panose="02040503050406030204" pitchFamily="18" charset="0"/>
                          </a:rPr>
                          <m:t>t</m:t>
                        </m:r>
                        <m:r>
                          <a:rPr lang="en-US" b="0" i="0" smtClean="0">
                            <a:latin typeface="Cambria Math" panose="02040503050406030204" pitchFamily="18" charset="0"/>
                            <a:ea typeface="Cambria Math" panose="02040503050406030204" pitchFamily="18" charset="0"/>
                          </a:rPr>
                          <m:t>−1</m:t>
                        </m:r>
                      </m:sub>
                    </m:sSub>
                    <m:r>
                      <a:rPr lang="en-US" b="0" i="0" smtClean="0">
                        <a:latin typeface="Cambria Math" panose="02040503050406030204" pitchFamily="18" charset="0"/>
                        <a:ea typeface="Cambria Math" panose="02040503050406030204" pitchFamily="18" charset="0"/>
                      </a:rPr>
                      <m:t>, </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𝑥</m:t>
                        </m:r>
                      </m:e>
                      <m:sub>
                        <m:r>
                          <m:rPr>
                            <m:sty m:val="p"/>
                          </m:rPr>
                          <a:rPr lang="en-US" b="0" i="0" smtClean="0">
                            <a:latin typeface="Cambria Math" panose="02040503050406030204" pitchFamily="18" charset="0"/>
                            <a:ea typeface="Cambria Math" panose="02040503050406030204" pitchFamily="18" charset="0"/>
                          </a:rPr>
                          <m:t>t</m:t>
                        </m:r>
                      </m:sub>
                    </m:sSub>
                    <m:r>
                      <a:rPr lang="en-US" b="0" i="1" smtClean="0">
                        <a:latin typeface="Cambria Math" panose="02040503050406030204" pitchFamily="18" charset="0"/>
                        <a:ea typeface="Cambria Math" panose="02040503050406030204" pitchFamily="18" charset="0"/>
                      </a:rPr>
                      <m:t>]</m:t>
                    </m:r>
                  </m:oMath>
                </a14:m>
                <a:r>
                  <a:rPr lang="en-US" b="0" dirty="0">
                    <a:ea typeface="Cambria Math" panose="02040503050406030204" pitchFamily="18" charset="0"/>
                  </a:rPr>
                  <a:t>)</a:t>
                </a:r>
              </a:p>
              <a:p>
                <a:pPr marL="342900" indent="-342900">
                  <a:buAutoNum type="arabicPeriod"/>
                </a:pPr>
                <a14:m>
                  <m:oMath xmlns:m="http://schemas.openxmlformats.org/officeDocument/2006/math">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𝑟</m:t>
                        </m:r>
                      </m:e>
                      <m:sub>
                        <m:r>
                          <a:rPr lang="en-US" b="0" i="1" smtClean="0">
                            <a:latin typeface="Cambria Math" panose="02040503050406030204" pitchFamily="18" charset="0"/>
                            <a:ea typeface="Cambria Math" panose="02040503050406030204" pitchFamily="18" charset="0"/>
                          </a:rPr>
                          <m:t>𝑡</m:t>
                        </m:r>
                      </m:sub>
                    </m:sSub>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𝜎</m:t>
                    </m:r>
                    <m:d>
                      <m:dPr>
                        <m:ctrlPr>
                          <a:rPr lang="en-US" b="0" i="1" smtClean="0">
                            <a:latin typeface="Cambria Math" panose="02040503050406030204" pitchFamily="18" charset="0"/>
                            <a:ea typeface="Cambria Math" panose="02040503050406030204" pitchFamily="18" charset="0"/>
                          </a:rPr>
                        </m:ctrlPr>
                      </m:dPr>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𝑊</m:t>
                            </m:r>
                          </m:e>
                          <m:sub>
                            <m:r>
                              <a:rPr lang="en-US" b="0" i="1" smtClean="0">
                                <a:latin typeface="Cambria Math" panose="02040503050406030204" pitchFamily="18" charset="0"/>
                                <a:ea typeface="Cambria Math" panose="02040503050406030204" pitchFamily="18" charset="0"/>
                              </a:rPr>
                              <m:t>𝑟</m:t>
                            </m:r>
                          </m:sub>
                        </m:sSub>
                        <m:r>
                          <a:rPr lang="en-US" i="1">
                            <a:latin typeface="Cambria Math" panose="02040503050406030204" pitchFamily="18" charset="0"/>
                            <a:ea typeface="Cambria Math" panose="02040503050406030204" pitchFamily="18" charset="0"/>
                          </a:rPr>
                          <m:t>∙</m:t>
                        </m:r>
                        <m:d>
                          <m:dPr>
                            <m:begChr m:val="["/>
                            <m:endChr m:val="]"/>
                            <m:ctrlPr>
                              <a:rPr lang="en-US" b="0" i="1" smtClean="0">
                                <a:latin typeface="Cambria Math" panose="02040503050406030204" pitchFamily="18" charset="0"/>
                                <a:ea typeface="Cambria Math" panose="02040503050406030204" pitchFamily="18" charset="0"/>
                              </a:rPr>
                            </m:ctrlPr>
                          </m:dPr>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h</m:t>
                                </m:r>
                              </m:e>
                              <m:sub>
                                <m:r>
                                  <a:rPr lang="en-US" b="0" i="1" smtClean="0">
                                    <a:latin typeface="Cambria Math" panose="02040503050406030204" pitchFamily="18" charset="0"/>
                                    <a:ea typeface="Cambria Math" panose="02040503050406030204" pitchFamily="18" charset="0"/>
                                  </a:rPr>
                                  <m:t>𝑡</m:t>
                                </m:r>
                                <m:r>
                                  <a:rPr lang="en-US" b="0" i="1" smtClean="0">
                                    <a:latin typeface="Cambria Math" panose="02040503050406030204" pitchFamily="18" charset="0"/>
                                    <a:ea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 </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𝑥</m:t>
                                </m:r>
                              </m:e>
                              <m:sub>
                                <m:r>
                                  <a:rPr lang="en-US" b="0" i="1" smtClean="0">
                                    <a:latin typeface="Cambria Math" panose="02040503050406030204" pitchFamily="18" charset="0"/>
                                    <a:ea typeface="Cambria Math" panose="02040503050406030204" pitchFamily="18" charset="0"/>
                                  </a:rPr>
                                  <m:t>𝑡</m:t>
                                </m:r>
                              </m:sub>
                            </m:sSub>
                          </m:e>
                        </m:d>
                      </m:e>
                    </m:d>
                    <m:r>
                      <a:rPr lang="en-US" b="0" i="0" smtClean="0">
                        <a:latin typeface="Cambria Math" panose="02040503050406030204" pitchFamily="18" charset="0"/>
                        <a:ea typeface="Cambria Math" panose="02040503050406030204" pitchFamily="18" charset="0"/>
                      </a:rPr>
                      <m:t>,  </m:t>
                    </m:r>
                    <m:sSub>
                      <m:sSubPr>
                        <m:ctrlPr>
                          <a:rPr lang="en-US" b="0" i="1" smtClean="0">
                            <a:latin typeface="Cambria Math" panose="02040503050406030204" pitchFamily="18" charset="0"/>
                            <a:ea typeface="Cambria Math" panose="02040503050406030204" pitchFamily="18" charset="0"/>
                          </a:rPr>
                        </m:ctrlPr>
                      </m:sSubPr>
                      <m:e>
                        <m:acc>
                          <m:accPr>
                            <m:chr m:val="̃"/>
                            <m:ctrlPr>
                              <a:rPr lang="en-US" b="0" i="1" smtClean="0">
                                <a:latin typeface="Cambria Math" panose="02040503050406030204" pitchFamily="18" charset="0"/>
                                <a:ea typeface="Cambria Math" panose="02040503050406030204" pitchFamily="18" charset="0"/>
                              </a:rPr>
                            </m:ctrlPr>
                          </m:accPr>
                          <m:e>
                            <m:r>
                              <a:rPr lang="en-US" b="0" i="1" smtClean="0">
                                <a:latin typeface="Cambria Math" panose="02040503050406030204" pitchFamily="18" charset="0"/>
                                <a:ea typeface="Cambria Math" panose="02040503050406030204" pitchFamily="18" charset="0"/>
                              </a:rPr>
                              <m:t>h</m:t>
                            </m:r>
                          </m:e>
                        </m:acc>
                      </m:e>
                      <m:sub>
                        <m:r>
                          <a:rPr lang="en-US" b="0" i="1" smtClean="0">
                            <a:latin typeface="Cambria Math" panose="02040503050406030204" pitchFamily="18" charset="0"/>
                            <a:ea typeface="Cambria Math" panose="02040503050406030204" pitchFamily="18" charset="0"/>
                          </a:rPr>
                          <m:t>𝑡</m:t>
                        </m:r>
                      </m:sub>
                    </m:sSub>
                    <m:r>
                      <a:rPr lang="en-US" b="0" i="0" smtClean="0">
                        <a:latin typeface="Cambria Math" panose="02040503050406030204" pitchFamily="18" charset="0"/>
                        <a:ea typeface="Cambria Math" panose="02040503050406030204" pitchFamily="18" charset="0"/>
                      </a:rPr>
                      <m:t>=</m:t>
                    </m:r>
                    <m:r>
                      <m:rPr>
                        <m:sty m:val="p"/>
                      </m:rPr>
                      <a:rPr lang="en-US" b="0" i="0" smtClean="0">
                        <a:latin typeface="Cambria Math" panose="02040503050406030204" pitchFamily="18" charset="0"/>
                        <a:ea typeface="Cambria Math" panose="02040503050406030204" pitchFamily="18" charset="0"/>
                      </a:rPr>
                      <m:t>tanh</m:t>
                    </m:r>
                    <m:r>
                      <a:rPr lang="en-US" b="0" i="0"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𝑊</m:t>
                    </m:r>
                    <m:r>
                      <a:rPr lang="en-US" b="0" i="1" smtClean="0">
                        <a:latin typeface="Cambria Math" panose="02040503050406030204" pitchFamily="18" charset="0"/>
                        <a:ea typeface="Cambria Math" panose="02040503050406030204" pitchFamily="18" charset="0"/>
                      </a:rPr>
                      <m:t>∙</m:t>
                    </m:r>
                    <m:d>
                      <m:dPr>
                        <m:begChr m:val="["/>
                        <m:endChr m:val="]"/>
                        <m:ctrlPr>
                          <a:rPr lang="en-US" b="0" i="1" smtClean="0">
                            <a:latin typeface="Cambria Math" panose="02040503050406030204" pitchFamily="18" charset="0"/>
                            <a:ea typeface="Cambria Math" panose="02040503050406030204" pitchFamily="18" charset="0"/>
                          </a:rPr>
                        </m:ctrlPr>
                      </m:dPr>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𝑟</m:t>
                            </m:r>
                          </m:e>
                          <m:sub>
                            <m:r>
                              <a:rPr lang="en-US" b="0" i="1" smtClean="0">
                                <a:latin typeface="Cambria Math" panose="02040503050406030204" pitchFamily="18" charset="0"/>
                                <a:ea typeface="Cambria Math" panose="02040503050406030204" pitchFamily="18" charset="0"/>
                              </a:rPr>
                              <m:t>𝑡</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h</m:t>
                            </m:r>
                          </m:e>
                          <m:sub>
                            <m:r>
                              <a:rPr lang="en-US" b="0" i="1" smtClean="0">
                                <a:latin typeface="Cambria Math" panose="02040503050406030204" pitchFamily="18" charset="0"/>
                                <a:ea typeface="Cambria Math" panose="02040503050406030204" pitchFamily="18" charset="0"/>
                              </a:rPr>
                              <m:t>𝑡</m:t>
                            </m:r>
                            <m:r>
                              <a:rPr lang="en-US" b="0" i="1" smtClean="0">
                                <a:latin typeface="Cambria Math" panose="02040503050406030204" pitchFamily="18" charset="0"/>
                                <a:ea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 </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𝑥</m:t>
                            </m:r>
                          </m:e>
                          <m:sub>
                            <m:r>
                              <a:rPr lang="en-US" b="0" i="1" smtClean="0">
                                <a:latin typeface="Cambria Math" panose="02040503050406030204" pitchFamily="18" charset="0"/>
                                <a:ea typeface="Cambria Math" panose="02040503050406030204" pitchFamily="18" charset="0"/>
                              </a:rPr>
                              <m:t>𝑡</m:t>
                            </m:r>
                          </m:sub>
                        </m:sSub>
                      </m:e>
                    </m:d>
                    <m:r>
                      <a:rPr lang="en-US" b="0" i="1" smtClean="0">
                        <a:latin typeface="Cambria Math" panose="02040503050406030204" pitchFamily="18" charset="0"/>
                        <a:ea typeface="Cambria Math" panose="02040503050406030204" pitchFamily="18" charset="0"/>
                      </a:rPr>
                      <m:t>) </m:t>
                    </m:r>
                  </m:oMath>
                </a14:m>
                <a:endParaRPr lang="en-US" dirty="0">
                  <a:ea typeface="Cambria Math" panose="02040503050406030204" pitchFamily="18" charset="0"/>
                </a:endParaRPr>
              </a:p>
              <a:p>
                <a:pPr marL="342900" indent="-342900">
                  <a:buAutoNum type="arabicPeriod"/>
                </a:pPr>
                <a14:m>
                  <m:oMath xmlns:m="http://schemas.openxmlformats.org/officeDocument/2006/math">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𝐶</m:t>
                        </m:r>
                      </m:e>
                      <m:sub>
                        <m:r>
                          <a:rPr lang="en-US" b="0" i="1" smtClean="0">
                            <a:latin typeface="Cambria Math" panose="02040503050406030204" pitchFamily="18" charset="0"/>
                            <a:ea typeface="Cambria Math" panose="02040503050406030204" pitchFamily="18" charset="0"/>
                          </a:rPr>
                          <m:t>𝑡</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(1−</m:t>
                        </m:r>
                        <m:r>
                          <a:rPr lang="en-US" b="0" i="1" smtClean="0">
                            <a:latin typeface="Cambria Math" panose="02040503050406030204" pitchFamily="18" charset="0"/>
                            <a:ea typeface="Cambria Math" panose="02040503050406030204" pitchFamily="18" charset="0"/>
                          </a:rPr>
                          <m:t>𝑧</m:t>
                        </m:r>
                      </m:e>
                      <m:sub>
                        <m:r>
                          <a:rPr lang="en-US" b="0" i="1" smtClean="0">
                            <a:latin typeface="Cambria Math" panose="02040503050406030204" pitchFamily="18" charset="0"/>
                            <a:ea typeface="Cambria Math" panose="02040503050406030204" pitchFamily="18" charset="0"/>
                          </a:rPr>
                          <m:t>𝑡</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h</m:t>
                        </m:r>
                      </m:e>
                      <m:sub>
                        <m:r>
                          <a:rPr lang="en-US" b="0" i="1" smtClean="0">
                            <a:latin typeface="Cambria Math" panose="02040503050406030204" pitchFamily="18" charset="0"/>
                            <a:ea typeface="Cambria Math" panose="02040503050406030204" pitchFamily="18" charset="0"/>
                          </a:rPr>
                          <m:t>𝑡</m:t>
                        </m:r>
                        <m:r>
                          <a:rPr lang="en-US" b="0" i="1" smtClean="0">
                            <a:latin typeface="Cambria Math" panose="02040503050406030204" pitchFamily="18" charset="0"/>
                            <a:ea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𝑧</m:t>
                        </m:r>
                      </m:e>
                      <m:sub>
                        <m:r>
                          <a:rPr lang="en-US" b="0" i="1" smtClean="0">
                            <a:latin typeface="Cambria Math" panose="02040503050406030204" pitchFamily="18" charset="0"/>
                            <a:ea typeface="Cambria Math" panose="02040503050406030204" pitchFamily="18" charset="0"/>
                          </a:rPr>
                          <m:t>𝑡</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acc>
                          <m:accPr>
                            <m:chr m:val="̃"/>
                            <m:ctrlPr>
                              <a:rPr lang="en-US" b="0" i="1" smtClean="0">
                                <a:latin typeface="Cambria Math" panose="02040503050406030204" pitchFamily="18" charset="0"/>
                                <a:ea typeface="Cambria Math" panose="02040503050406030204" pitchFamily="18" charset="0"/>
                              </a:rPr>
                            </m:ctrlPr>
                          </m:accPr>
                          <m:e>
                            <m:r>
                              <a:rPr lang="en-US" b="0" i="1" smtClean="0">
                                <a:latin typeface="Cambria Math" panose="02040503050406030204" pitchFamily="18" charset="0"/>
                                <a:ea typeface="Cambria Math" panose="02040503050406030204" pitchFamily="18" charset="0"/>
                              </a:rPr>
                              <m:t>h</m:t>
                            </m:r>
                          </m:e>
                        </m:acc>
                      </m:e>
                      <m:sub>
                        <m:r>
                          <a:rPr lang="en-US" b="0" i="1" smtClean="0">
                            <a:latin typeface="Cambria Math" panose="02040503050406030204" pitchFamily="18" charset="0"/>
                            <a:ea typeface="Cambria Math" panose="02040503050406030204" pitchFamily="18" charset="0"/>
                          </a:rPr>
                          <m:t>𝑡</m:t>
                        </m:r>
                      </m:sub>
                    </m:sSub>
                  </m:oMath>
                </a14:m>
                <a:r>
                  <a:rPr lang="en-US" b="0" dirty="0">
                    <a:ea typeface="Cambria Math" panose="02040503050406030204" pitchFamily="18" charset="0"/>
                  </a:rPr>
                  <a:t> </a:t>
                </a:r>
              </a:p>
            </p:txBody>
          </p:sp>
        </mc:Choice>
        <mc:Fallback xmlns="">
          <p:sp>
            <p:nvSpPr>
              <p:cNvPr id="10" name="TextBox 9">
                <a:extLst>
                  <a:ext uri="{FF2B5EF4-FFF2-40B4-BE49-F238E27FC236}">
                    <a16:creationId xmlns:a16="http://schemas.microsoft.com/office/drawing/2014/main" id="{62BB6868-9DE8-4D3D-81EB-43CA510C1852}"/>
                  </a:ext>
                </a:extLst>
              </p:cNvPr>
              <p:cNvSpPr txBox="1">
                <a:spLocks noRot="1" noChangeAspect="1" noMove="1" noResize="1" noEditPoints="1" noAdjustHandles="1" noChangeArrowheads="1" noChangeShapeType="1" noTextEdit="1"/>
              </p:cNvSpPr>
              <p:nvPr/>
            </p:nvSpPr>
            <p:spPr>
              <a:xfrm>
                <a:off x="1462996" y="4882764"/>
                <a:ext cx="8267700" cy="961610"/>
              </a:xfrm>
              <a:prstGeom prst="rect">
                <a:avLst/>
              </a:prstGeom>
              <a:blipFill>
                <a:blip r:embed="rId2"/>
                <a:stretch>
                  <a:fillRect l="-590" t="-3797" b="-5696"/>
                </a:stretch>
              </a:blipFill>
            </p:spPr>
            <p:txBody>
              <a:bodyPr/>
              <a:lstStyle/>
              <a:p>
                <a:r>
                  <a:rPr lang="en-US">
                    <a:noFill/>
                  </a:rPr>
                  <a:t> </a:t>
                </a:r>
              </a:p>
            </p:txBody>
          </p:sp>
        </mc:Fallback>
      </mc:AlternateContent>
      <p:pic>
        <p:nvPicPr>
          <p:cNvPr id="3" name="Picture 2">
            <a:extLst>
              <a:ext uri="{FF2B5EF4-FFF2-40B4-BE49-F238E27FC236}">
                <a16:creationId xmlns:a16="http://schemas.microsoft.com/office/drawing/2014/main" id="{75B03D39-6050-4788-8EAC-44C6BB0AF0DC}"/>
              </a:ext>
            </a:extLst>
          </p:cNvPr>
          <p:cNvPicPr>
            <a:picLocks noChangeAspect="1"/>
          </p:cNvPicPr>
          <p:nvPr/>
        </p:nvPicPr>
        <p:blipFill>
          <a:blip r:embed="rId3"/>
          <a:stretch>
            <a:fillRect/>
          </a:stretch>
        </p:blipFill>
        <p:spPr>
          <a:xfrm>
            <a:off x="3623986" y="1180380"/>
            <a:ext cx="4618314" cy="3155085"/>
          </a:xfrm>
          <a:prstGeom prst="rect">
            <a:avLst/>
          </a:prstGeom>
        </p:spPr>
      </p:pic>
    </p:spTree>
    <p:extLst>
      <p:ext uri="{BB962C8B-B14F-4D97-AF65-F5344CB8AC3E}">
        <p14:creationId xmlns:p14="http://schemas.microsoft.com/office/powerpoint/2010/main" val="1433545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8BDC4-11ED-4F6F-9485-E3E7A739A4ED}"/>
              </a:ext>
            </a:extLst>
          </p:cNvPr>
          <p:cNvSpPr>
            <a:spLocks noGrp="1"/>
          </p:cNvSpPr>
          <p:nvPr>
            <p:ph type="title"/>
          </p:nvPr>
        </p:nvSpPr>
        <p:spPr/>
        <p:txBody>
          <a:bodyPr/>
          <a:lstStyle/>
          <a:p>
            <a:pPr algn="ctr"/>
            <a:r>
              <a:rPr lang="en-US" dirty="0"/>
              <a:t>Goals</a:t>
            </a:r>
          </a:p>
        </p:txBody>
      </p:sp>
      <p:sp>
        <p:nvSpPr>
          <p:cNvPr id="3" name="Content Placeholder 2">
            <a:extLst>
              <a:ext uri="{FF2B5EF4-FFF2-40B4-BE49-F238E27FC236}">
                <a16:creationId xmlns:a16="http://schemas.microsoft.com/office/drawing/2014/main" id="{955DB9C7-2827-41C4-9341-4C6310404845}"/>
              </a:ext>
            </a:extLst>
          </p:cNvPr>
          <p:cNvSpPr>
            <a:spLocks noGrp="1"/>
          </p:cNvSpPr>
          <p:nvPr>
            <p:ph idx="1"/>
          </p:nvPr>
        </p:nvSpPr>
        <p:spPr/>
        <p:txBody>
          <a:bodyPr/>
          <a:lstStyle/>
          <a:p>
            <a:r>
              <a:rPr lang="en-US" dirty="0"/>
              <a:t>Create a new dataset with corrected data</a:t>
            </a:r>
          </a:p>
          <a:p>
            <a:r>
              <a:rPr lang="en-US" dirty="0"/>
              <a:t>Make a GAN (Generative Adversarial Network), that will be generating an accompaniment to the piece of music.</a:t>
            </a:r>
          </a:p>
        </p:txBody>
      </p:sp>
    </p:spTree>
    <p:extLst>
      <p:ext uri="{BB962C8B-B14F-4D97-AF65-F5344CB8AC3E}">
        <p14:creationId xmlns:p14="http://schemas.microsoft.com/office/powerpoint/2010/main" val="2706756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E82A6-5271-40B7-91CD-B4A438E5477D}"/>
              </a:ext>
            </a:extLst>
          </p:cNvPr>
          <p:cNvSpPr>
            <a:spLocks noGrp="1"/>
          </p:cNvSpPr>
          <p:nvPr>
            <p:ph type="title"/>
          </p:nvPr>
        </p:nvSpPr>
        <p:spPr>
          <a:xfrm>
            <a:off x="838200" y="0"/>
            <a:ext cx="10515600" cy="1325563"/>
          </a:xfrm>
        </p:spPr>
        <p:txBody>
          <a:bodyPr/>
          <a:lstStyle/>
          <a:p>
            <a:pPr algn="ctr"/>
            <a:r>
              <a:rPr lang="en-US" dirty="0"/>
              <a:t>GAN</a:t>
            </a:r>
          </a:p>
        </p:txBody>
      </p:sp>
      <p:pic>
        <p:nvPicPr>
          <p:cNvPr id="4" name="Picture 3">
            <a:extLst>
              <a:ext uri="{FF2B5EF4-FFF2-40B4-BE49-F238E27FC236}">
                <a16:creationId xmlns:a16="http://schemas.microsoft.com/office/drawing/2014/main" id="{80E916E3-884F-422D-A1AC-25FF5E6DBC3E}"/>
              </a:ext>
            </a:extLst>
          </p:cNvPr>
          <p:cNvPicPr>
            <a:picLocks noChangeAspect="1"/>
          </p:cNvPicPr>
          <p:nvPr/>
        </p:nvPicPr>
        <p:blipFill>
          <a:blip r:embed="rId2"/>
          <a:stretch>
            <a:fillRect/>
          </a:stretch>
        </p:blipFill>
        <p:spPr>
          <a:xfrm>
            <a:off x="2623170" y="1325563"/>
            <a:ext cx="7524130" cy="3342330"/>
          </a:xfrm>
          <a:prstGeom prst="rect">
            <a:avLst/>
          </a:prstGeom>
        </p:spPr>
      </p:pic>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3DBF701F-413F-4778-B693-6D47D2D68FFF}"/>
                  </a:ext>
                </a:extLst>
              </p:cNvPr>
              <p:cNvSpPr/>
              <p:nvPr/>
            </p:nvSpPr>
            <p:spPr>
              <a:xfrm>
                <a:off x="2965450" y="5578278"/>
                <a:ext cx="6261100" cy="415178"/>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d>
                        <m:dPr>
                          <m:begChr m:val=""/>
                          <m:endChr m:val="]"/>
                          <m:ctrlPr>
                            <a:rPr lang="en-US" i="1" smtClean="0">
                              <a:latin typeface="Cambria Math" panose="02040503050406030204" pitchFamily="18" charset="0"/>
                            </a:rPr>
                          </m:ctrlPr>
                        </m:dPr>
                        <m:e>
                          <m:r>
                            <a:rPr lang="en-US" i="1">
                              <a:latin typeface="Cambria Math" panose="02040503050406030204" pitchFamily="18" charset="0"/>
                            </a:rPr>
                            <m:t>𝑉</m:t>
                          </m:r>
                          <m:d>
                            <m:dPr>
                              <m:ctrlPr>
                                <a:rPr lang="en-US" i="1">
                                  <a:latin typeface="Cambria Math" panose="02040503050406030204" pitchFamily="18" charset="0"/>
                                </a:rPr>
                              </m:ctrlPr>
                            </m:dPr>
                            <m:e>
                              <m:r>
                                <a:rPr lang="en-US" i="1">
                                  <a:latin typeface="Cambria Math" panose="02040503050406030204" pitchFamily="18" charset="0"/>
                                </a:rPr>
                                <m:t>𝐷</m:t>
                              </m:r>
                              <m:r>
                                <a:rPr lang="en-US" i="0">
                                  <a:latin typeface="Cambria Math" panose="02040503050406030204" pitchFamily="18" charset="0"/>
                                </a:rPr>
                                <m:t>,</m:t>
                              </m:r>
                              <m:r>
                                <a:rPr lang="en-US" i="1">
                                  <a:latin typeface="Cambria Math" panose="02040503050406030204" pitchFamily="18" charset="0"/>
                                </a:rPr>
                                <m:t>𝐺</m:t>
                              </m:r>
                            </m:e>
                          </m:d>
                          <m:r>
                            <a:rPr lang="en-US" i="0">
                              <a:latin typeface="Cambria Math" panose="02040503050406030204" pitchFamily="18" charset="0"/>
                            </a:rPr>
                            <m:t>=</m:t>
                          </m:r>
                          <m:sSub>
                            <m:sSubPr>
                              <m:ctrlPr>
                                <a:rPr lang="en-US" i="1">
                                  <a:latin typeface="Cambria Math" panose="02040503050406030204" pitchFamily="18" charset="0"/>
                                </a:rPr>
                              </m:ctrlPr>
                            </m:sSubPr>
                            <m:e>
                              <m:r>
                                <a:rPr lang="en-US" i="0">
                                  <a:latin typeface="Cambria Math" panose="02040503050406030204" pitchFamily="18" charset="0"/>
                                </a:rPr>
                                <m:t>𝔼</m:t>
                              </m:r>
                            </m:e>
                            <m:sub>
                              <m:r>
                                <a:rPr lang="en-US" i="1">
                                  <a:latin typeface="Cambria Math" panose="02040503050406030204" pitchFamily="18" charset="0"/>
                                </a:rPr>
                                <m:t>𝑥</m:t>
                              </m:r>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𝑝</m:t>
                                  </m:r>
                                </m:e>
                                <m:sub>
                                  <m:r>
                                    <a:rPr lang="en-US" i="1">
                                      <a:latin typeface="Cambria Math" panose="02040503050406030204" pitchFamily="18" charset="0"/>
                                    </a:rPr>
                                    <m:t>𝑑𝑎𝑡𝑎</m:t>
                                  </m:r>
                                </m:sub>
                              </m:sSub>
                              <m:d>
                                <m:dPr>
                                  <m:ctrlPr>
                                    <a:rPr lang="en-US" i="1">
                                      <a:latin typeface="Cambria Math" panose="02040503050406030204" pitchFamily="18" charset="0"/>
                                    </a:rPr>
                                  </m:ctrlPr>
                                </m:dPr>
                                <m:e>
                                  <m:r>
                                    <a:rPr lang="en-US" i="1">
                                      <a:latin typeface="Cambria Math" panose="02040503050406030204" pitchFamily="18" charset="0"/>
                                    </a:rPr>
                                    <m:t>𝑥</m:t>
                                  </m:r>
                                </m:e>
                              </m:d>
                            </m:sub>
                          </m:sSub>
                          <m:d>
                            <m:dPr>
                              <m:begChr m:val="["/>
                              <m:endChr m:val="]"/>
                              <m:ctrlPr>
                                <a:rPr lang="en-US" i="1">
                                  <a:latin typeface="Cambria Math" panose="02040503050406030204" pitchFamily="18" charset="0"/>
                                </a:rPr>
                              </m:ctrlPr>
                            </m:dPr>
                            <m:e>
                              <m:r>
                                <a:rPr lang="en-US" i="1">
                                  <a:latin typeface="Cambria Math" panose="02040503050406030204" pitchFamily="18" charset="0"/>
                                </a:rPr>
                                <m:t>𝑙𝑜𝑔𝐷</m:t>
                              </m:r>
                              <m:d>
                                <m:dPr>
                                  <m:ctrlPr>
                                    <a:rPr lang="en-US" i="1">
                                      <a:latin typeface="Cambria Math" panose="02040503050406030204" pitchFamily="18" charset="0"/>
                                    </a:rPr>
                                  </m:ctrlPr>
                                </m:dPr>
                                <m:e>
                                  <m:r>
                                    <a:rPr lang="en-US" i="1">
                                      <a:latin typeface="Cambria Math" panose="02040503050406030204" pitchFamily="18" charset="0"/>
                                    </a:rPr>
                                    <m:t>𝑥</m:t>
                                  </m:r>
                                </m:e>
                              </m:d>
                            </m:e>
                          </m:d>
                          <m:r>
                            <a:rPr lang="en-US" i="0">
                              <a:latin typeface="Cambria Math" panose="02040503050406030204" pitchFamily="18" charset="0"/>
                            </a:rPr>
                            <m:t>+</m:t>
                          </m:r>
                          <m:sSub>
                            <m:sSubPr>
                              <m:ctrlPr>
                                <a:rPr lang="en-US" i="1">
                                  <a:latin typeface="Cambria Math" panose="02040503050406030204" pitchFamily="18" charset="0"/>
                                </a:rPr>
                              </m:ctrlPr>
                            </m:sSubPr>
                            <m:e>
                              <m:r>
                                <a:rPr lang="en-US" i="0">
                                  <a:latin typeface="Cambria Math" panose="02040503050406030204" pitchFamily="18" charset="0"/>
                                </a:rPr>
                                <m:t>𝔼</m:t>
                              </m:r>
                            </m:e>
                            <m:sub>
                              <m:r>
                                <a:rPr lang="en-US" i="1">
                                  <a:latin typeface="Cambria Math" panose="02040503050406030204" pitchFamily="18" charset="0"/>
                                </a:rPr>
                                <m:t>𝑧</m:t>
                              </m:r>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𝑝</m:t>
                                  </m:r>
                                </m:e>
                                <m:sub>
                                  <m:r>
                                    <a:rPr lang="en-US" i="1">
                                      <a:latin typeface="Cambria Math" panose="02040503050406030204" pitchFamily="18" charset="0"/>
                                    </a:rPr>
                                    <m:t>𝑧</m:t>
                                  </m:r>
                                </m:sub>
                              </m:sSub>
                              <m:d>
                                <m:dPr>
                                  <m:ctrlPr>
                                    <a:rPr lang="en-US" i="1">
                                      <a:latin typeface="Cambria Math" panose="02040503050406030204" pitchFamily="18" charset="0"/>
                                    </a:rPr>
                                  </m:ctrlPr>
                                </m:dPr>
                                <m:e>
                                  <m:r>
                                    <a:rPr lang="en-US" i="1">
                                      <a:latin typeface="Cambria Math" panose="02040503050406030204" pitchFamily="18" charset="0"/>
                                    </a:rPr>
                                    <m:t>𝑧</m:t>
                                  </m:r>
                                </m:e>
                              </m:d>
                            </m:sub>
                          </m:sSub>
                          <m:r>
                            <a:rPr lang="en-US" i="0">
                              <a:latin typeface="Cambria Math" panose="02040503050406030204" pitchFamily="18" charset="0"/>
                            </a:rPr>
                            <m:t>[</m:t>
                          </m:r>
                          <m:r>
                            <a:rPr lang="en-US" i="1">
                              <a:latin typeface="Cambria Math" panose="02040503050406030204" pitchFamily="18" charset="0"/>
                            </a:rPr>
                            <m:t>𝑙𝑜𝑔</m:t>
                          </m:r>
                          <m:r>
                            <a:rPr lang="en-US" i="0">
                              <a:latin typeface="Cambria Math" panose="02040503050406030204" pitchFamily="18" charset="0"/>
                            </a:rPr>
                            <m:t>(1 − </m:t>
                          </m:r>
                          <m:r>
                            <a:rPr lang="en-US" i="1">
                              <a:latin typeface="Cambria Math" panose="02040503050406030204" pitchFamily="18" charset="0"/>
                            </a:rPr>
                            <m:t>𝐷</m:t>
                          </m:r>
                          <m:r>
                            <a:rPr lang="en-US" i="0">
                              <a:latin typeface="Cambria Math" panose="02040503050406030204" pitchFamily="18" charset="0"/>
                            </a:rPr>
                            <m:t>(</m:t>
                          </m:r>
                          <m:r>
                            <a:rPr lang="en-US" i="1">
                              <a:latin typeface="Cambria Math" panose="02040503050406030204" pitchFamily="18" charset="0"/>
                            </a:rPr>
                            <m:t>𝐺</m:t>
                          </m:r>
                          <m:r>
                            <a:rPr lang="en-US" i="0">
                              <a:latin typeface="Cambria Math" panose="02040503050406030204" pitchFamily="18" charset="0"/>
                            </a:rPr>
                            <m:t>(</m:t>
                          </m:r>
                          <m:r>
                            <a:rPr lang="en-US" i="1">
                              <a:latin typeface="Cambria Math" panose="02040503050406030204" pitchFamily="18" charset="0"/>
                            </a:rPr>
                            <m:t>𝑧</m:t>
                          </m:r>
                          <m:r>
                            <a:rPr lang="en-US" i="0">
                              <a:latin typeface="Cambria Math" panose="02040503050406030204" pitchFamily="18" charset="0"/>
                            </a:rPr>
                            <m:t>))</m:t>
                          </m:r>
                        </m:e>
                      </m:d>
                    </m:oMath>
                  </m:oMathPara>
                </a14:m>
                <a:endParaRPr lang="en-US" dirty="0"/>
              </a:p>
            </p:txBody>
          </p:sp>
        </mc:Choice>
        <mc:Fallback xmlns="">
          <p:sp>
            <p:nvSpPr>
              <p:cNvPr id="8" name="Rectangle 7">
                <a:extLst>
                  <a:ext uri="{FF2B5EF4-FFF2-40B4-BE49-F238E27FC236}">
                    <a16:creationId xmlns:a16="http://schemas.microsoft.com/office/drawing/2014/main" id="{3DBF701F-413F-4778-B693-6D47D2D68FFF}"/>
                  </a:ext>
                </a:extLst>
              </p:cNvPr>
              <p:cNvSpPr>
                <a:spLocks noRot="1" noChangeAspect="1" noMove="1" noResize="1" noEditPoints="1" noAdjustHandles="1" noChangeArrowheads="1" noChangeShapeType="1" noTextEdit="1"/>
              </p:cNvSpPr>
              <p:nvPr/>
            </p:nvSpPr>
            <p:spPr>
              <a:xfrm>
                <a:off x="2965450" y="5578278"/>
                <a:ext cx="6261100" cy="415178"/>
              </a:xfrm>
              <a:prstGeom prst="rect">
                <a:avLst/>
              </a:prstGeom>
              <a:blipFill>
                <a:blip r:embed="rId3"/>
                <a:stretch>
                  <a:fillRect t="-151471" r="-9241" b="-22352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EB5054D4-6CE7-4589-ABCE-80CC2E3ACD91}"/>
                  </a:ext>
                </a:extLst>
              </p:cNvPr>
              <p:cNvSpPr/>
              <p:nvPr/>
            </p:nvSpPr>
            <p:spPr>
              <a:xfrm>
                <a:off x="4945709" y="4896452"/>
                <a:ext cx="1868781" cy="45326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unc>
                        <m:funcPr>
                          <m:ctrlPr>
                            <a:rPr lang="en-US" i="1" smtClean="0">
                              <a:latin typeface="Cambria Math" panose="02040503050406030204" pitchFamily="18" charset="0"/>
                            </a:rPr>
                          </m:ctrlPr>
                        </m:funcPr>
                        <m:fName>
                          <m:limLow>
                            <m:limLowPr>
                              <m:ctrlPr>
                                <a:rPr lang="en-US" i="1">
                                  <a:latin typeface="Cambria Math" panose="02040503050406030204" pitchFamily="18" charset="0"/>
                                </a:rPr>
                              </m:ctrlPr>
                            </m:limLowPr>
                            <m:e>
                              <m:r>
                                <m:rPr>
                                  <m:sty m:val="p"/>
                                </m:rPr>
                                <a:rPr lang="en-US">
                                  <a:latin typeface="Cambria Math" panose="02040503050406030204" pitchFamily="18" charset="0"/>
                                </a:rPr>
                                <m:t>min</m:t>
                              </m:r>
                            </m:e>
                            <m:lim>
                              <m:r>
                                <a:rPr lang="en-US" i="1">
                                  <a:latin typeface="Cambria Math" panose="02040503050406030204" pitchFamily="18" charset="0"/>
                                </a:rPr>
                                <m:t>𝐺</m:t>
                              </m:r>
                            </m:lim>
                          </m:limLow>
                        </m:fName>
                        <m:e>
                          <m:func>
                            <m:funcPr>
                              <m:ctrlPr>
                                <a:rPr lang="en-US" i="1">
                                  <a:latin typeface="Cambria Math" panose="02040503050406030204" pitchFamily="18" charset="0"/>
                                </a:rPr>
                              </m:ctrlPr>
                            </m:funcPr>
                            <m:fName>
                              <m:limLow>
                                <m:limLowPr>
                                  <m:ctrlPr>
                                    <a:rPr lang="en-US" i="1">
                                      <a:latin typeface="Cambria Math" panose="02040503050406030204" pitchFamily="18" charset="0"/>
                                    </a:rPr>
                                  </m:ctrlPr>
                                </m:limLowPr>
                                <m:e>
                                  <m:r>
                                    <m:rPr>
                                      <m:sty m:val="p"/>
                                    </m:rPr>
                                    <a:rPr lang="en-US" i="0">
                                      <a:latin typeface="Cambria Math" panose="02040503050406030204" pitchFamily="18" charset="0"/>
                                    </a:rPr>
                                    <m:t>max</m:t>
                                  </m:r>
                                </m:e>
                                <m:lim>
                                  <m:r>
                                    <a:rPr lang="en-US" i="1">
                                      <a:latin typeface="Cambria Math" panose="02040503050406030204" pitchFamily="18" charset="0"/>
                                    </a:rPr>
                                    <m:t>𝐷</m:t>
                                  </m:r>
                                </m:lim>
                              </m:limLow>
                            </m:fName>
                            <m:e>
                              <m:r>
                                <a:rPr lang="en-US" i="1">
                                  <a:latin typeface="Cambria Math" panose="02040503050406030204" pitchFamily="18" charset="0"/>
                                </a:rPr>
                                <m:t>𝑉</m:t>
                              </m:r>
                              <m:d>
                                <m:dPr>
                                  <m:ctrlPr>
                                    <a:rPr lang="en-US" i="1">
                                      <a:latin typeface="Cambria Math" panose="02040503050406030204" pitchFamily="18" charset="0"/>
                                    </a:rPr>
                                  </m:ctrlPr>
                                </m:dPr>
                                <m:e>
                                  <m:r>
                                    <a:rPr lang="en-US" i="1">
                                      <a:latin typeface="Cambria Math" panose="02040503050406030204" pitchFamily="18" charset="0"/>
                                    </a:rPr>
                                    <m:t>𝐷</m:t>
                                  </m:r>
                                  <m:r>
                                    <a:rPr lang="en-US" i="0">
                                      <a:latin typeface="Cambria Math" panose="02040503050406030204" pitchFamily="18" charset="0"/>
                                    </a:rPr>
                                    <m:t>,</m:t>
                                  </m:r>
                                  <m:r>
                                    <a:rPr lang="en-US" i="1">
                                      <a:latin typeface="Cambria Math" panose="02040503050406030204" pitchFamily="18" charset="0"/>
                                    </a:rPr>
                                    <m:t>𝐺</m:t>
                                  </m:r>
                                </m:e>
                              </m:d>
                            </m:e>
                          </m:func>
                        </m:e>
                      </m:func>
                    </m:oMath>
                  </m:oMathPara>
                </a14:m>
                <a:endParaRPr lang="en-US" dirty="0"/>
              </a:p>
            </p:txBody>
          </p:sp>
        </mc:Choice>
        <mc:Fallback xmlns="">
          <p:sp>
            <p:nvSpPr>
              <p:cNvPr id="9" name="Rectangle 8">
                <a:extLst>
                  <a:ext uri="{FF2B5EF4-FFF2-40B4-BE49-F238E27FC236}">
                    <a16:creationId xmlns:a16="http://schemas.microsoft.com/office/drawing/2014/main" id="{EB5054D4-6CE7-4589-ABCE-80CC2E3ACD91}"/>
                  </a:ext>
                </a:extLst>
              </p:cNvPr>
              <p:cNvSpPr>
                <a:spLocks noRot="1" noChangeAspect="1" noMove="1" noResize="1" noEditPoints="1" noAdjustHandles="1" noChangeArrowheads="1" noChangeShapeType="1" noTextEdit="1"/>
              </p:cNvSpPr>
              <p:nvPr/>
            </p:nvSpPr>
            <p:spPr>
              <a:xfrm>
                <a:off x="4945709" y="4896452"/>
                <a:ext cx="1868781" cy="453266"/>
              </a:xfrm>
              <a:prstGeom prst="rect">
                <a:avLst/>
              </a:prstGeom>
              <a:blipFill>
                <a:blip r:embed="rId4"/>
                <a:stretch>
                  <a:fillRect b="-1333"/>
                </a:stretch>
              </a:blipFill>
            </p:spPr>
            <p:txBody>
              <a:bodyPr/>
              <a:lstStyle/>
              <a:p>
                <a:r>
                  <a:rPr lang="en-US">
                    <a:noFill/>
                  </a:rPr>
                  <a:t> </a:t>
                </a:r>
              </a:p>
            </p:txBody>
          </p:sp>
        </mc:Fallback>
      </mc:AlternateContent>
    </p:spTree>
    <p:extLst>
      <p:ext uri="{BB962C8B-B14F-4D97-AF65-F5344CB8AC3E}">
        <p14:creationId xmlns:p14="http://schemas.microsoft.com/office/powerpoint/2010/main" val="1334200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92469-04CE-43D7-B5DD-B4D69FFADDD7}"/>
              </a:ext>
            </a:extLst>
          </p:cNvPr>
          <p:cNvSpPr>
            <a:spLocks noGrp="1"/>
          </p:cNvSpPr>
          <p:nvPr>
            <p:ph type="title"/>
          </p:nvPr>
        </p:nvSpPr>
        <p:spPr/>
        <p:txBody>
          <a:bodyPr/>
          <a:lstStyle/>
          <a:p>
            <a:pPr algn="ctr"/>
            <a:r>
              <a:rPr lang="en-US" dirty="0"/>
              <a:t>What I have done</a:t>
            </a:r>
          </a:p>
        </p:txBody>
      </p:sp>
      <p:sp>
        <p:nvSpPr>
          <p:cNvPr id="3" name="Content Placeholder 2">
            <a:extLst>
              <a:ext uri="{FF2B5EF4-FFF2-40B4-BE49-F238E27FC236}">
                <a16:creationId xmlns:a16="http://schemas.microsoft.com/office/drawing/2014/main" id="{01D92B11-1CAA-498A-8E9F-EF2B6F4A0ACC}"/>
              </a:ext>
            </a:extLst>
          </p:cNvPr>
          <p:cNvSpPr>
            <a:spLocks noGrp="1"/>
          </p:cNvSpPr>
          <p:nvPr>
            <p:ph idx="1"/>
          </p:nvPr>
        </p:nvSpPr>
        <p:spPr/>
        <p:txBody>
          <a:bodyPr/>
          <a:lstStyle/>
          <a:p>
            <a:r>
              <a:rPr lang="en-US" dirty="0"/>
              <a:t>A script for collecting MIDIs from </a:t>
            </a:r>
            <a:r>
              <a:rPr lang="en-US" dirty="0">
                <a:hlinkClick r:id="rId2"/>
              </a:rPr>
              <a:t>https://thesession.org/</a:t>
            </a:r>
            <a:r>
              <a:rPr lang="en-US" dirty="0"/>
              <a:t> - a web-crawler that downloads files by genre.</a:t>
            </a:r>
          </a:p>
          <a:p>
            <a:r>
              <a:rPr lang="en-US" dirty="0"/>
              <a:t>A script that transposes melodies to one tonality.</a:t>
            </a:r>
          </a:p>
          <a:p>
            <a:r>
              <a:rPr lang="en-US" dirty="0"/>
              <a:t>Trained a Magenta </a:t>
            </a:r>
            <a:r>
              <a:rPr lang="en-US" dirty="0" err="1"/>
              <a:t>MelodyRNN</a:t>
            </a:r>
            <a:r>
              <a:rPr lang="en-US" dirty="0"/>
              <a:t> model with the initial downloaded set and the transposed set. (20000 train steps, 64x64 size of the RNN)</a:t>
            </a:r>
          </a:p>
          <a:p>
            <a:r>
              <a:rPr lang="en-US" dirty="0"/>
              <a:t>Trained a the network on 10 samples to see the difference between the generated outputs.</a:t>
            </a:r>
          </a:p>
          <a:p>
            <a:endParaRPr lang="en-US" dirty="0"/>
          </a:p>
        </p:txBody>
      </p:sp>
    </p:spTree>
    <p:extLst>
      <p:ext uri="{BB962C8B-B14F-4D97-AF65-F5344CB8AC3E}">
        <p14:creationId xmlns:p14="http://schemas.microsoft.com/office/powerpoint/2010/main" val="538021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531</TotalTime>
  <Words>427</Words>
  <Application>Microsoft Office PowerPoint</Application>
  <PresentationFormat>Widescreen</PresentationFormat>
  <Paragraphs>81</Paragraphs>
  <Slides>10</Slides>
  <Notes>0</Notes>
  <HiddenSlides>0</HiddenSlides>
  <MMClips>4</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Cambria Math</vt:lpstr>
      <vt:lpstr>Office Theme</vt:lpstr>
      <vt:lpstr>A music generation system</vt:lpstr>
      <vt:lpstr>Known music generation systems</vt:lpstr>
      <vt:lpstr>Known music generation systems</vt:lpstr>
      <vt:lpstr>RNN (Recurrent Neural Network)</vt:lpstr>
      <vt:lpstr>LSTM (Long-Short Term Memory)</vt:lpstr>
      <vt:lpstr>GRU (Gated Recurrent Units)</vt:lpstr>
      <vt:lpstr>Goals</vt:lpstr>
      <vt:lpstr>GAN</vt:lpstr>
      <vt:lpstr>What I have done</vt:lpstr>
      <vt:lpstr>Results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music generation system</dc:title>
  <dc:creator>doubl</dc:creator>
  <cp:lastModifiedBy>doubl</cp:lastModifiedBy>
  <cp:revision>27</cp:revision>
  <dcterms:created xsi:type="dcterms:W3CDTF">2018-01-19T11:38:23Z</dcterms:created>
  <dcterms:modified xsi:type="dcterms:W3CDTF">2018-01-19T20:30:48Z</dcterms:modified>
</cp:coreProperties>
</file>