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sldIdLst>
    <p:sldId id="256" r:id="rId2"/>
    <p:sldId id="257" r:id="rId3"/>
    <p:sldId id="258" r:id="rId4"/>
    <p:sldId id="259" r:id="rId5"/>
    <p:sldId id="263" r:id="rId6"/>
    <p:sldId id="260" r:id="rId7"/>
    <p:sldId id="261" r:id="rId8"/>
    <p:sldId id="262"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p:restoredTop sz="94645"/>
  </p:normalViewPr>
  <p:slideViewPr>
    <p:cSldViewPr snapToGrid="0" snapToObjects="1">
      <p:cViewPr varScale="1">
        <p:scale>
          <a:sx n="133" d="100"/>
          <a:sy n="133" d="100"/>
        </p:scale>
        <p:origin x="58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3/22/18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223014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6459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9169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9417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3389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0031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7024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3823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083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4433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279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8482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015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9653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3/22/18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3108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6763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47267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3/22/18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34919"/>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eHwkfhmJexs&amp;feature=youtu.b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2018 DATA SCIENCE BOWL  KAGGLE COMPETITION</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Anastasia </a:t>
            </a:r>
            <a:r>
              <a:rPr lang="en-US" dirty="0" err="1" smtClean="0"/>
              <a:t>malysheva</a:t>
            </a:r>
            <a:endParaRPr lang="en-US" dirty="0" smtClean="0"/>
          </a:p>
          <a:p>
            <a:r>
              <a:rPr lang="en-US" dirty="0" smtClean="0"/>
              <a:t>Andrey </a:t>
            </a:r>
            <a:r>
              <a:rPr lang="en-US" dirty="0" err="1" smtClean="0"/>
              <a:t>marinov</a:t>
            </a:r>
            <a:endParaRPr lang="en-US" dirty="0" smtClean="0"/>
          </a:p>
          <a:p>
            <a:r>
              <a:rPr lang="en-US" dirty="0" smtClean="0"/>
              <a:t>Petr </a:t>
            </a:r>
            <a:r>
              <a:rPr lang="en-US" dirty="0" err="1" smtClean="0"/>
              <a:t>gusev</a:t>
            </a:r>
            <a:endParaRPr lang="en-US" dirty="0" smtClean="0"/>
          </a:p>
          <a:p>
            <a:r>
              <a:rPr lang="en-US" dirty="0" smtClean="0"/>
              <a:t>Juan </a:t>
            </a:r>
            <a:r>
              <a:rPr lang="en-US" dirty="0" err="1" smtClean="0"/>
              <a:t>pinzon</a:t>
            </a:r>
            <a:endParaRPr lang="en-US" dirty="0"/>
          </a:p>
        </p:txBody>
      </p:sp>
      <p:pic>
        <p:nvPicPr>
          <p:cNvPr id="4" name="Picture 3"/>
          <p:cNvPicPr>
            <a:picLocks noChangeAspect="1"/>
          </p:cNvPicPr>
          <p:nvPr/>
        </p:nvPicPr>
        <p:blipFill>
          <a:blip r:embed="rId2"/>
          <a:stretch>
            <a:fillRect/>
          </a:stretch>
        </p:blipFill>
        <p:spPr>
          <a:xfrm>
            <a:off x="124374" y="3619099"/>
            <a:ext cx="5257556" cy="2926080"/>
          </a:xfrm>
          <a:prstGeom prst="rect">
            <a:avLst/>
          </a:prstGeom>
          <a:ln>
            <a:noFill/>
          </a:ln>
          <a:effectLst>
            <a:softEdge rad="112500"/>
          </a:effectLst>
        </p:spPr>
      </p:pic>
    </p:spTree>
    <p:extLst>
      <p:ext uri="{BB962C8B-B14F-4D97-AF65-F5344CB8AC3E}">
        <p14:creationId xmlns:p14="http://schemas.microsoft.com/office/powerpoint/2010/main" val="816623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Spot </a:t>
            </a:r>
            <a:r>
              <a:rPr lang="en-US" dirty="0" smtClean="0"/>
              <a:t>Nuclei, </a:t>
            </a:r>
            <a:r>
              <a:rPr lang="en-US" dirty="0"/>
              <a:t>Speed </a:t>
            </a:r>
            <a:r>
              <a:rPr lang="en-US" dirty="0" smtClean="0"/>
              <a:t>Cures</a:t>
            </a:r>
            <a:endParaRPr lang="en-US" dirty="0"/>
          </a:p>
        </p:txBody>
      </p:sp>
      <p:sp>
        <p:nvSpPr>
          <p:cNvPr id="3" name="Content Placeholder 2"/>
          <p:cNvSpPr>
            <a:spLocks noGrp="1"/>
          </p:cNvSpPr>
          <p:nvPr>
            <p:ph idx="1"/>
          </p:nvPr>
        </p:nvSpPr>
        <p:spPr/>
        <p:txBody>
          <a:bodyPr anchor="t">
            <a:normAutofit/>
          </a:bodyPr>
          <a:lstStyle/>
          <a:p>
            <a:pPr algn="just"/>
            <a:r>
              <a:rPr lang="en-US" sz="2000" dirty="0"/>
              <a:t>The 2018 Data Science Bowl </a:t>
            </a:r>
            <a:r>
              <a:rPr lang="en-US" sz="2000" dirty="0" smtClean="0"/>
              <a:t>offers a </a:t>
            </a:r>
            <a:r>
              <a:rPr lang="en-US" sz="2000" dirty="0"/>
              <a:t>ambitious </a:t>
            </a:r>
            <a:r>
              <a:rPr lang="en-US" sz="2000" dirty="0" smtClean="0"/>
              <a:t>mission: </a:t>
            </a:r>
            <a:r>
              <a:rPr lang="en-US" sz="2000" b="1" dirty="0"/>
              <a:t>create an algorithm to automate nucleus detection</a:t>
            </a:r>
            <a:r>
              <a:rPr lang="en-US" sz="2000" b="1" dirty="0" smtClean="0"/>
              <a:t>.</a:t>
            </a:r>
          </a:p>
          <a:p>
            <a:pPr algn="just"/>
            <a:r>
              <a:rPr lang="en-US" sz="2000" dirty="0"/>
              <a:t>By automating nucleus detection, </a:t>
            </a:r>
            <a:r>
              <a:rPr lang="en-US" sz="2000" dirty="0" smtClean="0"/>
              <a:t>we </a:t>
            </a:r>
            <a:r>
              <a:rPr lang="en-US" sz="2000" dirty="0"/>
              <a:t>could help unlock cures </a:t>
            </a:r>
            <a:r>
              <a:rPr lang="en-US" sz="2000" dirty="0" smtClean="0"/>
              <a:t>faster from </a:t>
            </a:r>
            <a:r>
              <a:rPr lang="en-US" sz="2000" dirty="0"/>
              <a:t>rare disorders to the common cold</a:t>
            </a:r>
            <a:r>
              <a:rPr lang="en-US" sz="2000" dirty="0" smtClean="0"/>
              <a:t>.</a:t>
            </a:r>
          </a:p>
          <a:p>
            <a:pPr algn="just"/>
            <a:r>
              <a:rPr lang="en-US" sz="2000" dirty="0"/>
              <a:t>By participating, teams will work to automate the process of identifying nuclei, which will allow for more efficient drug testing, shortening the 10 years it takes for each new drug to come to market</a:t>
            </a:r>
            <a:r>
              <a:rPr lang="en-US" sz="2000" dirty="0" smtClean="0"/>
              <a:t>.</a:t>
            </a:r>
            <a:endParaRPr lang="en-US" sz="2000" dirty="0"/>
          </a:p>
        </p:txBody>
      </p:sp>
      <p:sp>
        <p:nvSpPr>
          <p:cNvPr id="6" name="Action Button: Movie 5">
            <a:hlinkClick r:id="rId2" highlightClick="1"/>
          </p:cNvPr>
          <p:cNvSpPr/>
          <p:nvPr/>
        </p:nvSpPr>
        <p:spPr>
          <a:xfrm>
            <a:off x="10181959" y="5593080"/>
            <a:ext cx="635267" cy="548640"/>
          </a:xfrm>
          <a:prstGeom prst="actionButtonMovi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6480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19165" y="0"/>
            <a:ext cx="6488463" cy="7543099"/>
          </a:xfrm>
          <a:prstGeom prst="rect">
            <a:avLst/>
          </a:prstGeom>
        </p:spPr>
      </p:pic>
    </p:spTree>
    <p:extLst>
      <p:ext uri="{BB962C8B-B14F-4D97-AF65-F5344CB8AC3E}">
        <p14:creationId xmlns:p14="http://schemas.microsoft.com/office/powerpoint/2010/main" val="737082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format and metrics</a:t>
            </a:r>
            <a:endParaRPr lang="en-US" dirty="0"/>
          </a:p>
        </p:txBody>
      </p:sp>
      <p:sp>
        <p:nvSpPr>
          <p:cNvPr id="3" name="Content Placeholder 2"/>
          <p:cNvSpPr>
            <a:spLocks noGrp="1"/>
          </p:cNvSpPr>
          <p:nvPr>
            <p:ph idx="1"/>
          </p:nvPr>
        </p:nvSpPr>
        <p:spPr>
          <a:xfrm>
            <a:off x="685801" y="2142067"/>
            <a:ext cx="10131425" cy="4547491"/>
          </a:xfrm>
        </p:spPr>
        <p:txBody>
          <a:bodyPr anchor="t">
            <a:normAutofit fontScale="92500" lnSpcReduction="10000"/>
          </a:bodyPr>
          <a:lstStyle/>
          <a:p>
            <a:pPr algn="just"/>
            <a:r>
              <a:rPr lang="en-US" sz="2000" dirty="0"/>
              <a:t>This competition is evaluated on the mean average precision at different intersection over union (</a:t>
            </a:r>
            <a:r>
              <a:rPr lang="en-US" sz="2000" dirty="0" err="1"/>
              <a:t>IoU</a:t>
            </a:r>
            <a:r>
              <a:rPr lang="en-US" sz="2000" dirty="0"/>
              <a:t>) thresholds. The </a:t>
            </a:r>
            <a:r>
              <a:rPr lang="en-US" sz="2000" dirty="0" err="1"/>
              <a:t>IoU</a:t>
            </a:r>
            <a:r>
              <a:rPr lang="en-US" sz="2000" dirty="0"/>
              <a:t> of a proposed set of object pixels and a set of true object pixels is calculated as</a:t>
            </a:r>
            <a:r>
              <a:rPr lang="en-US" sz="2000" dirty="0" smtClean="0"/>
              <a:t>:</a:t>
            </a:r>
          </a:p>
          <a:p>
            <a:pPr algn="just"/>
            <a:r>
              <a:rPr lang="en-US" sz="2000" dirty="0"/>
              <a:t>The metric sweeps over a range of </a:t>
            </a:r>
            <a:r>
              <a:rPr lang="en-US" sz="2000" dirty="0" err="1"/>
              <a:t>IoU</a:t>
            </a:r>
            <a:r>
              <a:rPr lang="en-US" sz="2000" dirty="0"/>
              <a:t> thresholds, at each point calculating an average precision value. The threshold values range from 0.5 to 0.95 with a step size of </a:t>
            </a:r>
            <a:r>
              <a:rPr lang="en-US" sz="2000" dirty="0" smtClean="0"/>
              <a:t>0.05.</a:t>
            </a:r>
          </a:p>
          <a:p>
            <a:pPr algn="just"/>
            <a:r>
              <a:rPr lang="en-US" sz="2000" dirty="0"/>
              <a:t>At each threshold value </a:t>
            </a:r>
            <a:r>
              <a:rPr lang="en-US" sz="2000" dirty="0" err="1"/>
              <a:t>tt</a:t>
            </a:r>
            <a:r>
              <a:rPr lang="en-US" sz="2000" dirty="0"/>
              <a:t>, a precision value is calculated based on the number of true positives (TP), false negatives (FN), and false positives (FP) resulting from comparing the predicted object to all ground truth objects:</a:t>
            </a:r>
            <a:br>
              <a:rPr lang="en-US" sz="2000" dirty="0"/>
            </a:br>
            <a:endParaRPr lang="en-US" sz="2000" dirty="0" smtClean="0"/>
          </a:p>
          <a:p>
            <a:pPr algn="just"/>
            <a:endParaRPr lang="en-US" sz="2000" dirty="0" smtClean="0"/>
          </a:p>
          <a:p>
            <a:pPr algn="just"/>
            <a:r>
              <a:rPr lang="en-US" sz="2000" dirty="0"/>
              <a:t>The average precision of a single image is then calculated as the mean of the above precision values at each </a:t>
            </a:r>
            <a:r>
              <a:rPr lang="en-US" sz="2000" dirty="0" err="1"/>
              <a:t>IoU</a:t>
            </a:r>
            <a:r>
              <a:rPr lang="en-US" sz="2000" dirty="0"/>
              <a:t> </a:t>
            </a:r>
            <a:r>
              <a:rPr lang="en-US" sz="2000" dirty="0" smtClean="0"/>
              <a:t>threshold</a:t>
            </a:r>
            <a:r>
              <a:rPr lang="en-US" sz="2000" dirty="0"/>
              <a:t>.</a:t>
            </a:r>
            <a:endParaRPr lang="en-US" sz="2000" dirty="0" smtClean="0"/>
          </a:p>
          <a:p>
            <a:pPr algn="just"/>
            <a:r>
              <a:rPr lang="en-US" sz="2000" dirty="0"/>
              <a:t>Lastly, the score returned by the competition metric is the mean taken over the individual average precisions of each image in the test dataset.</a:t>
            </a:r>
          </a:p>
          <a:p>
            <a:endParaRPr lang="en-US" dirty="0"/>
          </a:p>
        </p:txBody>
      </p:sp>
      <p:pic>
        <p:nvPicPr>
          <p:cNvPr id="4" name="Picture 3"/>
          <p:cNvPicPr>
            <a:picLocks noChangeAspect="1"/>
          </p:cNvPicPr>
          <p:nvPr/>
        </p:nvPicPr>
        <p:blipFill>
          <a:blip r:embed="rId2"/>
          <a:stretch>
            <a:fillRect/>
          </a:stretch>
        </p:blipFill>
        <p:spPr>
          <a:xfrm>
            <a:off x="3849838" y="2695431"/>
            <a:ext cx="1778000" cy="418298"/>
          </a:xfrm>
          <a:prstGeom prst="rect">
            <a:avLst/>
          </a:prstGeom>
        </p:spPr>
      </p:pic>
      <p:pic>
        <p:nvPicPr>
          <p:cNvPr id="5" name="Picture 4"/>
          <p:cNvPicPr>
            <a:picLocks noChangeAspect="1"/>
          </p:cNvPicPr>
          <p:nvPr/>
        </p:nvPicPr>
        <p:blipFill>
          <a:blip r:embed="rId3"/>
          <a:stretch>
            <a:fillRect/>
          </a:stretch>
        </p:blipFill>
        <p:spPr>
          <a:xfrm>
            <a:off x="3849838" y="4609543"/>
            <a:ext cx="2108200" cy="584200"/>
          </a:xfrm>
          <a:prstGeom prst="rect">
            <a:avLst/>
          </a:prstGeom>
        </p:spPr>
      </p:pic>
    </p:spTree>
    <p:extLst>
      <p:ext uri="{BB962C8B-B14F-4D97-AF65-F5344CB8AC3E}">
        <p14:creationId xmlns:p14="http://schemas.microsoft.com/office/powerpoint/2010/main" val="1166418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&amp; prizes:</a:t>
            </a:r>
            <a:endParaRPr lang="en-US" dirty="0"/>
          </a:p>
        </p:txBody>
      </p:sp>
      <p:sp>
        <p:nvSpPr>
          <p:cNvPr id="3" name="Content Placeholder 2"/>
          <p:cNvSpPr>
            <a:spLocks noGrp="1"/>
          </p:cNvSpPr>
          <p:nvPr>
            <p:ph idx="1"/>
          </p:nvPr>
        </p:nvSpPr>
        <p:spPr>
          <a:xfrm>
            <a:off x="685801" y="2142067"/>
            <a:ext cx="10131425" cy="4518615"/>
          </a:xfrm>
        </p:spPr>
        <p:txBody>
          <a:bodyPr anchor="t">
            <a:normAutofit fontScale="92500" lnSpcReduction="10000"/>
          </a:bodyPr>
          <a:lstStyle/>
          <a:p>
            <a:pPr fontAlgn="base"/>
            <a:r>
              <a:rPr lang="en-US" sz="2000" dirty="0"/>
              <a:t>Competition Timeline</a:t>
            </a:r>
          </a:p>
          <a:p>
            <a:pPr lvl="1" fontAlgn="base"/>
            <a:r>
              <a:rPr lang="en-US" sz="1700" dirty="0"/>
              <a:t>Start Date: January 16, 2018</a:t>
            </a:r>
          </a:p>
          <a:p>
            <a:pPr lvl="1" fontAlgn="base"/>
            <a:r>
              <a:rPr lang="en-US" sz="1700" dirty="0"/>
              <a:t>Entry deadline: April 9th, 2018 </a:t>
            </a:r>
          </a:p>
          <a:p>
            <a:pPr lvl="1" fontAlgn="base"/>
            <a:r>
              <a:rPr lang="en-US" sz="1700" dirty="0" smtClean="0"/>
              <a:t>Stage </a:t>
            </a:r>
            <a:r>
              <a:rPr lang="en-US" sz="1700" dirty="0"/>
              <a:t>one deadline and stage two data release: April 11, 2018 - </a:t>
            </a:r>
            <a:r>
              <a:rPr lang="en-US" sz="1700" b="1" dirty="0"/>
              <a:t>PLEASE NOTE: If you do not make a submission during the second stage of the competition, you will not appear on the final competition </a:t>
            </a:r>
            <a:r>
              <a:rPr lang="en-US" sz="1700" b="1" dirty="0" smtClean="0"/>
              <a:t>leaderboard.</a:t>
            </a:r>
            <a:endParaRPr lang="en-US" sz="1700" b="1" dirty="0"/>
          </a:p>
          <a:p>
            <a:pPr lvl="1" fontAlgn="base"/>
            <a:r>
              <a:rPr lang="en-US" sz="1700" dirty="0"/>
              <a:t>End date: April 16, 2018 - 11:59PM </a:t>
            </a:r>
            <a:r>
              <a:rPr lang="en-US" sz="1700" dirty="0" smtClean="0"/>
              <a:t>UTC</a:t>
            </a:r>
          </a:p>
          <a:p>
            <a:pPr fontAlgn="base"/>
            <a:r>
              <a:rPr lang="en-US" sz="2100" dirty="0" smtClean="0"/>
              <a:t>Prizes: </a:t>
            </a:r>
            <a:endParaRPr lang="en-US" sz="2100" dirty="0"/>
          </a:p>
          <a:p>
            <a:pPr lvl="1" fontAlgn="base"/>
            <a:r>
              <a:rPr lang="en-US" sz="1700" dirty="0" smtClean="0"/>
              <a:t>1st </a:t>
            </a:r>
            <a:r>
              <a:rPr lang="en-US" sz="1700" dirty="0"/>
              <a:t>place - $50,000 and 1 DGX system to the top placing team. The DGX system is provided by NVIDIA, a Data Science Bowl sponsor.</a:t>
            </a:r>
          </a:p>
          <a:p>
            <a:pPr lvl="1" fontAlgn="base"/>
            <a:r>
              <a:rPr lang="en-US" sz="1700" dirty="0"/>
              <a:t>2nd place - $25,000</a:t>
            </a:r>
          </a:p>
          <a:p>
            <a:pPr lvl="1" fontAlgn="base"/>
            <a:r>
              <a:rPr lang="en-US" sz="1700" dirty="0"/>
              <a:t>3rd place - $</a:t>
            </a:r>
            <a:r>
              <a:rPr lang="en-US" sz="1700" dirty="0" smtClean="0"/>
              <a:t>12,000</a:t>
            </a:r>
          </a:p>
          <a:p>
            <a:pPr lvl="1" fontAlgn="base"/>
            <a:r>
              <a:rPr lang="en-US" sz="1700" dirty="0" smtClean="0"/>
              <a:t>4th </a:t>
            </a:r>
            <a:r>
              <a:rPr lang="en-US" sz="1700" dirty="0"/>
              <a:t>place - $8,000</a:t>
            </a:r>
          </a:p>
          <a:p>
            <a:pPr lvl="1" fontAlgn="base"/>
            <a:r>
              <a:rPr lang="en-US" sz="1700" dirty="0"/>
              <a:t>5th place - $5,000</a:t>
            </a:r>
          </a:p>
          <a:p>
            <a:pPr fontAlgn="base"/>
            <a:endParaRPr lang="en-US" dirty="0"/>
          </a:p>
          <a:p>
            <a:endParaRPr lang="en-US" dirty="0"/>
          </a:p>
        </p:txBody>
      </p:sp>
    </p:spTree>
    <p:extLst>
      <p:ext uri="{BB962C8B-B14F-4D97-AF65-F5344CB8AC3E}">
        <p14:creationId xmlns:p14="http://schemas.microsoft.com/office/powerpoint/2010/main" val="1578097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Exploratory data analysis</a:t>
            </a:r>
            <a:endParaRPr lang="en-US" dirty="0"/>
          </a:p>
        </p:txBody>
      </p:sp>
      <p:sp>
        <p:nvSpPr>
          <p:cNvPr id="3" name="Content Placeholder 2"/>
          <p:cNvSpPr>
            <a:spLocks noGrp="1"/>
          </p:cNvSpPr>
          <p:nvPr>
            <p:ph idx="1"/>
          </p:nvPr>
        </p:nvSpPr>
        <p:spPr>
          <a:xfrm>
            <a:off x="685801" y="2142068"/>
            <a:ext cx="10131425" cy="3979600"/>
          </a:xfrm>
        </p:spPr>
        <p:txBody>
          <a:bodyPr anchor="t">
            <a:noAutofit/>
          </a:bodyPr>
          <a:lstStyle/>
          <a:p>
            <a:r>
              <a:rPr lang="en-US" sz="2000" dirty="0"/>
              <a:t>There are 670 training images and 65 test images making the test set less than 10% of the training set</a:t>
            </a:r>
            <a:r>
              <a:rPr lang="en-US" sz="2000" dirty="0" smtClean="0"/>
              <a:t>.</a:t>
            </a:r>
          </a:p>
          <a:p>
            <a:r>
              <a:rPr lang="en-US" sz="2000" dirty="0" smtClean="0"/>
              <a:t>16 different image dimensions:</a:t>
            </a:r>
          </a:p>
          <a:p>
            <a:endParaRPr lang="en-US" sz="2000" dirty="0"/>
          </a:p>
          <a:p>
            <a:endParaRPr lang="en-US" sz="2000" dirty="0" smtClean="0"/>
          </a:p>
          <a:p>
            <a:endParaRPr lang="en-US" sz="2000" dirty="0"/>
          </a:p>
          <a:p>
            <a:endParaRPr lang="en-US" sz="2000" dirty="0" smtClean="0"/>
          </a:p>
          <a:p>
            <a:endParaRPr lang="en-US" sz="2000" dirty="0"/>
          </a:p>
          <a:p>
            <a:endParaRPr lang="en-US" sz="2000" dirty="0"/>
          </a:p>
          <a:p>
            <a:r>
              <a:rPr lang="en-US" sz="2000" dirty="0"/>
              <a:t>There are 7 </a:t>
            </a:r>
            <a:r>
              <a:rPr lang="en-US" sz="2000" dirty="0" smtClean="0"/>
              <a:t>dimensions </a:t>
            </a:r>
            <a:r>
              <a:rPr lang="en-US" sz="2000" dirty="0"/>
              <a:t>that are in Test data set only and not in the </a:t>
            </a:r>
            <a:r>
              <a:rPr lang="en-US" sz="2000" dirty="0"/>
              <a:t>T</a:t>
            </a:r>
            <a:r>
              <a:rPr lang="en-US" sz="2000" dirty="0" smtClean="0"/>
              <a:t>rain </a:t>
            </a:r>
            <a:r>
              <a:rPr lang="en-US" sz="2000" dirty="0"/>
              <a:t>data set.</a:t>
            </a:r>
          </a:p>
        </p:txBody>
      </p:sp>
      <p:pic>
        <p:nvPicPr>
          <p:cNvPr id="4" name="Picture 3"/>
          <p:cNvPicPr>
            <a:picLocks noChangeAspect="1"/>
          </p:cNvPicPr>
          <p:nvPr/>
        </p:nvPicPr>
        <p:blipFill>
          <a:blip r:embed="rId2"/>
          <a:stretch>
            <a:fillRect/>
          </a:stretch>
        </p:blipFill>
        <p:spPr>
          <a:xfrm>
            <a:off x="685801" y="2939248"/>
            <a:ext cx="10642600" cy="2654300"/>
          </a:xfrm>
          <a:prstGeom prst="rect">
            <a:avLst/>
          </a:prstGeom>
        </p:spPr>
      </p:pic>
    </p:spTree>
    <p:extLst>
      <p:ext uri="{BB962C8B-B14F-4D97-AF65-F5344CB8AC3E}">
        <p14:creationId xmlns:p14="http://schemas.microsoft.com/office/powerpoint/2010/main" val="734477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331546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Nuclei identification process</a:t>
            </a:r>
            <a:endParaRPr lang="en-US" dirty="0"/>
          </a:p>
        </p:txBody>
      </p:sp>
      <p:sp>
        <p:nvSpPr>
          <p:cNvPr id="3" name="Content Placeholder 2"/>
          <p:cNvSpPr>
            <a:spLocks noGrp="1"/>
          </p:cNvSpPr>
          <p:nvPr>
            <p:ph idx="1"/>
          </p:nvPr>
        </p:nvSpPr>
        <p:spPr/>
        <p:txBody>
          <a:bodyPr anchor="t"/>
          <a:lstStyle/>
          <a:p>
            <a:pPr algn="just"/>
            <a:r>
              <a:rPr lang="en-US" sz="2000" dirty="0"/>
              <a:t>Given a mask and an image perform the following actions</a:t>
            </a:r>
          </a:p>
          <a:p>
            <a:pPr lvl="1" algn="just"/>
            <a:r>
              <a:rPr lang="en-US" sz="1800" dirty="0"/>
              <a:t>Identify the contours in the mask</a:t>
            </a:r>
          </a:p>
          <a:p>
            <a:pPr lvl="1" algn="just"/>
            <a:r>
              <a:rPr lang="en-US" sz="1800" dirty="0"/>
              <a:t>Apply mask on the image to leave only the identified objects</a:t>
            </a:r>
          </a:p>
          <a:p>
            <a:pPr lvl="1" algn="just"/>
            <a:r>
              <a:rPr lang="en-US" sz="1800" dirty="0"/>
              <a:t>Identify contours in the mask</a:t>
            </a:r>
          </a:p>
          <a:p>
            <a:pPr lvl="1" algn="just"/>
            <a:r>
              <a:rPr lang="en-US" sz="1800" dirty="0"/>
              <a:t>For each contour extract metadata about the mask</a:t>
            </a:r>
          </a:p>
          <a:p>
            <a:pPr lvl="1" algn="just"/>
            <a:r>
              <a:rPr lang="en-US" sz="1800" dirty="0"/>
              <a:t>Extract the nuclei and rotate it to get a clipped horizontal rectangle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232" y="224857"/>
            <a:ext cx="4064000" cy="3251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2232" y="3552257"/>
            <a:ext cx="4064000" cy="3251200"/>
          </a:xfrm>
          <a:prstGeom prst="rect">
            <a:avLst/>
          </a:prstGeom>
        </p:spPr>
      </p:pic>
    </p:spTree>
    <p:extLst>
      <p:ext uri="{BB962C8B-B14F-4D97-AF65-F5344CB8AC3E}">
        <p14:creationId xmlns:p14="http://schemas.microsoft.com/office/powerpoint/2010/main" val="512992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19145"/>
            <a:ext cx="10131425" cy="3649133"/>
          </a:xfrm>
        </p:spPr>
        <p:txBody>
          <a:bodyPr anchor="t">
            <a:normAutofit/>
          </a:bodyPr>
          <a:lstStyle/>
          <a:p>
            <a:r>
              <a:rPr lang="en-US" sz="2000" dirty="0"/>
              <a:t>The images below show the processing steps followed to extract the final </a:t>
            </a:r>
            <a:r>
              <a:rPr lang="en-US" sz="2000" dirty="0" smtClean="0"/>
              <a:t>nuclei:</a:t>
            </a:r>
            <a:endParaRPr lang="en-US" sz="2000" dirty="0"/>
          </a:p>
        </p:txBody>
      </p:sp>
      <p:pic>
        <p:nvPicPr>
          <p:cNvPr id="4" name="Picture 3"/>
          <p:cNvPicPr>
            <a:picLocks noChangeAspect="1"/>
          </p:cNvPicPr>
          <p:nvPr/>
        </p:nvPicPr>
        <p:blipFill>
          <a:blip r:embed="rId2"/>
          <a:stretch>
            <a:fillRect/>
          </a:stretch>
        </p:blipFill>
        <p:spPr>
          <a:xfrm>
            <a:off x="404812" y="1059715"/>
            <a:ext cx="10693400" cy="5207000"/>
          </a:xfrm>
          <a:prstGeom prst="rect">
            <a:avLst/>
          </a:prstGeom>
        </p:spPr>
      </p:pic>
    </p:spTree>
    <p:extLst>
      <p:ext uri="{BB962C8B-B14F-4D97-AF65-F5344CB8AC3E}">
        <p14:creationId xmlns:p14="http://schemas.microsoft.com/office/powerpoint/2010/main" val="16725180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Celestial</Template>
  <TotalTime>144</TotalTime>
  <Words>302</Words>
  <Application>Microsoft Macintosh PowerPoint</Application>
  <PresentationFormat>Widescreen</PresentationFormat>
  <Paragraphs>46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Celestial</vt:lpstr>
      <vt:lpstr>2018 DATA SCIENCE BOWL  KAGGLE COMPETITION</vt:lpstr>
      <vt:lpstr>Spot Nuclei, Speed Cures</vt:lpstr>
      <vt:lpstr>PowerPoint Presentation</vt:lpstr>
      <vt:lpstr>Evaluation format and metrics</vt:lpstr>
      <vt:lpstr>Rules &amp; prizes:</vt:lpstr>
      <vt:lpstr>Exploratory data analysis</vt:lpstr>
      <vt:lpstr>PowerPoint Presentation</vt:lpstr>
      <vt:lpstr>Nuclei identification process</vt:lpstr>
      <vt:lpstr>PowerPoint Presentation</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DATA SCIENCE BOWL – KAGGLE COMPETITION</dc:title>
  <dc:creator>Juan Fernando Pinzon</dc:creator>
  <cp:lastModifiedBy>Juan Fernando Pinzon</cp:lastModifiedBy>
  <cp:revision>12</cp:revision>
  <dcterms:created xsi:type="dcterms:W3CDTF">2018-03-21T02:00:20Z</dcterms:created>
  <dcterms:modified xsi:type="dcterms:W3CDTF">2018-03-22T06:47:22Z</dcterms:modified>
</cp:coreProperties>
</file>