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  <p:sldId id="340" r:id="rId9"/>
    <p:sldId id="339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1" r:id="rId20"/>
    <p:sldId id="355" r:id="rId21"/>
    <p:sldId id="356" r:id="rId22"/>
    <p:sldId id="352" r:id="rId23"/>
    <p:sldId id="353" r:id="rId24"/>
    <p:sldId id="354" r:id="rId25"/>
    <p:sldId id="357" r:id="rId26"/>
    <p:sldId id="358" r:id="rId27"/>
    <p:sldId id="359" r:id="rId28"/>
    <p:sldId id="361" r:id="rId29"/>
    <p:sldId id="362" r:id="rId30"/>
    <p:sldId id="35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1866"/>
    <a:srgbClr val="D0EECE"/>
    <a:srgbClr val="BFD4DF"/>
    <a:srgbClr val="76A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337" autoAdjust="0"/>
  </p:normalViewPr>
  <p:slideViewPr>
    <p:cSldViewPr snapToGrid="0">
      <p:cViewPr varScale="1">
        <p:scale>
          <a:sx n="57" d="100"/>
          <a:sy n="57" d="100"/>
        </p:scale>
        <p:origin x="10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B1B72-5D60-438D-8E91-8E3742745A5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2487-FECA-40E7-9AEA-3B9625EC7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2487-FECA-40E7-9AEA-3B9625EC7E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7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5EF-8FDF-4114-BC62-7BD275565992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1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FF3B-C5A7-4845-A37E-F9E13FC6F72D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2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D62D-C9F8-40D2-A6C0-50577353217F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A107-D3B1-4F24-8F8E-1AE3A5974C66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6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5D0256-D472-417D-8E70-08FD8BB94DC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7" b="17157"/>
          <a:stretch/>
        </p:blipFill>
        <p:spPr>
          <a:xfrm>
            <a:off x="11166451" y="0"/>
            <a:ext cx="1025549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5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BB21-5168-4EFA-94EE-994C900E3F0C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5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9114-8931-407D-9BAE-6DE741F5F8FD}" type="datetime1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8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617C-18FB-4F4D-9964-11CA5F8A3416}" type="datetime1">
              <a:rPr lang="ru-RU" smtClean="0"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1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A0-0518-423A-B09F-ED11C0517164}" type="datetime1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1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52F6-2EC2-431F-8A7D-1F4E0ED0D9E5}" type="datetime1">
              <a:rPr lang="ru-RU" smtClean="0"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0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CD9-D0A1-483E-ADDE-50EB60868555}" type="datetime1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15D7-77A9-4594-85C4-E63039275836}" type="datetime1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2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2C835-3728-4665-A3B7-26D803034519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5D0256-D472-417D-8E70-08FD8BB94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3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mp"/><Relationship Id="rId3" Type="http://schemas.openxmlformats.org/officeDocument/2006/relationships/image" Target="../media/image38.tmp"/><Relationship Id="rId7" Type="http://schemas.openxmlformats.org/officeDocument/2006/relationships/image" Target="../media/image42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r="21996" b="293"/>
          <a:stretch/>
        </p:blipFill>
        <p:spPr>
          <a:xfrm>
            <a:off x="4065184" y="1348910"/>
            <a:ext cx="6729816" cy="529038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06773"/>
              </p:ext>
            </p:extLst>
          </p:nvPr>
        </p:nvGraphicFramePr>
        <p:xfrm>
          <a:off x="1728299" y="295492"/>
          <a:ext cx="9066701" cy="63438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323001"/>
                <a:gridCol w="1685925"/>
                <a:gridCol w="1685925"/>
                <a:gridCol w="1685925"/>
                <a:gridCol w="1685925"/>
              </a:tblGrid>
              <a:tr h="105730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41866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1866"/>
                          </a:solidFill>
                        </a:rPr>
                        <a:t>Evgeniy N. Pavlovskiy</a:t>
                      </a:r>
                      <a:r>
                        <a:rPr lang="ru-RU" dirty="0" smtClean="0">
                          <a:solidFill>
                            <a:srgbClr val="641866"/>
                          </a:solidFill>
                        </a:rPr>
                        <a:t>,</a:t>
                      </a:r>
                    </a:p>
                    <a:p>
                      <a:r>
                        <a:rPr lang="en-US" dirty="0" smtClean="0">
                          <a:solidFill>
                            <a:srgbClr val="641866"/>
                          </a:solidFill>
                        </a:rPr>
                        <a:t>Ph.D.</a:t>
                      </a:r>
                      <a:r>
                        <a:rPr lang="ru-RU" dirty="0" smtClean="0">
                          <a:solidFill>
                            <a:srgbClr val="641866"/>
                          </a:solidFill>
                        </a:rPr>
                        <a:t>, </a:t>
                      </a:r>
                      <a:r>
                        <a:rPr lang="en-US" dirty="0" smtClean="0">
                          <a:solidFill>
                            <a:srgbClr val="641866"/>
                          </a:solidFill>
                        </a:rPr>
                        <a:t>head of the NSU</a:t>
                      </a:r>
                      <a:br>
                        <a:rPr lang="en-US" dirty="0" smtClean="0">
                          <a:solidFill>
                            <a:srgbClr val="641866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641866"/>
                          </a:solidFill>
                        </a:rPr>
                        <a:t>Stream Data Analytics and Machine Learning lab.</a:t>
                      </a:r>
                      <a:endParaRPr lang="ru-RU" dirty="0">
                        <a:solidFill>
                          <a:srgbClr val="64186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7300">
                <a:tc>
                  <a:txBody>
                    <a:bodyPr/>
                    <a:lstStyle/>
                    <a:p>
                      <a:r>
                        <a:rPr lang="en-US" sz="4800" dirty="0" err="1" smtClean="0">
                          <a:solidFill>
                            <a:srgbClr val="641866"/>
                          </a:solidFill>
                        </a:rPr>
                        <a:t>Quan</a:t>
                      </a:r>
                      <a:endParaRPr lang="ru-RU" sz="4800" dirty="0">
                        <a:solidFill>
                          <a:srgbClr val="6418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573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rgbClr val="641866"/>
                          </a:solidFill>
                        </a:rPr>
                        <a:t>Tum</a:t>
                      </a:r>
                      <a:endParaRPr lang="ru-RU" sz="4800" dirty="0">
                        <a:solidFill>
                          <a:srgbClr val="6418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573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rgbClr val="641866"/>
                          </a:solidFill>
                        </a:rPr>
                        <a:t>Se</a:t>
                      </a:r>
                      <a:endParaRPr lang="ru-RU" sz="4800" dirty="0">
                        <a:solidFill>
                          <a:srgbClr val="6418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573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rgbClr val="641866"/>
                          </a:solidFill>
                        </a:rPr>
                        <a:t>Man</a:t>
                      </a:r>
                      <a:endParaRPr lang="ru-RU" sz="4800" dirty="0">
                        <a:solidFill>
                          <a:srgbClr val="6418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All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Things 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Are 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Number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573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rgbClr val="641866"/>
                          </a:solidFill>
                        </a:rPr>
                        <a:t>Tics</a:t>
                      </a:r>
                      <a:endParaRPr lang="ru-RU" sz="4800" dirty="0">
                        <a:solidFill>
                          <a:srgbClr val="6418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Pythagoras</a:t>
                      </a:r>
                      <a:endParaRPr lang="ru-RU" sz="2400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0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Theory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objects of the category are thought to be </a:t>
                </a:r>
                <a:r>
                  <a:rPr lang="en-US" u="sng" dirty="0" smtClean="0"/>
                  <a:t>types</a:t>
                </a:r>
                <a:r>
                  <a:rPr lang="en-US" dirty="0" smtClean="0"/>
                  <a:t> of systems</a:t>
                </a:r>
              </a:p>
              <a:p>
                <a:r>
                  <a:rPr lang="en-US" dirty="0"/>
                  <a:t>A morphism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process that takes a system of type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a system of </a:t>
                </a:r>
                <a:r>
                  <a:rPr lang="en-US" dirty="0" smtClean="0"/>
                  <a:t>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composite morphism that takes a </a:t>
                </a:r>
                <a:r>
                  <a:rPr lang="en-US" dirty="0" smtClean="0"/>
                  <a:t>system of </a:t>
                </a:r>
                <a:r>
                  <a:rPr lang="en-US" dirty="0"/>
                  <a:t>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into a system of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by </a:t>
                </a:r>
                <a:r>
                  <a:rPr lang="en-US" dirty="0"/>
                  <a:t>applying the 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Morphisms of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are called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 r="-1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closed categories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A monoidal category is </a:t>
                </a:r>
                <a:r>
                  <a:rPr lang="en-US" i="1" dirty="0"/>
                  <a:t>compact closed </a:t>
                </a:r>
                <a:r>
                  <a:rPr lang="en-US" dirty="0"/>
                  <a:t>if for each object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there </a:t>
                </a:r>
                <a:r>
                  <a:rPr lang="en-US" dirty="0"/>
                  <a:t>are also left and right dual objects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</a:t>
                </a:r>
                <a:r>
                  <a:rPr lang="en-US" dirty="0" smtClean="0"/>
                  <a:t>morphisms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that satisfies</a:t>
                </a:r>
              </a:p>
              <a:p>
                <a:pPr marL="541338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541338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541338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541338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maps of compact categories are used to represent </a:t>
                </a:r>
                <a:r>
                  <a:rPr lang="en-US" i="1" dirty="0"/>
                  <a:t>correlations</a:t>
                </a:r>
                <a:r>
                  <a:rPr lang="en-US" dirty="0"/>
                  <a:t>, and </a:t>
                </a:r>
                <a:r>
                  <a:rPr lang="en-US" dirty="0" smtClean="0"/>
                  <a:t>in categorical </a:t>
                </a:r>
                <a:r>
                  <a:rPr lang="en-US" dirty="0"/>
                  <a:t>quantum mechanics they model maximally entangled states.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700" b="-1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5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calculus</a:t>
            </a:r>
            <a:endParaRPr lang="ru-RU" dirty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37" y="2619504"/>
            <a:ext cx="1009791" cy="136226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76" y="1970430"/>
            <a:ext cx="7192379" cy="18576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340837" y="1970430"/>
                <a:ext cx="11199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837" y="1970430"/>
                <a:ext cx="111998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30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340837" y="4463534"/>
                <a:ext cx="1088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837" y="4463534"/>
                <a:ext cx="108888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76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301288" y="5736209"/>
                <a:ext cx="1064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88" y="5736209"/>
                <a:ext cx="106477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23" y="4264169"/>
            <a:ext cx="5181877" cy="16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5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calculus</a:t>
            </a:r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6" y="1698933"/>
            <a:ext cx="7137400" cy="126257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28" y="2953260"/>
            <a:ext cx="4105848" cy="18481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0" y="2961505"/>
                <a:ext cx="3826933" cy="1839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1338" indent="0">
                  <a:lnSpc>
                    <a:spcPct val="120000"/>
                  </a:lnSpc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Snake identities</a:t>
                </a:r>
              </a:p>
              <a:p>
                <a:pPr marL="541338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541338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541338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541338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61505"/>
                <a:ext cx="3826933" cy="1839863"/>
              </a:xfrm>
              <a:prstGeom prst="rect">
                <a:avLst/>
              </a:prstGeom>
              <a:blipFill rotWithShape="0">
                <a:blip r:embed="rId4"/>
                <a:stretch>
                  <a:fillRect t="-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56" y="5176647"/>
            <a:ext cx="4801270" cy="13622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8200" y="5283550"/>
            <a:ext cx="1231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Swing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rule</a:t>
            </a:r>
            <a:endParaRPr lang="ru-RU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1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Compositional Distributional Model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Pregroup grammars (</a:t>
                </a:r>
                <a:r>
                  <a:rPr lang="en-US" dirty="0" err="1" smtClean="0"/>
                  <a:t>Lambek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A partially ordered </a:t>
                </a:r>
                <a:r>
                  <a:rPr lang="en-US" dirty="0" smtClean="0"/>
                  <a:t>monoid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,≤, ⋅,1) </m:t>
                    </m:r>
                  </m:oMath>
                </a14:m>
                <a:r>
                  <a:rPr lang="en-US" dirty="0" smtClean="0"/>
                  <a:t>consists of:</a:t>
                </a:r>
              </a:p>
              <a:p>
                <a:pPr lvl="1"/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a monoid multiplication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 satisfying the condition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and </a:t>
                </a:r>
                <a:r>
                  <a:rPr lang="en-US" dirty="0" err="1" smtClean="0"/>
                  <a:t>th</a:t>
                </a:r>
                <a:r>
                  <a:rPr lang="ru-RU" dirty="0" smtClean="0"/>
                  <a:t>у </a:t>
                </a:r>
                <a:r>
                  <a:rPr lang="en-US" dirty="0" smtClean="0"/>
                  <a:t>monoidal unit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where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a partial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2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Pregroup</a:t>
            </a:r>
            <a:r>
              <a:rPr lang="en-US" dirty="0" smtClean="0"/>
              <a:t> (</a:t>
            </a:r>
            <a:r>
              <a:rPr lang="en-US" dirty="0" err="1" smtClean="0"/>
              <a:t>Lambek</a:t>
            </a:r>
            <a:r>
              <a:rPr lang="en-US" dirty="0" smtClean="0"/>
              <a:t>, 2001)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79667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 </a:t>
                </a:r>
                <a:r>
                  <a:rPr lang="en-US" i="1" dirty="0" err="1"/>
                  <a:t>pregroup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,≤,⋅,1,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partially ordered </a:t>
                </a:r>
                <a:r>
                  <a:rPr lang="en-US" dirty="0" smtClean="0"/>
                  <a:t>monoid in </a:t>
                </a:r>
                <a:r>
                  <a:rPr lang="en-US" dirty="0"/>
                  <a:t>which each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both a left </a:t>
                </a:r>
                <a:r>
                  <a:rPr lang="en-US" dirty="0" err="1"/>
                  <a:t>adjoint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a right </a:t>
                </a:r>
                <a:r>
                  <a:rPr lang="en-US" dirty="0" err="1"/>
                  <a:t>adjoint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≤1≤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 smtClean="0"/>
              </a:p>
              <a:p>
                <a:r>
                  <a:rPr lang="en-US" dirty="0" err="1" smtClean="0"/>
                  <a:t>Adjoints</a:t>
                </a:r>
                <a:r>
                  <a:rPr lang="en-US" dirty="0" smtClean="0"/>
                  <a:t> have properties:</a:t>
                </a:r>
              </a:p>
              <a:p>
                <a:pPr lvl="1"/>
                <a:r>
                  <a:rPr lang="en-US" dirty="0" smtClean="0"/>
                  <a:t>Uniqueness</a:t>
                </a:r>
                <a:r>
                  <a:rPr lang="en-US" dirty="0"/>
                  <a:t>: </a:t>
                </a:r>
                <a:r>
                  <a:rPr lang="en-US" dirty="0" err="1"/>
                  <a:t>Adjoints</a:t>
                </a:r>
                <a:r>
                  <a:rPr lang="en-US" dirty="0"/>
                  <a:t> are </a:t>
                </a:r>
                <a:r>
                  <a:rPr lang="en-US" dirty="0" smtClean="0"/>
                  <a:t>unique</a:t>
                </a:r>
              </a:p>
              <a:p>
                <a:pPr lvl="1"/>
                <a:r>
                  <a:rPr lang="en-US" dirty="0"/>
                  <a:t>Order reversal: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 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The unit is self </a:t>
                </a:r>
                <a:r>
                  <a:rPr lang="en-US" dirty="0" err="1"/>
                  <a:t>adjoint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Multiplication operation is self </a:t>
                </a:r>
                <a:r>
                  <a:rPr lang="en-US" dirty="0" err="1"/>
                  <a:t>adjoint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Opposite </a:t>
                </a:r>
                <a:r>
                  <a:rPr lang="en-US" dirty="0" err="1"/>
                  <a:t>adjoints</a:t>
                </a:r>
                <a:r>
                  <a:rPr lang="en-US" dirty="0"/>
                  <a:t> annihilate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Same </a:t>
                </a:r>
                <a:r>
                  <a:rPr lang="en-US" dirty="0" err="1"/>
                  <a:t>adjoints</a:t>
                </a:r>
                <a:r>
                  <a:rPr lang="en-US" dirty="0"/>
                  <a:t> iterate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𝑙𝑙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≤1≤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𝑙𝑙𝑙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≤1≤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𝑟𝑟𝑟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… 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79667" cy="4351338"/>
              </a:xfrm>
              <a:blipFill rotWithShape="0">
                <a:blip r:embed="rId2"/>
                <a:stretch>
                  <a:fillRect l="-840" t="-2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1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Pregroup</a:t>
            </a:r>
            <a:r>
              <a:rPr lang="en-US" dirty="0" smtClean="0"/>
              <a:t> grammar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reduces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“John likes Mary”</a:t>
                </a:r>
              </a:p>
              <a:p>
                <a:r>
                  <a:rPr lang="en-US" dirty="0" smtClean="0"/>
                  <a:t>“John” and “Mary” assigned to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(noun)</a:t>
                </a:r>
              </a:p>
              <a:p>
                <a:r>
                  <a:rPr lang="en-US" dirty="0" smtClean="0"/>
                  <a:t>“likes” is assigned to compound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“likes” takes a noun from the left and from the right, and returns a sentence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8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types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defTabSz="968375">
                  <a:tabLst>
                    <a:tab pos="5199063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US" dirty="0" smtClean="0"/>
                  <a:t>noun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: declarative </a:t>
                </a:r>
                <a:r>
                  <a:rPr lang="en-US" dirty="0" smtClean="0"/>
                  <a:t>statement</a:t>
                </a:r>
              </a:p>
              <a:p>
                <a:pPr defTabSz="968375">
                  <a:tabLst>
                    <a:tab pos="5199063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US" dirty="0" smtClean="0"/>
                  <a:t>infinitive </a:t>
                </a:r>
                <a:r>
                  <a:rPr lang="en-US" dirty="0"/>
                  <a:t>of the </a:t>
                </a:r>
                <a:r>
                  <a:rPr lang="en-US" dirty="0" smtClean="0"/>
                  <a:t>verb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/>
                  <a:t>glueing</a:t>
                </a:r>
                <a:r>
                  <a:rPr lang="en-US" dirty="0"/>
                  <a:t> type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Pregroups</a:t>
            </a:r>
            <a:r>
              <a:rPr lang="en-US" dirty="0"/>
              <a:t> as compact closed </a:t>
            </a:r>
            <a:r>
              <a:rPr lang="en-US" dirty="0" smtClean="0"/>
              <a:t>categories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concrete </a:t>
                </a:r>
                <a:r>
                  <a:rPr lang="en-US" dirty="0" smtClean="0"/>
                  <a:t>instance of </a:t>
                </a:r>
                <a:r>
                  <a:rPr lang="en-US" dirty="0"/>
                  <a:t>a compact </a:t>
                </a:r>
                <a:r>
                  <a:rPr lang="en-US" dirty="0" smtClean="0"/>
                  <a:t>closed category</a:t>
                </a:r>
              </a:p>
              <a:p>
                <a:pPr marL="0" indent="1879600">
                  <a:buNone/>
                  <a:tabLst>
                    <a:tab pos="50292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=[1≤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1879600">
                  <a:buNone/>
                  <a:tabLst>
                    <a:tab pos="50292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=[1≤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≤1]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Test snake identities: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…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34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“John likes Mary”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tabLst>
                <a:tab pos="1252538" algn="l"/>
                <a:tab pos="2235200" algn="l"/>
                <a:tab pos="3403600" algn="l"/>
                <a:tab pos="4216400" algn="l"/>
              </a:tabLst>
            </a:pPr>
            <a:r>
              <a:rPr lang="en-US" dirty="0" smtClean="0"/>
              <a:t>“John	does	not	like	Mary”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38" y="2255838"/>
            <a:ext cx="2588893" cy="1196134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" y="4447764"/>
            <a:ext cx="4969933" cy="12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6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Bra-</a:t>
            </a:r>
            <a:r>
              <a:rPr lang="en-US" dirty="0" err="1" smtClean="0"/>
              <a:t>ket</a:t>
            </a:r>
            <a:r>
              <a:rPr lang="en-US" dirty="0" smtClean="0"/>
              <a:t> notation (Dirac, 1939)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n-US" dirty="0" smtClean="0"/>
                  <a:t>vector (Hilbert) space,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- field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  <a:tabLst>
                    <a:tab pos="10225088" algn="r"/>
                  </a:tabLs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- </a:t>
                </a:r>
                <a:r>
                  <a:rPr lang="en-US" i="1" dirty="0" smtClean="0"/>
                  <a:t>pure state </a:t>
                </a:r>
                <a:r>
                  <a:rPr lang="en-US" dirty="0" smtClean="0"/>
                  <a:t>(vector, or operator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) – 	</a:t>
                </a:r>
                <a:r>
                  <a:rPr lang="en-US" dirty="0" err="1" smtClean="0"/>
                  <a:t>ket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  <a:tabLst>
                    <a:tab pos="10225088" algn="r"/>
                  </a:tabLst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- </a:t>
                </a:r>
                <a:r>
                  <a:rPr lang="en-US" i="1" dirty="0" smtClean="0"/>
                  <a:t>effect of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(dual vector,</a:t>
                </a:r>
                <a:br>
                  <a:rPr lang="en-US" dirty="0" smtClean="0"/>
                </a:br>
                <a:r>
                  <a:rPr lang="en-US" dirty="0" smtClean="0"/>
                  <a:t>dual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 smtClean="0"/>
                  <a:t> Hermitian conjugate) – 	bra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i="1" dirty="0" smtClean="0"/>
                  <a:t>Inner product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r="-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𝐅𝐕𝐞𝐜𝐭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- finite dimensional vector space</a:t>
                </a:r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r="-1159" b="-20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𝐅𝐕𝐞𝐜𝐭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</a:t>
                </a:r>
                <a:r>
                  <a:rPr lang="en-US" dirty="0" smtClean="0"/>
                  <a:t>finite </a:t>
                </a:r>
                <a:r>
                  <a:rPr lang="en-US" dirty="0"/>
                  <a:t>dimensional vector spaces over the base </a:t>
                </a:r>
                <a:r>
                  <a:rPr lang="en-US" dirty="0" smtClean="0"/>
                  <a:t>field </a:t>
                </a:r>
                <a:r>
                  <a:rPr lang="en-US" dirty="0"/>
                  <a:t>R together with linear maps, </a:t>
                </a:r>
                <a:r>
                  <a:rPr lang="en-US" dirty="0" smtClean="0"/>
                  <a:t>form a </a:t>
                </a:r>
                <a:r>
                  <a:rPr lang="en-US" dirty="0"/>
                  <a:t>monoidal </a:t>
                </a:r>
                <a:r>
                  <a:rPr lang="en-US" dirty="0" smtClean="0"/>
                  <a:t>category</a:t>
                </a:r>
              </a:p>
              <a:p>
                <a:r>
                  <a:rPr lang="en-US" dirty="0" err="1"/>
                  <a:t>FVect</a:t>
                </a:r>
                <a:r>
                  <a:rPr lang="en-US" dirty="0"/>
                  <a:t> as a compact closed category.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7" y="3589953"/>
            <a:ext cx="7063114" cy="29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85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𝐅𝐕𝐞𝐜𝐭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 smtClean="0"/>
                  <a:t> – categorical representation of meaning space </a:t>
                </a:r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b="-20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0280"/>
            <a:ext cx="8407836" cy="442647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22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“From-the-meanings-of-words-to-the-meanings-of-the-sentence” map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be </a:t>
                </a:r>
                <a:r>
                  <a:rPr lang="en-US" dirty="0"/>
                  <a:t>a string of words,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a meaning </a:t>
                </a:r>
                <a:r>
                  <a:rPr lang="en-US" dirty="0" smtClean="0"/>
                  <a:t>space representation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 a </a:t>
                </a:r>
                <a:r>
                  <a:rPr lang="en-US" dirty="0" err="1"/>
                  <a:t>pregroup</a:t>
                </a:r>
                <a:r>
                  <a:rPr lang="en-US" dirty="0"/>
                  <a:t> type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Then the meaning vector for the string is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⊗…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defined </a:t>
                </a:r>
                <a:r>
                  <a:rPr lang="en-US" dirty="0"/>
                  <a:t>to be the application of the compact closure maps obtained </a:t>
                </a:r>
                <a:r>
                  <a:rPr lang="en-US" dirty="0" smtClean="0"/>
                  <a:t>from the </a:t>
                </a:r>
                <a:r>
                  <a:rPr lang="en-US" dirty="0"/>
                  <a:t>reduction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to </a:t>
                </a:r>
                <a:r>
                  <a:rPr lang="en-US" dirty="0"/>
                  <a:t>the composite vector </a:t>
                </a:r>
                <a:r>
                  <a:rPr lang="en-US" dirty="0" smtClean="0"/>
                  <a:t>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⊗…⊗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2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49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“John </a:t>
            </a:r>
            <a:r>
              <a:rPr lang="en-US" dirty="0"/>
              <a:t>likes </a:t>
            </a:r>
            <a:r>
              <a:rPr lang="en-US" dirty="0" smtClean="0"/>
              <a:t>Mary”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has the </a:t>
                </a:r>
                <a:r>
                  <a:rPr lang="en-US" dirty="0" err="1"/>
                  <a:t>pregroup</a:t>
                </a:r>
                <a:r>
                  <a:rPr lang="en-US" dirty="0"/>
                  <a:t> </a:t>
                </a:r>
                <a:r>
                  <a:rPr lang="en-US" dirty="0" smtClean="0"/>
                  <a:t>type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vector </a:t>
                </a:r>
                <a:r>
                  <a:rPr lang="en-US" dirty="0" smtClean="0"/>
                  <a:t>representations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𝐽𝑜h𝑛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𝑀𝑎𝑟𝑦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𝑙𝑖𝑘𝑒𝑠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morphism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𝐅𝐕𝐞𝐜𝐭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corresponding to the map is of type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/>
                <a:r>
                  <a:rPr lang="en-US" dirty="0"/>
                  <a:t>From the </a:t>
                </a:r>
                <a:r>
                  <a:rPr lang="en-US" dirty="0" err="1"/>
                  <a:t>pregroup</a:t>
                </a:r>
                <a:r>
                  <a:rPr lang="en-US" dirty="0"/>
                  <a:t> </a:t>
                </a:r>
                <a:r>
                  <a:rPr lang="en-US" dirty="0" smtClean="0"/>
                  <a:t>reduction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we obtain the compact closure </a:t>
                </a:r>
                <a:r>
                  <a:rPr lang="en-US" dirty="0" smtClean="0"/>
                  <a:t>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In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𝐅𝐕𝐞𝐜𝐭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this translates into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21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“John likes Mary”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𝐽𝑜h𝑛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𝑙𝑖𝑘𝑒𝑠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𝑀𝑎𝑟𝑦</m:t>
                        </m:r>
                      </m:e>
                    </m:acc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2" y="1690688"/>
            <a:ext cx="6362676" cy="1712460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9" y="2329123"/>
            <a:ext cx="4331315" cy="1074025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3" y="3400326"/>
            <a:ext cx="6946351" cy="1383506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56" y="4033017"/>
            <a:ext cx="4982944" cy="605661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3" y="4888155"/>
            <a:ext cx="4000355" cy="1378501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55" y="5315449"/>
            <a:ext cx="4756225" cy="7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ru-RU" dirty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66" y="1771121"/>
            <a:ext cx="9025468" cy="446034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94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ru-RU" dirty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1" y="1690688"/>
            <a:ext cx="9255978" cy="46212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0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ru-RU" dirty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75" y="1930400"/>
            <a:ext cx="9180250" cy="41417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30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ru-RU" dirty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71" y="1998134"/>
            <a:ext cx="9828658" cy="400632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91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ru-RU" dirty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65" y="1555221"/>
            <a:ext cx="7441670" cy="46212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4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product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i="1" dirty="0" smtClean="0"/>
                  <a:t>Outer product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operator: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can be</a:t>
                </a:r>
                <a:r>
                  <a:rPr lang="ru-RU" dirty="0"/>
                  <a:t> </a:t>
                </a:r>
                <a:r>
                  <a:rPr lang="en-US" dirty="0" smtClean="0"/>
                  <a:t>written</a:t>
                </a:r>
                <a:br>
                  <a:rPr lang="en-US" dirty="0" smtClean="0"/>
                </a:br>
                <a:r>
                  <a:rPr lang="en-US" dirty="0" smtClean="0"/>
                  <a:t>in </a:t>
                </a:r>
                <a:r>
                  <a:rPr lang="en-US" dirty="0" smtClean="0"/>
                  <a:t>a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/>
                  <a:t>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12325" b="-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19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Esma</a:t>
            </a:r>
            <a:r>
              <a:rPr lang="en-US" dirty="0" smtClean="0"/>
              <a:t> </a:t>
            </a:r>
            <a:r>
              <a:rPr lang="en-US" dirty="0" err="1" smtClean="0"/>
              <a:t>Balkir</a:t>
            </a:r>
            <a:r>
              <a:rPr lang="en-US" dirty="0" smtClean="0"/>
              <a:t>. </a:t>
            </a:r>
            <a:r>
              <a:rPr lang="en-US" dirty="0"/>
              <a:t>Using Density Matrices in </a:t>
            </a:r>
            <a:r>
              <a:rPr lang="en-US" dirty="0" smtClean="0"/>
              <a:t>a Compositional Distributional Model </a:t>
            </a:r>
            <a:r>
              <a:rPr lang="en-US" dirty="0"/>
              <a:t>of </a:t>
            </a:r>
            <a:r>
              <a:rPr lang="en-US" dirty="0" smtClean="0"/>
              <a:t>Meaning. // Master thesis. University of Oxford. 2014</a:t>
            </a:r>
          </a:p>
          <a:p>
            <a:r>
              <a:rPr lang="en-US" dirty="0"/>
              <a:t>Joachim </a:t>
            </a:r>
            <a:r>
              <a:rPr lang="en-US" dirty="0" err="1"/>
              <a:t>Lambek</a:t>
            </a:r>
            <a:r>
              <a:rPr lang="en-US" dirty="0"/>
              <a:t>. Type grammars as </a:t>
            </a:r>
            <a:r>
              <a:rPr lang="en-US" dirty="0" err="1"/>
              <a:t>pregroups</a:t>
            </a:r>
            <a:r>
              <a:rPr lang="en-US" dirty="0"/>
              <a:t>. Grammars, 4(1):21{39, 2001.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8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Eigenvectors and </a:t>
            </a:r>
            <a:r>
              <a:rPr lang="en-US" dirty="0" smtClean="0"/>
              <a:t>eigenvalues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is an orthogonal basis in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diagonal.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- are </a:t>
                </a:r>
                <a:r>
                  <a:rPr lang="en-US" i="1" dirty="0" err="1" smtClean="0"/>
                  <a:t>eigen</a:t>
                </a:r>
                <a:r>
                  <a:rPr lang="en-US" i="1" dirty="0" smtClean="0"/>
                  <a:t> vectors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- are </a:t>
                </a:r>
                <a:r>
                  <a:rPr lang="en-US" i="1" dirty="0" err="1" smtClean="0"/>
                  <a:t>eigen</a:t>
                </a:r>
                <a:r>
                  <a:rPr lang="en-US" i="1" dirty="0" smtClean="0"/>
                  <a:t> values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</a:t>
                </a:r>
                <a:r>
                  <a:rPr lang="en-US" dirty="0" smtClean="0"/>
                  <a:t>asy to check: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/>
                        <m:t>𝐴</m:t>
                      </m:r>
                      <m:d>
                        <m:dPr>
                          <m:begChr m:val="|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5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operator (matrix)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- are pure states,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- are probabilities over them, then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is a </a:t>
                </a:r>
                <a:r>
                  <a:rPr lang="en-US" i="1" dirty="0" smtClean="0"/>
                  <a:t>dense operator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i="1" dirty="0" smtClean="0"/>
                  <a:t>Positive operator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is a density operator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it’s a positive Hermitian operator with trace =1.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13025" b="-2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inner product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are density matrices same dimension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  <m:d>
                              <m:dPr>
                                <m:begChr m:val="⟨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d>
                              <m:dPr>
                                <m:begChr m:val="⟨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/>
              </a:p>
              <a:p>
                <a:pPr indent="0">
                  <a:lnSpc>
                    <a:spcPct val="120000"/>
                  </a:lnSpc>
                  <a:buNone/>
                  <a:tabLst>
                    <a:tab pos="2508250" algn="r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indent="0">
                  <a:lnSpc>
                    <a:spcPct val="120000"/>
                  </a:lnSpc>
                  <a:buNone/>
                  <a:tabLst>
                    <a:tab pos="2508250" algn="r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d>
                        <m:dPr>
                          <m:begChr m:val="⟨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indent="0">
                  <a:lnSpc>
                    <a:spcPct val="120000"/>
                  </a:lnSpc>
                  <a:buNone/>
                  <a:tabLst>
                    <a:tab pos="2508250" algn="r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06" t="-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9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Semantics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buFont typeface="Lucida Sans Unicode" panose="020B0602030504020204" pitchFamily="34" charset="0"/>
                  <a:buChar char="+"/>
                </a:pPr>
                <a:r>
                  <a:rPr lang="en-US" dirty="0" smtClean="0"/>
                  <a:t>“You shall know </a:t>
                </a:r>
                <a:r>
                  <a:rPr lang="en-US" dirty="0"/>
                  <a:t>the word by the company it </a:t>
                </a:r>
                <a:r>
                  <a:rPr lang="en-US" dirty="0" smtClean="0"/>
                  <a:t>keeps” (Firth)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Obtain meaning high dimensional vector representations from large corpora automatically</a:t>
                </a:r>
              </a:p>
              <a:p>
                <a:pPr>
                  <a:lnSpc>
                    <a:spcPct val="150000"/>
                  </a:lnSpc>
                  <a:buFont typeface="Lucida Sans Unicode" panose="020B0602030504020204" pitchFamily="34" charset="0"/>
                  <a:buChar char="-"/>
                </a:pPr>
                <a:r>
                  <a:rPr lang="en-US" dirty="0" smtClean="0"/>
                  <a:t>Compositionality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DS can not be</a:t>
                </a:r>
                <a:r>
                  <a:rPr lang="ru-RU" dirty="0" smtClean="0"/>
                  <a:t> </a:t>
                </a:r>
                <a:r>
                  <a:rPr lang="en-US" dirty="0" smtClean="0"/>
                  <a:t>applied for entire sentence (lack of frequency)</a:t>
                </a:r>
              </a:p>
              <a:p>
                <a:pPr>
                  <a:lnSpc>
                    <a:spcPct val="150000"/>
                  </a:lnSpc>
                  <a:buFont typeface="Lucida Sans Unicode" panose="020B0602030504020204" pitchFamily="34" charset="0"/>
                  <a:buChar char="-"/>
                </a:pPr>
                <a:r>
                  <a:rPr lang="en-US" dirty="0" smtClean="0"/>
                  <a:t>Entailment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entails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if the meaning of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included in the </a:t>
                </a:r>
                <a:r>
                  <a:rPr lang="en-US" dirty="0" smtClean="0"/>
                  <a:t>meaning of a word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/>
                  <a:t>is-a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) - </a:t>
                </a:r>
                <a:r>
                  <a:rPr lang="en-US" i="1" dirty="0" err="1" smtClean="0"/>
                  <a:t>subsumption</a:t>
                </a:r>
                <a:r>
                  <a:rPr lang="en-US" i="1" dirty="0" smtClean="0"/>
                  <a:t> relation</a:t>
                </a:r>
                <a:endParaRPr lang="en-US" i="1" dirty="0"/>
              </a:p>
              <a:p>
                <a:pPr lvl="2">
                  <a:lnSpc>
                    <a:spcPct val="150000"/>
                  </a:lnSpc>
                </a:pPr>
                <a:r>
                  <a:rPr lang="en-US" dirty="0" smtClean="0"/>
                  <a:t>non symmetric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541" b="-1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7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 Inclusion Hypothesis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i="1" dirty="0"/>
                  <a:t>semantically </a:t>
                </a:r>
                <a:r>
                  <a:rPr lang="en-US" i="1" dirty="0" smtClean="0"/>
                  <a:t>narrower </a:t>
                </a:r>
                <a:r>
                  <a:rPr lang="en-US" dirty="0" smtClean="0"/>
                  <a:t>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a </a:t>
                </a:r>
                <a:r>
                  <a:rPr lang="en-US" dirty="0" smtClean="0"/>
                  <a:t>significant </a:t>
                </a:r>
                <a:r>
                  <a:rPr lang="en-US" dirty="0"/>
                  <a:t>number of salient distributional features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are also </a:t>
                </a:r>
                <a:r>
                  <a:rPr lang="en-US" dirty="0"/>
                  <a:t>included in the feature vector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b="1" dirty="0"/>
                  <a:t>Hypothesis 1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then all the characteristic features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expected to </a:t>
                </a:r>
                <a:r>
                  <a:rPr lang="en-US" dirty="0"/>
                  <a:t>appear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b="1" dirty="0" smtClean="0"/>
                  <a:t>Hypothesis </a:t>
                </a:r>
                <a:r>
                  <a:rPr lang="en-US" b="1" dirty="0"/>
                  <a:t>2</a:t>
                </a:r>
                <a:r>
                  <a:rPr lang="en-US" dirty="0"/>
                  <a:t>: If all the characteristic features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appear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7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</a:t>
            </a:r>
            <a:r>
              <a:rPr lang="en-US" dirty="0" smtClean="0"/>
              <a:t>Theory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45800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A monoidal category C is a category consisting of the following: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 err="1"/>
                  <a:t>functor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dirty="0"/>
                  <a:t> called the </a:t>
                </a:r>
                <a:r>
                  <a:rPr lang="en-US" i="1" dirty="0"/>
                  <a:t>tensor </a:t>
                </a:r>
                <a:r>
                  <a:rPr lang="en-US" i="1" dirty="0" smtClean="0"/>
                  <a:t>product</a:t>
                </a:r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an object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dirty="0" smtClean="0"/>
                  <a:t> called </a:t>
                </a:r>
                <a:r>
                  <a:rPr lang="en-US" dirty="0"/>
                  <a:t>the </a:t>
                </a:r>
                <a:r>
                  <a:rPr lang="en-US" i="1" dirty="0"/>
                  <a:t>unit </a:t>
                </a:r>
                <a:r>
                  <a:rPr lang="en-US" i="1" dirty="0" smtClean="0"/>
                  <a:t>object</a:t>
                </a:r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 natural isomorphism whose </a:t>
                </a:r>
                <a:r>
                  <a:rPr lang="en-US" dirty="0" smtClean="0"/>
                  <a:t>components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are called </a:t>
                </a:r>
                <a:r>
                  <a:rPr lang="en-US" dirty="0"/>
                  <a:t>the </a:t>
                </a:r>
                <a:r>
                  <a:rPr lang="en-US" i="1" dirty="0" err="1" smtClean="0"/>
                  <a:t>associators</a:t>
                </a:r>
                <a:endParaRPr lang="en-US" i="1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 natural isomorphism whose components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are called the </a:t>
                </a:r>
                <a:r>
                  <a:rPr lang="en-US" i="1" dirty="0"/>
                  <a:t>left </a:t>
                </a:r>
                <a:r>
                  <a:rPr lang="en-US" i="1" dirty="0" err="1" smtClean="0"/>
                  <a:t>unitors</a:t>
                </a:r>
                <a:endParaRPr lang="en-US" i="1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a </a:t>
                </a:r>
                <a:r>
                  <a:rPr lang="en-US" dirty="0"/>
                  <a:t>natural isomorphism whose components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are </a:t>
                </a:r>
                <a:r>
                  <a:rPr lang="en-US" dirty="0"/>
                  <a:t>called the </a:t>
                </a:r>
                <a:r>
                  <a:rPr lang="en-US" i="1" dirty="0" smtClean="0"/>
                  <a:t>right </a:t>
                </a:r>
                <a:r>
                  <a:rPr lang="en-US" i="1" dirty="0" err="1" smtClean="0"/>
                  <a:t>unitors</a:t>
                </a:r>
                <a:endParaRPr lang="ru-RU" i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45800" cy="4351338"/>
              </a:xfrm>
              <a:blipFill rotWithShape="0"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0256-D472-417D-8E70-08FD8BB94DC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54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Другая 4">
      <a:majorFont>
        <a:latin typeface="Consolas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371</TotalTime>
  <Words>659</Words>
  <Application>Microsoft Office PowerPoint</Application>
  <PresentationFormat>Широкоэкранный</PresentationFormat>
  <Paragraphs>201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Consolas</vt:lpstr>
      <vt:lpstr>Lucida Sans Unicode</vt:lpstr>
      <vt:lpstr>Тема Office</vt:lpstr>
      <vt:lpstr>Презентация PowerPoint</vt:lpstr>
      <vt:lpstr>Bra-ket notation (Dirac, 1939)</vt:lpstr>
      <vt:lpstr>Outer product</vt:lpstr>
      <vt:lpstr>Eigenvectors and eigenvalues</vt:lpstr>
      <vt:lpstr>Density operator (matrix)</vt:lpstr>
      <vt:lpstr>Trace inner product</vt:lpstr>
      <vt:lpstr>Distributional Semantics</vt:lpstr>
      <vt:lpstr>Distributional Inclusion Hypothesis</vt:lpstr>
      <vt:lpstr>Category Theory</vt:lpstr>
      <vt:lpstr>Category Theory</vt:lpstr>
      <vt:lpstr>Compact closed categories</vt:lpstr>
      <vt:lpstr>Graphical calculus</vt:lpstr>
      <vt:lpstr>Graphical calculus</vt:lpstr>
      <vt:lpstr>Compositional Distributional Model</vt:lpstr>
      <vt:lpstr>Pregroup (Lambek, 2001)</vt:lpstr>
      <vt:lpstr>Pregroup grammar</vt:lpstr>
      <vt:lpstr>Basic types</vt:lpstr>
      <vt:lpstr>Pregroups as compact closed categories</vt:lpstr>
      <vt:lpstr>Examples</vt:lpstr>
      <vt:lpstr>FVect - finite dimensional vector space</vt:lpstr>
      <vt:lpstr>FVect×P – categorical representation of meaning space </vt:lpstr>
      <vt:lpstr>“From-the-meanings-of-words-to-the-meanings-of-the-sentence” map</vt:lpstr>
      <vt:lpstr>Example: “John likes Mary”</vt:lpstr>
      <vt:lpstr>Example: “John likes Mary”</vt:lpstr>
      <vt:lpstr>Example</vt:lpstr>
      <vt:lpstr>Example</vt:lpstr>
      <vt:lpstr>Example</vt:lpstr>
      <vt:lpstr>Example</vt:lpstr>
      <vt:lpstr>Example</vt:lpstr>
      <vt:lpstr>Readings</vt:lpstr>
    </vt:vector>
  </TitlesOfParts>
  <Company>Exploratory Systems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Квантовые таланты и искусственный интеллект</dc:title>
  <dc:creator>Evgeniy Pavlovskiy</dc:creator>
  <cp:lastModifiedBy>Evgeniy Pavlovskiy</cp:lastModifiedBy>
  <cp:revision>53</cp:revision>
  <dcterms:created xsi:type="dcterms:W3CDTF">2017-11-10T16:18:49Z</dcterms:created>
  <dcterms:modified xsi:type="dcterms:W3CDTF">2018-04-24T09:12:27Z</dcterms:modified>
</cp:coreProperties>
</file>