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5d450d56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5d450d56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4503efc3a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4503efc3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5d450d56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5d450d56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5d450d56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5d450d56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5d450d56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5d450d56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5d450d56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5d450d56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5d450d56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5d450d56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s.toronto.edu/~graves/icassp_2013.pdf" TargetMode="External"/><Relationship Id="rId4" Type="http://schemas.openxmlformats.org/officeDocument/2006/relationships/hyperlink" Target="https://towardsdatascience.com/recurrent-neural-networks-and-lstm-4b601dd822a5" TargetMode="External"/><Relationship Id="rId5" Type="http://schemas.openxmlformats.org/officeDocument/2006/relationships/hyperlink" Target="https://www.youtube.com/watch?v=DKCY6KUkuU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2206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Speech Recognition with Deep Recurrent Neural Networks</a:t>
            </a:r>
            <a:endParaRPr sz="360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6691425" y="3840550"/>
            <a:ext cx="23178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Alex Graves, Abdel-rahman Mohamed, Geoffrey Hinton 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152400" y="2955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Department of Computer Science, University of Toronto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572825" y="572800"/>
            <a:ext cx="77919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Overview</a:t>
            </a:r>
            <a:endParaRPr sz="4800"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1040400" y="1741104"/>
            <a:ext cx="7791900" cy="28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ru" sz="2400"/>
              <a:t>ASR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ru" sz="2400"/>
              <a:t>Background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ru" sz="2400"/>
              <a:t>RNN vs LSTM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ru" sz="2400"/>
              <a:t>CTC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ru" sz="2400"/>
              <a:t>Experimental results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64100" y="4683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Automatic speech recognition (ASR)</a:t>
            </a:r>
            <a:endParaRPr sz="4800"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1145175" y="1379400"/>
            <a:ext cx="7534500" cy="31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/>
              <a:t>Audio signal -&gt; sequence of words</a:t>
            </a:r>
            <a:endParaRPr sz="240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3" y="2176450"/>
            <a:ext cx="7600949" cy="26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464100" y="4683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Background (year 2013)</a:t>
            </a:r>
            <a:endParaRPr sz="4800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845100" y="1606225"/>
            <a:ext cx="75015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400" u="sng"/>
              <a:t>COMPONENT APPROACH</a:t>
            </a:r>
            <a:endParaRPr i="1" sz="2400" u="sng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❖"/>
            </a:pPr>
            <a:r>
              <a:rPr lang="ru" sz="2400"/>
              <a:t>Feature extraction (MFCC)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ru" sz="2400"/>
              <a:t>MFCC to phonemes (HMM + Gaussian mixtures)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ru" sz="2400"/>
              <a:t>Phonemes to phrases (LM)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400"/>
              <a:t>Before the study, RNNs were </a:t>
            </a:r>
            <a:r>
              <a:rPr lang="ru" sz="2400" u="sng"/>
              <a:t>NOT</a:t>
            </a:r>
            <a:r>
              <a:rPr lang="ru" sz="2400"/>
              <a:t> </a:t>
            </a:r>
            <a:r>
              <a:rPr lang="ru" sz="2400"/>
              <a:t>successfully</a:t>
            </a:r>
            <a:r>
              <a:rPr lang="ru" sz="2400"/>
              <a:t> applied to speech data.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421888" y="16875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Basic </a:t>
            </a:r>
            <a:r>
              <a:rPr lang="ru" sz="4800"/>
              <a:t>RNN unit</a:t>
            </a:r>
            <a:endParaRPr sz="4800"/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5353050" y="16955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LSTM unit</a:t>
            </a:r>
            <a:endParaRPr sz="480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975" y="175650"/>
            <a:ext cx="5481652" cy="143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b="9592" l="0" r="33801" t="0"/>
          <a:stretch/>
        </p:blipFill>
        <p:spPr>
          <a:xfrm>
            <a:off x="4483675" y="2518800"/>
            <a:ext cx="3903950" cy="235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b="29860" l="65493" r="0" t="19953"/>
          <a:stretch/>
        </p:blipFill>
        <p:spPr>
          <a:xfrm>
            <a:off x="421900" y="2762875"/>
            <a:ext cx="2907077" cy="187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/>
          <p:nvPr/>
        </p:nvSpPr>
        <p:spPr>
          <a:xfrm>
            <a:off x="5260400" y="3426950"/>
            <a:ext cx="818400" cy="909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473200" y="4701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Connectionist Temporal Classification</a:t>
            </a:r>
            <a:r>
              <a:rPr lang="ru" sz="4800"/>
              <a:t> (CTC)</a:t>
            </a:r>
            <a:endParaRPr sz="4800"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845100" y="1377625"/>
            <a:ext cx="75015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"/>
              <a:t>Objective function, that can be minimised through </a:t>
            </a:r>
            <a:r>
              <a:rPr lang="ru"/>
              <a:t>stochastic</a:t>
            </a:r>
            <a:r>
              <a:rPr lang="ru"/>
              <a:t> gradient descent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"/>
              <a:t>CTC calculates joint probability of mapping of some sequence to another sequence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28721" l="14563" r="14740" t="27104"/>
          <a:stretch/>
        </p:blipFill>
        <p:spPr>
          <a:xfrm>
            <a:off x="1947862" y="2977675"/>
            <a:ext cx="5400674" cy="18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Experimental results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20667" l="51777" r="9999" t="34539"/>
          <a:stretch/>
        </p:blipFill>
        <p:spPr>
          <a:xfrm>
            <a:off x="2298575" y="1225225"/>
            <a:ext cx="4950148" cy="32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References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Speech Recognition with Deep Recurrent Neural Networks (</a:t>
            </a:r>
            <a:r>
              <a:rPr lang="ru" u="sng">
                <a:solidFill>
                  <a:schemeClr val="hlink"/>
                </a:solidFill>
                <a:hlinkClick r:id="rId3"/>
              </a:rPr>
              <a:t>https://www.cs.toronto.edu/~graves/icassp_2013.pdf</a:t>
            </a:r>
            <a:r>
              <a:rPr lang="ru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Recurrent Neural Networks and LSTM (</a:t>
            </a:r>
            <a:r>
              <a:rPr lang="ru" u="sng">
                <a:solidFill>
                  <a:schemeClr val="hlink"/>
                </a:solidFill>
                <a:hlinkClick r:id="rId4"/>
              </a:rPr>
              <a:t>https://towardsdatascience.com/recurrent-neural-networks-and-lstm-4b601dd822a5</a:t>
            </a:r>
            <a:r>
              <a:rPr lang="ru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DURP -- Speech recognition with Deep recurrent neural networks by Alex graves (</a:t>
            </a:r>
            <a:r>
              <a:rPr lang="ru" u="sng">
                <a:solidFill>
                  <a:schemeClr val="hlink"/>
                </a:solidFill>
                <a:hlinkClick r:id="rId5"/>
              </a:rPr>
              <a:t>https://www.youtube.com/watch?v=DKCY6KUkuUc</a:t>
            </a:r>
            <a:r>
              <a:rPr lang="ru"/>
              <a:t>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