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21"/>
  </p:notesMasterIdLst>
  <p:sldIdLst>
    <p:sldId id="418" r:id="rId2"/>
    <p:sldId id="435" r:id="rId3"/>
    <p:sldId id="434" r:id="rId4"/>
    <p:sldId id="436" r:id="rId5"/>
    <p:sldId id="419" r:id="rId6"/>
    <p:sldId id="420" r:id="rId7"/>
    <p:sldId id="421" r:id="rId8"/>
    <p:sldId id="424" r:id="rId9"/>
    <p:sldId id="422" r:id="rId10"/>
    <p:sldId id="423" r:id="rId11"/>
    <p:sldId id="425" r:id="rId12"/>
    <p:sldId id="426" r:id="rId13"/>
    <p:sldId id="427" r:id="rId14"/>
    <p:sldId id="429" r:id="rId15"/>
    <p:sldId id="430" r:id="rId16"/>
    <p:sldId id="431" r:id="rId17"/>
    <p:sldId id="432" r:id="rId18"/>
    <p:sldId id="433" r:id="rId19"/>
    <p:sldId id="438" r:id="rId20"/>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859"/>
    <p:restoredTop sz="94674"/>
  </p:normalViewPr>
  <p:slideViewPr>
    <p:cSldViewPr snapToGrid="0" snapToObjects="1">
      <p:cViewPr varScale="1">
        <p:scale>
          <a:sx n="124" d="100"/>
          <a:sy n="124" d="100"/>
        </p:scale>
        <p:origin x="1872" y="16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A715133-C3D0-974E-9A47-D6E7C2A49DFF}" type="datetimeFigureOut">
              <a:rPr lang="ru-RU" smtClean="0"/>
              <a:t>27.12.2018</a:t>
            </a:fld>
            <a:endParaRPr lang="ru-RU"/>
          </a:p>
        </p:txBody>
      </p:sp>
      <p:sp>
        <p:nvSpPr>
          <p:cNvPr id="4" name="Образ слайда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400550"/>
            <a:ext cx="5486400" cy="3600450"/>
          </a:xfrm>
          <a:prstGeom prst="rect">
            <a:avLst/>
          </a:prstGeom>
        </p:spPr>
        <p:txBody>
          <a:bodyPr vert="horz" lIns="91440" tIns="45720" rIns="91440" bIns="45720" rtlCol="0"/>
          <a:lstStyle/>
          <a:p>
            <a:r>
              <a:rPr lang="ru-RU"/>
              <a:t>Образец текста
Второй уровень
Третий уровень
Четвертый уровень
Пятый уровень</a:t>
            </a:r>
          </a:p>
        </p:txBody>
      </p:sp>
      <p:sp>
        <p:nvSpPr>
          <p:cNvPr id="6" name="Нижний колонтитул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3A1BF7F-4875-034F-8065-BBE4E12E0FD2}" type="slidenum">
              <a:rPr lang="ru-RU" smtClean="0"/>
              <a:t>‹#›</a:t>
            </a:fld>
            <a:endParaRPr lang="ru-RU"/>
          </a:p>
        </p:txBody>
      </p:sp>
    </p:spTree>
    <p:extLst>
      <p:ext uri="{BB962C8B-B14F-4D97-AF65-F5344CB8AC3E}">
        <p14:creationId xmlns:p14="http://schemas.microsoft.com/office/powerpoint/2010/main" val="326932403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1371600" y="1143000"/>
            <a:ext cx="4114800" cy="3086100"/>
          </a:xfrm>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7BD6A34D-D15D-40BC-B84A-6F5EEC6B3C23}" type="slidenum">
              <a:rPr lang="ru-RU" smtClean="0"/>
              <a:pPr/>
              <a:t>2</a:t>
            </a:fld>
            <a:endParaRPr lang="ru-RU" dirty="0"/>
          </a:p>
        </p:txBody>
      </p:sp>
    </p:spTree>
    <p:extLst>
      <p:ext uri="{BB962C8B-B14F-4D97-AF65-F5344CB8AC3E}">
        <p14:creationId xmlns:p14="http://schemas.microsoft.com/office/powerpoint/2010/main" val="336608433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1371600" y="1143000"/>
            <a:ext cx="4114800" cy="3086100"/>
          </a:xfrm>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7BD6A34D-D15D-40BC-B84A-6F5EEC6B3C23}" type="slidenum">
              <a:rPr lang="ru-RU" smtClean="0"/>
              <a:pPr/>
              <a:t>11</a:t>
            </a:fld>
            <a:endParaRPr lang="ru-RU" dirty="0"/>
          </a:p>
        </p:txBody>
      </p:sp>
    </p:spTree>
    <p:extLst>
      <p:ext uri="{BB962C8B-B14F-4D97-AF65-F5344CB8AC3E}">
        <p14:creationId xmlns:p14="http://schemas.microsoft.com/office/powerpoint/2010/main" val="184652523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1371600" y="1143000"/>
            <a:ext cx="4114800" cy="3086100"/>
          </a:xfrm>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7BD6A34D-D15D-40BC-B84A-6F5EEC6B3C23}" type="slidenum">
              <a:rPr lang="ru-RU" smtClean="0"/>
              <a:pPr/>
              <a:t>12</a:t>
            </a:fld>
            <a:endParaRPr lang="ru-RU" dirty="0"/>
          </a:p>
        </p:txBody>
      </p:sp>
    </p:spTree>
    <p:extLst>
      <p:ext uri="{BB962C8B-B14F-4D97-AF65-F5344CB8AC3E}">
        <p14:creationId xmlns:p14="http://schemas.microsoft.com/office/powerpoint/2010/main" val="395429261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1371600" y="1143000"/>
            <a:ext cx="4114800" cy="3086100"/>
          </a:xfrm>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7BD6A34D-D15D-40BC-B84A-6F5EEC6B3C23}" type="slidenum">
              <a:rPr lang="ru-RU" smtClean="0"/>
              <a:pPr/>
              <a:t>13</a:t>
            </a:fld>
            <a:endParaRPr lang="ru-RU" dirty="0"/>
          </a:p>
        </p:txBody>
      </p:sp>
    </p:spTree>
    <p:extLst>
      <p:ext uri="{BB962C8B-B14F-4D97-AF65-F5344CB8AC3E}">
        <p14:creationId xmlns:p14="http://schemas.microsoft.com/office/powerpoint/2010/main" val="406384213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1371600" y="1143000"/>
            <a:ext cx="4114800" cy="3086100"/>
          </a:xfrm>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7BD6A34D-D15D-40BC-B84A-6F5EEC6B3C23}" type="slidenum">
              <a:rPr lang="ru-RU" smtClean="0"/>
              <a:pPr/>
              <a:t>14</a:t>
            </a:fld>
            <a:endParaRPr lang="ru-RU" dirty="0"/>
          </a:p>
        </p:txBody>
      </p:sp>
    </p:spTree>
    <p:extLst>
      <p:ext uri="{BB962C8B-B14F-4D97-AF65-F5344CB8AC3E}">
        <p14:creationId xmlns:p14="http://schemas.microsoft.com/office/powerpoint/2010/main" val="206872852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1371600" y="1143000"/>
            <a:ext cx="4114800" cy="3086100"/>
          </a:xfrm>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7BD6A34D-D15D-40BC-B84A-6F5EEC6B3C23}" type="slidenum">
              <a:rPr lang="ru-RU" smtClean="0"/>
              <a:pPr/>
              <a:t>15</a:t>
            </a:fld>
            <a:endParaRPr lang="ru-RU" dirty="0"/>
          </a:p>
        </p:txBody>
      </p:sp>
    </p:spTree>
    <p:extLst>
      <p:ext uri="{BB962C8B-B14F-4D97-AF65-F5344CB8AC3E}">
        <p14:creationId xmlns:p14="http://schemas.microsoft.com/office/powerpoint/2010/main" val="78644935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1371600" y="1143000"/>
            <a:ext cx="4114800" cy="3086100"/>
          </a:xfrm>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7BD6A34D-D15D-40BC-B84A-6F5EEC6B3C23}" type="slidenum">
              <a:rPr lang="ru-RU" smtClean="0"/>
              <a:pPr/>
              <a:t>16</a:t>
            </a:fld>
            <a:endParaRPr lang="ru-RU" dirty="0"/>
          </a:p>
        </p:txBody>
      </p:sp>
    </p:spTree>
    <p:extLst>
      <p:ext uri="{BB962C8B-B14F-4D97-AF65-F5344CB8AC3E}">
        <p14:creationId xmlns:p14="http://schemas.microsoft.com/office/powerpoint/2010/main" val="173875157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1371600" y="1143000"/>
            <a:ext cx="4114800" cy="3086100"/>
          </a:xfrm>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7BD6A34D-D15D-40BC-B84A-6F5EEC6B3C23}" type="slidenum">
              <a:rPr lang="ru-RU" smtClean="0"/>
              <a:pPr/>
              <a:t>17</a:t>
            </a:fld>
            <a:endParaRPr lang="ru-RU" dirty="0"/>
          </a:p>
        </p:txBody>
      </p:sp>
    </p:spTree>
    <p:extLst>
      <p:ext uri="{BB962C8B-B14F-4D97-AF65-F5344CB8AC3E}">
        <p14:creationId xmlns:p14="http://schemas.microsoft.com/office/powerpoint/2010/main" val="392076202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1371600" y="1143000"/>
            <a:ext cx="4114800" cy="3086100"/>
          </a:xfrm>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7BD6A34D-D15D-40BC-B84A-6F5EEC6B3C23}" type="slidenum">
              <a:rPr lang="ru-RU" smtClean="0"/>
              <a:pPr/>
              <a:t>18</a:t>
            </a:fld>
            <a:endParaRPr lang="ru-RU" dirty="0"/>
          </a:p>
        </p:txBody>
      </p:sp>
    </p:spTree>
    <p:extLst>
      <p:ext uri="{BB962C8B-B14F-4D97-AF65-F5344CB8AC3E}">
        <p14:creationId xmlns:p14="http://schemas.microsoft.com/office/powerpoint/2010/main" val="213221112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1371600" y="1143000"/>
            <a:ext cx="4114800" cy="3086100"/>
          </a:xfrm>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7BD6A34D-D15D-40BC-B84A-6F5EEC6B3C23}" type="slidenum">
              <a:rPr lang="ru-RU" smtClean="0"/>
              <a:pPr/>
              <a:t>19</a:t>
            </a:fld>
            <a:endParaRPr lang="ru-RU" dirty="0"/>
          </a:p>
        </p:txBody>
      </p:sp>
    </p:spTree>
    <p:extLst>
      <p:ext uri="{BB962C8B-B14F-4D97-AF65-F5344CB8AC3E}">
        <p14:creationId xmlns:p14="http://schemas.microsoft.com/office/powerpoint/2010/main" val="246566867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1371600" y="1143000"/>
            <a:ext cx="4114800" cy="3086100"/>
          </a:xfrm>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7BD6A34D-D15D-40BC-B84A-6F5EEC6B3C23}" type="slidenum">
              <a:rPr lang="ru-RU" smtClean="0"/>
              <a:pPr/>
              <a:t>3</a:t>
            </a:fld>
            <a:endParaRPr lang="ru-RU" dirty="0"/>
          </a:p>
        </p:txBody>
      </p:sp>
    </p:spTree>
    <p:extLst>
      <p:ext uri="{BB962C8B-B14F-4D97-AF65-F5344CB8AC3E}">
        <p14:creationId xmlns:p14="http://schemas.microsoft.com/office/powerpoint/2010/main" val="357268445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1371600" y="1143000"/>
            <a:ext cx="4114800" cy="3086100"/>
          </a:xfrm>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7BD6A34D-D15D-40BC-B84A-6F5EEC6B3C23}" type="slidenum">
              <a:rPr lang="ru-RU" smtClean="0"/>
              <a:pPr/>
              <a:t>4</a:t>
            </a:fld>
            <a:endParaRPr lang="ru-RU" dirty="0"/>
          </a:p>
        </p:txBody>
      </p:sp>
    </p:spTree>
    <p:extLst>
      <p:ext uri="{BB962C8B-B14F-4D97-AF65-F5344CB8AC3E}">
        <p14:creationId xmlns:p14="http://schemas.microsoft.com/office/powerpoint/2010/main" val="47461522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1371600" y="1143000"/>
            <a:ext cx="4114800" cy="3086100"/>
          </a:xfrm>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7BD6A34D-D15D-40BC-B84A-6F5EEC6B3C23}" type="slidenum">
              <a:rPr lang="ru-RU" smtClean="0"/>
              <a:pPr/>
              <a:t>5</a:t>
            </a:fld>
            <a:endParaRPr lang="ru-RU" dirty="0"/>
          </a:p>
        </p:txBody>
      </p:sp>
    </p:spTree>
    <p:extLst>
      <p:ext uri="{BB962C8B-B14F-4D97-AF65-F5344CB8AC3E}">
        <p14:creationId xmlns:p14="http://schemas.microsoft.com/office/powerpoint/2010/main" val="17008153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1371600" y="1143000"/>
            <a:ext cx="4114800" cy="3086100"/>
          </a:xfrm>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7BD6A34D-D15D-40BC-B84A-6F5EEC6B3C23}" type="slidenum">
              <a:rPr lang="ru-RU" smtClean="0"/>
              <a:pPr/>
              <a:t>6</a:t>
            </a:fld>
            <a:endParaRPr lang="ru-RU" dirty="0"/>
          </a:p>
        </p:txBody>
      </p:sp>
    </p:spTree>
    <p:extLst>
      <p:ext uri="{BB962C8B-B14F-4D97-AF65-F5344CB8AC3E}">
        <p14:creationId xmlns:p14="http://schemas.microsoft.com/office/powerpoint/2010/main" val="181549053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1371600" y="1143000"/>
            <a:ext cx="4114800" cy="3086100"/>
          </a:xfrm>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7BD6A34D-D15D-40BC-B84A-6F5EEC6B3C23}" type="slidenum">
              <a:rPr lang="ru-RU" smtClean="0"/>
              <a:pPr/>
              <a:t>7</a:t>
            </a:fld>
            <a:endParaRPr lang="ru-RU" dirty="0"/>
          </a:p>
        </p:txBody>
      </p:sp>
    </p:spTree>
    <p:extLst>
      <p:ext uri="{BB962C8B-B14F-4D97-AF65-F5344CB8AC3E}">
        <p14:creationId xmlns:p14="http://schemas.microsoft.com/office/powerpoint/2010/main" val="330490551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1371600" y="1143000"/>
            <a:ext cx="4114800" cy="3086100"/>
          </a:xfrm>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7BD6A34D-D15D-40BC-B84A-6F5EEC6B3C23}" type="slidenum">
              <a:rPr lang="ru-RU" smtClean="0"/>
              <a:pPr/>
              <a:t>8</a:t>
            </a:fld>
            <a:endParaRPr lang="ru-RU" dirty="0"/>
          </a:p>
        </p:txBody>
      </p:sp>
    </p:spTree>
    <p:extLst>
      <p:ext uri="{BB962C8B-B14F-4D97-AF65-F5344CB8AC3E}">
        <p14:creationId xmlns:p14="http://schemas.microsoft.com/office/powerpoint/2010/main" val="309023821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1371600" y="1143000"/>
            <a:ext cx="4114800" cy="3086100"/>
          </a:xfrm>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7BD6A34D-D15D-40BC-B84A-6F5EEC6B3C23}" type="slidenum">
              <a:rPr lang="ru-RU" smtClean="0"/>
              <a:pPr/>
              <a:t>9</a:t>
            </a:fld>
            <a:endParaRPr lang="ru-RU" dirty="0"/>
          </a:p>
        </p:txBody>
      </p:sp>
    </p:spTree>
    <p:extLst>
      <p:ext uri="{BB962C8B-B14F-4D97-AF65-F5344CB8AC3E}">
        <p14:creationId xmlns:p14="http://schemas.microsoft.com/office/powerpoint/2010/main" val="143695968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1371600" y="1143000"/>
            <a:ext cx="4114800" cy="3086100"/>
          </a:xfrm>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7BD6A34D-D15D-40BC-B84A-6F5EEC6B3C23}" type="slidenum">
              <a:rPr lang="ru-RU" smtClean="0"/>
              <a:pPr/>
              <a:t>10</a:t>
            </a:fld>
            <a:endParaRPr lang="ru-RU" dirty="0"/>
          </a:p>
        </p:txBody>
      </p:sp>
    </p:spTree>
    <p:extLst>
      <p:ext uri="{BB962C8B-B14F-4D97-AF65-F5344CB8AC3E}">
        <p14:creationId xmlns:p14="http://schemas.microsoft.com/office/powerpoint/2010/main" val="1428129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ru-RU"/>
              <a:t>Образец заголовка</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a:t>Образец подзаголовка</a:t>
            </a:r>
            <a:endParaRPr lang="en-US" dirty="0"/>
          </a:p>
        </p:txBody>
      </p:sp>
      <p:sp>
        <p:nvSpPr>
          <p:cNvPr id="4" name="Date Placeholder 3"/>
          <p:cNvSpPr>
            <a:spLocks noGrp="1"/>
          </p:cNvSpPr>
          <p:nvPr>
            <p:ph type="dt" sz="half" idx="10"/>
          </p:nvPr>
        </p:nvSpPr>
        <p:spPr/>
        <p:txBody>
          <a:bodyPr/>
          <a:lstStyle/>
          <a:p>
            <a:fld id="{50AD12CA-C415-1448-872E-71D19510E18B}" type="datetimeFigureOut">
              <a:rPr lang="ru-RU" smtClean="0"/>
              <a:t>27.12.2018</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F67A5A0D-EE96-C24A-B973-38295B3C9538}" type="slidenum">
              <a:rPr lang="ru-RU" smtClean="0"/>
              <a:t>‹#›</a:t>
            </a:fld>
            <a:endParaRPr lang="ru-RU"/>
          </a:p>
        </p:txBody>
      </p:sp>
    </p:spTree>
    <p:extLst>
      <p:ext uri="{BB962C8B-B14F-4D97-AF65-F5344CB8AC3E}">
        <p14:creationId xmlns:p14="http://schemas.microsoft.com/office/powerpoint/2010/main" val="226909465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Vertical Text Placeholder 2"/>
          <p:cNvSpPr>
            <a:spLocks noGrp="1"/>
          </p:cNvSpPr>
          <p:nvPr>
            <p:ph type="body" orient="vert" idx="1"/>
          </p:nvPr>
        </p:nvSpPr>
        <p:spPr/>
        <p:txBody>
          <a:bodyPr vert="eaVert"/>
          <a:lstStyle/>
          <a:p>
            <a:pPr lvl="0"/>
            <a:r>
              <a:rPr lang="ru-RU"/>
              <a:t>Образец текста
Второй уровень
Третий уровень
Четвертый уровень
Пятый уровень</a:t>
            </a:r>
            <a:endParaRPr lang="en-US" dirty="0"/>
          </a:p>
        </p:txBody>
      </p:sp>
      <p:sp>
        <p:nvSpPr>
          <p:cNvPr id="4" name="Date Placeholder 3"/>
          <p:cNvSpPr>
            <a:spLocks noGrp="1"/>
          </p:cNvSpPr>
          <p:nvPr>
            <p:ph type="dt" sz="half" idx="10"/>
          </p:nvPr>
        </p:nvSpPr>
        <p:spPr/>
        <p:txBody>
          <a:bodyPr/>
          <a:lstStyle/>
          <a:p>
            <a:fld id="{50AD12CA-C415-1448-872E-71D19510E18B}" type="datetimeFigureOut">
              <a:rPr lang="ru-RU" smtClean="0"/>
              <a:t>27.12.2018</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F67A5A0D-EE96-C24A-B973-38295B3C9538}" type="slidenum">
              <a:rPr lang="ru-RU" smtClean="0"/>
              <a:t>‹#›</a:t>
            </a:fld>
            <a:endParaRPr lang="ru-RU"/>
          </a:p>
        </p:txBody>
      </p:sp>
    </p:spTree>
    <p:extLst>
      <p:ext uri="{BB962C8B-B14F-4D97-AF65-F5344CB8AC3E}">
        <p14:creationId xmlns:p14="http://schemas.microsoft.com/office/powerpoint/2010/main" val="267882025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ru-RU"/>
              <a:t>Образец заголовка</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ru-RU"/>
              <a:t>Образец текста
Второй уровень
Третий уровень
Четвертый уровень
Пятый уровень</a:t>
            </a:r>
            <a:endParaRPr lang="en-US" dirty="0"/>
          </a:p>
        </p:txBody>
      </p:sp>
      <p:sp>
        <p:nvSpPr>
          <p:cNvPr id="4" name="Date Placeholder 3"/>
          <p:cNvSpPr>
            <a:spLocks noGrp="1"/>
          </p:cNvSpPr>
          <p:nvPr>
            <p:ph type="dt" sz="half" idx="10"/>
          </p:nvPr>
        </p:nvSpPr>
        <p:spPr/>
        <p:txBody>
          <a:bodyPr/>
          <a:lstStyle/>
          <a:p>
            <a:fld id="{50AD12CA-C415-1448-872E-71D19510E18B}" type="datetimeFigureOut">
              <a:rPr lang="ru-RU" smtClean="0"/>
              <a:t>27.12.2018</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F67A5A0D-EE96-C24A-B973-38295B3C9538}" type="slidenum">
              <a:rPr lang="ru-RU" smtClean="0"/>
              <a:t>‹#›</a:t>
            </a:fld>
            <a:endParaRPr lang="ru-RU"/>
          </a:p>
        </p:txBody>
      </p:sp>
    </p:spTree>
    <p:extLst>
      <p:ext uri="{BB962C8B-B14F-4D97-AF65-F5344CB8AC3E}">
        <p14:creationId xmlns:p14="http://schemas.microsoft.com/office/powerpoint/2010/main" val="39178362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Content Placeholder 2"/>
          <p:cNvSpPr>
            <a:spLocks noGrp="1"/>
          </p:cNvSpPr>
          <p:nvPr>
            <p:ph idx="1"/>
          </p:nvPr>
        </p:nvSpPr>
        <p:spPr/>
        <p:txBody>
          <a:bodyPr/>
          <a:lstStyle/>
          <a:p>
            <a:pPr lvl="0"/>
            <a:r>
              <a:rPr lang="ru-RU"/>
              <a:t>Образец текста
Второй уровень
Третий уровень
Четвертый уровень
Пятый уровень</a:t>
            </a:r>
            <a:endParaRPr lang="en-US" dirty="0"/>
          </a:p>
        </p:txBody>
      </p:sp>
      <p:sp>
        <p:nvSpPr>
          <p:cNvPr id="4" name="Date Placeholder 3"/>
          <p:cNvSpPr>
            <a:spLocks noGrp="1"/>
          </p:cNvSpPr>
          <p:nvPr>
            <p:ph type="dt" sz="half" idx="10"/>
          </p:nvPr>
        </p:nvSpPr>
        <p:spPr/>
        <p:txBody>
          <a:bodyPr/>
          <a:lstStyle/>
          <a:p>
            <a:fld id="{50AD12CA-C415-1448-872E-71D19510E18B}" type="datetimeFigureOut">
              <a:rPr lang="ru-RU" smtClean="0"/>
              <a:t>27.12.2018</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F67A5A0D-EE96-C24A-B973-38295B3C9538}" type="slidenum">
              <a:rPr lang="ru-RU" smtClean="0"/>
              <a:t>‹#›</a:t>
            </a:fld>
            <a:endParaRPr lang="ru-RU"/>
          </a:p>
        </p:txBody>
      </p:sp>
    </p:spTree>
    <p:extLst>
      <p:ext uri="{BB962C8B-B14F-4D97-AF65-F5344CB8AC3E}">
        <p14:creationId xmlns:p14="http://schemas.microsoft.com/office/powerpoint/2010/main" val="71166050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ru-RU"/>
              <a:t>Образец заголовка</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a:t>Образец текста
Второй уровень
Третий уровень
Четвертый уровень
Пятый уровень</a:t>
            </a:r>
            <a:endParaRPr lang="en-US" dirty="0"/>
          </a:p>
        </p:txBody>
      </p:sp>
      <p:sp>
        <p:nvSpPr>
          <p:cNvPr id="4" name="Date Placeholder 3"/>
          <p:cNvSpPr>
            <a:spLocks noGrp="1"/>
          </p:cNvSpPr>
          <p:nvPr>
            <p:ph type="dt" sz="half" idx="10"/>
          </p:nvPr>
        </p:nvSpPr>
        <p:spPr/>
        <p:txBody>
          <a:bodyPr/>
          <a:lstStyle/>
          <a:p>
            <a:fld id="{50AD12CA-C415-1448-872E-71D19510E18B}" type="datetimeFigureOut">
              <a:rPr lang="ru-RU" smtClean="0"/>
              <a:t>27.12.2018</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F67A5A0D-EE96-C24A-B973-38295B3C9538}" type="slidenum">
              <a:rPr lang="ru-RU" smtClean="0"/>
              <a:t>‹#›</a:t>
            </a:fld>
            <a:endParaRPr lang="ru-RU"/>
          </a:p>
        </p:txBody>
      </p:sp>
    </p:spTree>
    <p:extLst>
      <p:ext uri="{BB962C8B-B14F-4D97-AF65-F5344CB8AC3E}">
        <p14:creationId xmlns:p14="http://schemas.microsoft.com/office/powerpoint/2010/main" val="42091200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ru-RU"/>
              <a:t>Образец текста
Второй уровень
Третий уровень
Четвертый уровень
Пятый уровень</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ru-RU"/>
              <a:t>Образец текста
Второй уровень
Третий уровень
Четвертый уровень
Пятый уровень</a:t>
            </a:r>
            <a:endParaRPr lang="en-US" dirty="0"/>
          </a:p>
        </p:txBody>
      </p:sp>
      <p:sp>
        <p:nvSpPr>
          <p:cNvPr id="5" name="Date Placeholder 4"/>
          <p:cNvSpPr>
            <a:spLocks noGrp="1"/>
          </p:cNvSpPr>
          <p:nvPr>
            <p:ph type="dt" sz="half" idx="10"/>
          </p:nvPr>
        </p:nvSpPr>
        <p:spPr/>
        <p:txBody>
          <a:bodyPr/>
          <a:lstStyle/>
          <a:p>
            <a:fld id="{50AD12CA-C415-1448-872E-71D19510E18B}" type="datetimeFigureOut">
              <a:rPr lang="ru-RU" smtClean="0"/>
              <a:t>27.12.2018</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F67A5A0D-EE96-C24A-B973-38295B3C9538}" type="slidenum">
              <a:rPr lang="ru-RU" smtClean="0"/>
              <a:t>‹#›</a:t>
            </a:fld>
            <a:endParaRPr lang="ru-RU"/>
          </a:p>
        </p:txBody>
      </p:sp>
    </p:spTree>
    <p:extLst>
      <p:ext uri="{BB962C8B-B14F-4D97-AF65-F5344CB8AC3E}">
        <p14:creationId xmlns:p14="http://schemas.microsoft.com/office/powerpoint/2010/main" val="408878808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ru-RU"/>
              <a:t>Образец заголовка</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
Второй уровень
Третий уровень
Четвертый уровень
Пятый уровень</a:t>
            </a:r>
            <a:endParaRPr lang="en-US" dirty="0"/>
          </a:p>
        </p:txBody>
      </p:sp>
      <p:sp>
        <p:nvSpPr>
          <p:cNvPr id="4" name="Content Placeholder 3"/>
          <p:cNvSpPr>
            <a:spLocks noGrp="1"/>
          </p:cNvSpPr>
          <p:nvPr>
            <p:ph sz="half" idx="2"/>
          </p:nvPr>
        </p:nvSpPr>
        <p:spPr>
          <a:xfrm>
            <a:off x="629842" y="2505075"/>
            <a:ext cx="3868340" cy="3684588"/>
          </a:xfrm>
        </p:spPr>
        <p:txBody>
          <a:bodyPr/>
          <a:lstStyle/>
          <a:p>
            <a:pPr lvl="0"/>
            <a:r>
              <a:rPr lang="ru-RU"/>
              <a:t>Образец текста
Второй уровень
Третий уровень
Четвертый уровень
Пятый уровень</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
Второй уровень
Третий уровень
Четвертый уровень
Пятый уровень</a:t>
            </a:r>
            <a:endParaRPr lang="en-US" dirty="0"/>
          </a:p>
        </p:txBody>
      </p:sp>
      <p:sp>
        <p:nvSpPr>
          <p:cNvPr id="6" name="Content Placeholder 5"/>
          <p:cNvSpPr>
            <a:spLocks noGrp="1"/>
          </p:cNvSpPr>
          <p:nvPr>
            <p:ph sz="quarter" idx="4"/>
          </p:nvPr>
        </p:nvSpPr>
        <p:spPr>
          <a:xfrm>
            <a:off x="4629150" y="2505075"/>
            <a:ext cx="3887391" cy="3684588"/>
          </a:xfrm>
        </p:spPr>
        <p:txBody>
          <a:bodyPr/>
          <a:lstStyle/>
          <a:p>
            <a:pPr lvl="0"/>
            <a:r>
              <a:rPr lang="ru-RU"/>
              <a:t>Образец текста
Второй уровень
Третий уровень
Четвертый уровень
Пятый уровень</a:t>
            </a:r>
            <a:endParaRPr lang="en-US" dirty="0"/>
          </a:p>
        </p:txBody>
      </p:sp>
      <p:sp>
        <p:nvSpPr>
          <p:cNvPr id="7" name="Date Placeholder 6"/>
          <p:cNvSpPr>
            <a:spLocks noGrp="1"/>
          </p:cNvSpPr>
          <p:nvPr>
            <p:ph type="dt" sz="half" idx="10"/>
          </p:nvPr>
        </p:nvSpPr>
        <p:spPr/>
        <p:txBody>
          <a:bodyPr/>
          <a:lstStyle/>
          <a:p>
            <a:fld id="{50AD12CA-C415-1448-872E-71D19510E18B}" type="datetimeFigureOut">
              <a:rPr lang="ru-RU" smtClean="0"/>
              <a:t>27.12.2018</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F67A5A0D-EE96-C24A-B973-38295B3C9538}" type="slidenum">
              <a:rPr lang="ru-RU" smtClean="0"/>
              <a:t>‹#›</a:t>
            </a:fld>
            <a:endParaRPr lang="ru-RU"/>
          </a:p>
        </p:txBody>
      </p:sp>
    </p:spTree>
    <p:extLst>
      <p:ext uri="{BB962C8B-B14F-4D97-AF65-F5344CB8AC3E}">
        <p14:creationId xmlns:p14="http://schemas.microsoft.com/office/powerpoint/2010/main" val="409174258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Date Placeholder 2"/>
          <p:cNvSpPr>
            <a:spLocks noGrp="1"/>
          </p:cNvSpPr>
          <p:nvPr>
            <p:ph type="dt" sz="half" idx="10"/>
          </p:nvPr>
        </p:nvSpPr>
        <p:spPr/>
        <p:txBody>
          <a:bodyPr/>
          <a:lstStyle/>
          <a:p>
            <a:fld id="{50AD12CA-C415-1448-872E-71D19510E18B}" type="datetimeFigureOut">
              <a:rPr lang="ru-RU" smtClean="0"/>
              <a:t>27.12.2018</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F67A5A0D-EE96-C24A-B973-38295B3C9538}" type="slidenum">
              <a:rPr lang="ru-RU" smtClean="0"/>
              <a:t>‹#›</a:t>
            </a:fld>
            <a:endParaRPr lang="ru-RU"/>
          </a:p>
        </p:txBody>
      </p:sp>
    </p:spTree>
    <p:extLst>
      <p:ext uri="{BB962C8B-B14F-4D97-AF65-F5344CB8AC3E}">
        <p14:creationId xmlns:p14="http://schemas.microsoft.com/office/powerpoint/2010/main" val="30438229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0AD12CA-C415-1448-872E-71D19510E18B}" type="datetimeFigureOut">
              <a:rPr lang="ru-RU" smtClean="0"/>
              <a:t>27.12.2018</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F67A5A0D-EE96-C24A-B973-38295B3C9538}" type="slidenum">
              <a:rPr lang="ru-RU" smtClean="0"/>
              <a:t>‹#›</a:t>
            </a:fld>
            <a:endParaRPr lang="ru-RU"/>
          </a:p>
        </p:txBody>
      </p:sp>
    </p:spTree>
    <p:extLst>
      <p:ext uri="{BB962C8B-B14F-4D97-AF65-F5344CB8AC3E}">
        <p14:creationId xmlns:p14="http://schemas.microsoft.com/office/powerpoint/2010/main" val="348690866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ru-RU"/>
              <a:t>Образец заголовка</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
Второй уровень
Третий уровень
Четвертый уровень
Пятый уровень</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
Второй уровень
Третий уровень
Четвертый уровень
Пятый уровень</a:t>
            </a:r>
            <a:endParaRPr lang="en-US" dirty="0"/>
          </a:p>
        </p:txBody>
      </p:sp>
      <p:sp>
        <p:nvSpPr>
          <p:cNvPr id="5" name="Date Placeholder 4"/>
          <p:cNvSpPr>
            <a:spLocks noGrp="1"/>
          </p:cNvSpPr>
          <p:nvPr>
            <p:ph type="dt" sz="half" idx="10"/>
          </p:nvPr>
        </p:nvSpPr>
        <p:spPr/>
        <p:txBody>
          <a:bodyPr/>
          <a:lstStyle/>
          <a:p>
            <a:fld id="{50AD12CA-C415-1448-872E-71D19510E18B}" type="datetimeFigureOut">
              <a:rPr lang="ru-RU" smtClean="0"/>
              <a:t>27.12.2018</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F67A5A0D-EE96-C24A-B973-38295B3C9538}" type="slidenum">
              <a:rPr lang="ru-RU" smtClean="0"/>
              <a:t>‹#›</a:t>
            </a:fld>
            <a:endParaRPr lang="ru-RU"/>
          </a:p>
        </p:txBody>
      </p:sp>
    </p:spTree>
    <p:extLst>
      <p:ext uri="{BB962C8B-B14F-4D97-AF65-F5344CB8AC3E}">
        <p14:creationId xmlns:p14="http://schemas.microsoft.com/office/powerpoint/2010/main" val="33990161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ru-RU"/>
              <a:t>Образец заголовка</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a:t>Вставка рисунка</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
Второй уровень
Третий уровень
Четвертый уровень
Пятый уровень</a:t>
            </a:r>
            <a:endParaRPr lang="en-US" dirty="0"/>
          </a:p>
        </p:txBody>
      </p:sp>
      <p:sp>
        <p:nvSpPr>
          <p:cNvPr id="5" name="Date Placeholder 4"/>
          <p:cNvSpPr>
            <a:spLocks noGrp="1"/>
          </p:cNvSpPr>
          <p:nvPr>
            <p:ph type="dt" sz="half" idx="10"/>
          </p:nvPr>
        </p:nvSpPr>
        <p:spPr/>
        <p:txBody>
          <a:bodyPr/>
          <a:lstStyle/>
          <a:p>
            <a:fld id="{50AD12CA-C415-1448-872E-71D19510E18B}" type="datetimeFigureOut">
              <a:rPr lang="ru-RU" smtClean="0"/>
              <a:t>27.12.2018</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F67A5A0D-EE96-C24A-B973-38295B3C9538}" type="slidenum">
              <a:rPr lang="ru-RU" smtClean="0"/>
              <a:t>‹#›</a:t>
            </a:fld>
            <a:endParaRPr lang="ru-RU"/>
          </a:p>
        </p:txBody>
      </p:sp>
    </p:spTree>
    <p:extLst>
      <p:ext uri="{BB962C8B-B14F-4D97-AF65-F5344CB8AC3E}">
        <p14:creationId xmlns:p14="http://schemas.microsoft.com/office/powerpoint/2010/main" val="161105127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ru-RU"/>
              <a:t>Образец заголовка</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ru-RU"/>
              <a:t>Образец текста
Второй уровень
Третий уровень
Четвертый уровень
Пятый уровень</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0AD12CA-C415-1448-872E-71D19510E18B}" type="datetimeFigureOut">
              <a:rPr lang="ru-RU" smtClean="0"/>
              <a:t>27.12.2018</a:t>
            </a:fld>
            <a:endParaRPr lang="ru-RU"/>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67A5A0D-EE96-C24A-B973-38295B3C9538}" type="slidenum">
              <a:rPr lang="ru-RU" smtClean="0"/>
              <a:t>‹#›</a:t>
            </a:fld>
            <a:endParaRPr lang="ru-RU"/>
          </a:p>
        </p:txBody>
      </p:sp>
    </p:spTree>
    <p:extLst>
      <p:ext uri="{BB962C8B-B14F-4D97-AF65-F5344CB8AC3E}">
        <p14:creationId xmlns:p14="http://schemas.microsoft.com/office/powerpoint/2010/main" val="121564722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4.tiff"/><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5.tiff"/><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16.tiff"/></Relationships>
</file>

<file path=ppt/slides/_rels/slide1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hyperlink" Target="https://youtu.be/cada0d_aDIc" TargetMode="External"/><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19.xml.rels><?xml version="1.0" encoding="UTF-8" standalone="yes"?>
<Relationships xmlns="http://schemas.openxmlformats.org/package/2006/relationships"><Relationship Id="rId3" Type="http://schemas.openxmlformats.org/officeDocument/2006/relationships/hyperlink" Target="http://karpathy.github.io/" TargetMode="External"/><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tiff"/><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5.tiff"/><Relationship Id="rId4" Type="http://schemas.openxmlformats.org/officeDocument/2006/relationships/image" Target="../media/image4.gif"/></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8.tiff"/><Relationship Id="rId5" Type="http://schemas.openxmlformats.org/officeDocument/2006/relationships/image" Target="../media/image7.tiff"/><Relationship Id="rId4" Type="http://schemas.openxmlformats.org/officeDocument/2006/relationships/image" Target="../media/image4.gif"/></Relationships>
</file>

<file path=ppt/slides/_rels/slide4.xml.rels><?xml version="1.0" encoding="UTF-8" standalone="yes"?>
<Relationships xmlns="http://schemas.openxmlformats.org/package/2006/relationships"><Relationship Id="rId3" Type="http://schemas.openxmlformats.org/officeDocument/2006/relationships/image" Target="../media/image3.tiff"/><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tiff"/><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7.tiff"/></Relationships>
</file>

<file path=ppt/slides/_rels/slide6.xml.rels><?xml version="1.0" encoding="UTF-8" standalone="yes"?>
<Relationships xmlns="http://schemas.openxmlformats.org/package/2006/relationships"><Relationship Id="rId3" Type="http://schemas.openxmlformats.org/officeDocument/2006/relationships/image" Target="../media/image7.tiff"/><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9.tiff"/><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95558" y="2622862"/>
            <a:ext cx="8515350" cy="136477"/>
          </a:xfrm>
          <a:prstGeom prst="rect">
            <a:avLst/>
          </a:prstGeom>
          <a:solidFill>
            <a:schemeClr val="accent3">
              <a:lumMod val="75000"/>
            </a:schemeClr>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solidFill>
                <a:schemeClr val="tx1">
                  <a:lumMod val="65000"/>
                  <a:lumOff val="35000"/>
                </a:schemeClr>
              </a:solidFill>
            </a:endParaRPr>
          </a:p>
        </p:txBody>
      </p:sp>
      <p:sp>
        <p:nvSpPr>
          <p:cNvPr id="5" name="Заголовок 1"/>
          <p:cNvSpPr>
            <a:spLocks noGrp="1"/>
          </p:cNvSpPr>
          <p:nvPr>
            <p:ph type="ctrTitle"/>
          </p:nvPr>
        </p:nvSpPr>
        <p:spPr>
          <a:xfrm>
            <a:off x="104491" y="724619"/>
            <a:ext cx="9039509" cy="1780657"/>
          </a:xfrm>
        </p:spPr>
        <p:txBody>
          <a:bodyPr>
            <a:noAutofit/>
          </a:bodyPr>
          <a:lstStyle/>
          <a:p>
            <a:r>
              <a:rPr lang="en" sz="4800" b="1" dirty="0"/>
              <a:t>Teacher-Student Curriculum Learning</a:t>
            </a:r>
            <a:br>
              <a:rPr lang="en" sz="4800" b="1" dirty="0"/>
            </a:br>
            <a:r>
              <a:rPr lang="en" sz="2000" dirty="0" err="1"/>
              <a:t>Tambet</a:t>
            </a:r>
            <a:r>
              <a:rPr lang="en" sz="2000" dirty="0"/>
              <a:t> </a:t>
            </a:r>
            <a:r>
              <a:rPr lang="en" sz="2000" dirty="0" err="1"/>
              <a:t>Matiisen</a:t>
            </a:r>
            <a:r>
              <a:rPr lang="en" sz="2000" dirty="0"/>
              <a:t> (University of Tartu), Avital Oliver (</a:t>
            </a:r>
            <a:r>
              <a:rPr lang="en" sz="2000" dirty="0" err="1"/>
              <a:t>OpenAI</a:t>
            </a:r>
            <a:r>
              <a:rPr lang="en" sz="2000" dirty="0"/>
              <a:t>), Taco Cohen (University of Amsterdam), John Schulman (</a:t>
            </a:r>
            <a:r>
              <a:rPr lang="en" sz="2000" dirty="0" err="1"/>
              <a:t>OpenAI</a:t>
            </a:r>
            <a:r>
              <a:rPr lang="en" sz="2000" dirty="0"/>
              <a:t>) </a:t>
            </a:r>
            <a:endParaRPr lang="ru-RU" sz="4800" dirty="0"/>
          </a:p>
        </p:txBody>
      </p:sp>
      <p:sp>
        <p:nvSpPr>
          <p:cNvPr id="10" name="Номер слайда 4"/>
          <p:cNvSpPr>
            <a:spLocks noGrp="1"/>
          </p:cNvSpPr>
          <p:nvPr>
            <p:ph type="sldNum" sz="quarter" idx="12"/>
          </p:nvPr>
        </p:nvSpPr>
        <p:spPr>
          <a:xfrm>
            <a:off x="8297844" y="246538"/>
            <a:ext cx="628650" cy="365125"/>
          </a:xfrm>
        </p:spPr>
        <p:txBody>
          <a:bodyPr/>
          <a:lstStyle/>
          <a:p>
            <a:pPr algn="ctr"/>
            <a:r>
              <a:rPr lang="ru-RU" sz="2400" b="1" dirty="0">
                <a:solidFill>
                  <a:schemeClr val="tx1">
                    <a:lumMod val="65000"/>
                    <a:lumOff val="35000"/>
                  </a:schemeClr>
                </a:solidFill>
              </a:rPr>
              <a:t>1</a:t>
            </a:r>
          </a:p>
        </p:txBody>
      </p:sp>
      <p:sp>
        <p:nvSpPr>
          <p:cNvPr id="11" name="Прямоугольник 10"/>
          <p:cNvSpPr/>
          <p:nvPr/>
        </p:nvSpPr>
        <p:spPr>
          <a:xfrm>
            <a:off x="1282893" y="377925"/>
            <a:ext cx="6987654" cy="122829"/>
          </a:xfrm>
          <a:prstGeom prst="rect">
            <a:avLst/>
          </a:prstGeom>
          <a:solidFill>
            <a:schemeClr val="tx1">
              <a:lumMod val="65000"/>
              <a:lumOff val="35000"/>
            </a:schemeClr>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solidFill>
                <a:schemeClr val="tx1">
                  <a:lumMod val="95000"/>
                  <a:lumOff val="5000"/>
                </a:schemeClr>
              </a:solidFill>
            </a:endParaRPr>
          </a:p>
        </p:txBody>
      </p:sp>
      <p:sp>
        <p:nvSpPr>
          <p:cNvPr id="2" name="TextBox 1"/>
          <p:cNvSpPr txBox="1"/>
          <p:nvPr/>
        </p:nvSpPr>
        <p:spPr>
          <a:xfrm>
            <a:off x="104492" y="3102800"/>
            <a:ext cx="9039508" cy="1661993"/>
          </a:xfrm>
          <a:prstGeom prst="rect">
            <a:avLst/>
          </a:prstGeom>
          <a:noFill/>
        </p:spPr>
        <p:txBody>
          <a:bodyPr wrap="square" rtlCol="0">
            <a:spAutoFit/>
          </a:bodyPr>
          <a:lstStyle/>
          <a:p>
            <a:r>
              <a:rPr lang="en-US" sz="2600" i="1" dirty="0" err="1"/>
              <a:t>Arsenty</a:t>
            </a:r>
            <a:r>
              <a:rPr lang="en-US" sz="2600" i="1" dirty="0"/>
              <a:t> Melnikov</a:t>
            </a:r>
            <a:r>
              <a:rPr lang="en-US" sz="2400" i="1" baseline="30000" dirty="0"/>
              <a:t>1,2</a:t>
            </a:r>
            <a:endParaRPr lang="en-US" sz="2600" i="1" dirty="0"/>
          </a:p>
          <a:p>
            <a:endParaRPr lang="en-US" sz="2600" i="1" dirty="0"/>
          </a:p>
          <a:p>
            <a:r>
              <a:rPr lang="en-US" sz="2400" i="1" baseline="30000" dirty="0"/>
              <a:t>1</a:t>
            </a:r>
            <a:r>
              <a:rPr lang="en-US" sz="2400" i="1" dirty="0"/>
              <a:t>International Tomography Center SB RAS</a:t>
            </a:r>
          </a:p>
          <a:p>
            <a:r>
              <a:rPr lang="en-US" sz="2400" i="1" baseline="30000" dirty="0"/>
              <a:t>2</a:t>
            </a:r>
            <a:r>
              <a:rPr lang="en-US" sz="2400" i="1" dirty="0"/>
              <a:t>Novosibirsk State University</a:t>
            </a:r>
            <a:endParaRPr lang="en-US" sz="2600" dirty="0"/>
          </a:p>
        </p:txBody>
      </p:sp>
      <p:pic>
        <p:nvPicPr>
          <p:cNvPr id="9" name="Picture 2" descr="Image result for Ð¼ÑÑ ÑÐ¾ ÑÐ°Ð½">
            <a:extLst>
              <a:ext uri="{FF2B5EF4-FFF2-40B4-BE49-F238E27FC236}">
                <a16:creationId xmlns:a16="http://schemas.microsoft.com/office/drawing/2014/main" id="{4D88E4E0-C89C-404A-889C-B972F9C2C1B1}"/>
              </a:ext>
            </a:extLst>
          </p:cNvPr>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71282" y="21948"/>
            <a:ext cx="958848" cy="926886"/>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Image result for novosibirsk state university">
            <a:extLst>
              <a:ext uri="{FF2B5EF4-FFF2-40B4-BE49-F238E27FC236}">
                <a16:creationId xmlns:a16="http://schemas.microsoft.com/office/drawing/2014/main" id="{D82B6469-3945-431E-9503-7C047A817ABD}"/>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524369" y="5399032"/>
            <a:ext cx="3286539" cy="12295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669157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0631" y="52050"/>
            <a:ext cx="9007093" cy="696922"/>
          </a:xfrm>
        </p:spPr>
        <p:txBody>
          <a:bodyPr>
            <a:noAutofit/>
          </a:bodyPr>
          <a:lstStyle/>
          <a:p>
            <a:r>
              <a:rPr lang="en" dirty="0"/>
              <a:t>Simple POMDP Formulation</a:t>
            </a:r>
            <a:endParaRPr lang="ru-RU" dirty="0"/>
          </a:p>
        </p:txBody>
      </p:sp>
      <p:sp>
        <p:nvSpPr>
          <p:cNvPr id="4" name="Прямоугольник 3"/>
          <p:cNvSpPr/>
          <p:nvPr/>
        </p:nvSpPr>
        <p:spPr>
          <a:xfrm>
            <a:off x="1322649" y="801011"/>
            <a:ext cx="6987654" cy="122829"/>
          </a:xfrm>
          <a:prstGeom prst="rect">
            <a:avLst/>
          </a:prstGeom>
          <a:solidFill>
            <a:schemeClr val="tx1">
              <a:lumMod val="65000"/>
              <a:lumOff val="35000"/>
            </a:schemeClr>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solidFill>
                <a:schemeClr val="tx1">
                  <a:lumMod val="95000"/>
                  <a:lumOff val="5000"/>
                </a:schemeClr>
              </a:solidFill>
            </a:endParaRPr>
          </a:p>
        </p:txBody>
      </p:sp>
      <p:sp>
        <p:nvSpPr>
          <p:cNvPr id="25" name="Номер слайда 4">
            <a:extLst>
              <a:ext uri="{FF2B5EF4-FFF2-40B4-BE49-F238E27FC236}">
                <a16:creationId xmlns:a16="http://schemas.microsoft.com/office/drawing/2014/main" id="{7D4C4B4A-7FAC-4A7A-AF63-CE42580E8C8F}"/>
              </a:ext>
            </a:extLst>
          </p:cNvPr>
          <p:cNvSpPr>
            <a:spLocks noGrp="1"/>
          </p:cNvSpPr>
          <p:nvPr>
            <p:ph type="sldNum" sz="quarter" idx="12"/>
          </p:nvPr>
        </p:nvSpPr>
        <p:spPr>
          <a:xfrm>
            <a:off x="8297844" y="669624"/>
            <a:ext cx="628650" cy="365125"/>
          </a:xfrm>
        </p:spPr>
        <p:txBody>
          <a:bodyPr/>
          <a:lstStyle/>
          <a:p>
            <a:pPr algn="ctr"/>
            <a:fld id="{518AAD72-03B1-4C57-A629-535E05C10B65}" type="slidenum">
              <a:rPr lang="ru-RU" sz="2400" b="1">
                <a:solidFill>
                  <a:schemeClr val="tx1">
                    <a:lumMod val="65000"/>
                    <a:lumOff val="35000"/>
                  </a:schemeClr>
                </a:solidFill>
              </a:rPr>
              <a:pPr algn="ctr"/>
              <a:t>10</a:t>
            </a:fld>
            <a:endParaRPr lang="ru-RU" sz="2400" b="1" dirty="0">
              <a:solidFill>
                <a:schemeClr val="tx1">
                  <a:lumMod val="65000"/>
                  <a:lumOff val="35000"/>
                </a:schemeClr>
              </a:solidFill>
            </a:endParaRPr>
          </a:p>
        </p:txBody>
      </p:sp>
      <p:sp>
        <p:nvSpPr>
          <p:cNvPr id="26" name="TextBox 25">
            <a:extLst>
              <a:ext uri="{FF2B5EF4-FFF2-40B4-BE49-F238E27FC236}">
                <a16:creationId xmlns:a16="http://schemas.microsoft.com/office/drawing/2014/main" id="{A6540AF0-A532-44A3-92BF-2E72E4B9C38D}"/>
              </a:ext>
            </a:extLst>
          </p:cNvPr>
          <p:cNvSpPr txBox="1"/>
          <p:nvPr/>
        </p:nvSpPr>
        <p:spPr>
          <a:xfrm>
            <a:off x="-100872" y="665415"/>
            <a:ext cx="1479097" cy="369332"/>
          </a:xfrm>
          <a:prstGeom prst="rect">
            <a:avLst/>
          </a:prstGeom>
          <a:noFill/>
        </p:spPr>
        <p:txBody>
          <a:bodyPr wrap="square" rtlCol="0">
            <a:spAutoFit/>
          </a:bodyPr>
          <a:lstStyle/>
          <a:p>
            <a:pPr algn="ctr"/>
            <a:r>
              <a:rPr lang="en-US" b="1" dirty="0">
                <a:solidFill>
                  <a:schemeClr val="tx1">
                    <a:lumMod val="65000"/>
                    <a:lumOff val="35000"/>
                  </a:schemeClr>
                </a:solidFill>
              </a:rPr>
              <a:t>AS</a:t>
            </a:r>
            <a:endParaRPr lang="ru-RU" b="1" dirty="0">
              <a:solidFill>
                <a:schemeClr val="tx1">
                  <a:lumMod val="65000"/>
                  <a:lumOff val="35000"/>
                </a:schemeClr>
              </a:solidFill>
            </a:endParaRPr>
          </a:p>
        </p:txBody>
      </p:sp>
      <mc:AlternateContent xmlns:mc="http://schemas.openxmlformats.org/markup-compatibility/2006" xmlns:a14="http://schemas.microsoft.com/office/drawing/2010/main">
        <mc:Choice Requires="a14">
          <p:sp>
            <p:nvSpPr>
              <p:cNvPr id="32" name="TextBox 31">
                <a:extLst>
                  <a:ext uri="{FF2B5EF4-FFF2-40B4-BE49-F238E27FC236}">
                    <a16:creationId xmlns:a16="http://schemas.microsoft.com/office/drawing/2014/main" id="{0B331F45-50BD-DE41-A97F-A73D3D60E67C}"/>
                  </a:ext>
                </a:extLst>
              </p:cNvPr>
              <p:cNvSpPr txBox="1"/>
              <p:nvPr/>
            </p:nvSpPr>
            <p:spPr>
              <a:xfrm>
                <a:off x="432054" y="1241567"/>
                <a:ext cx="8304246" cy="4052520"/>
              </a:xfrm>
              <a:prstGeom prst="rect">
                <a:avLst/>
              </a:prstGeom>
              <a:noFill/>
            </p:spPr>
            <p:txBody>
              <a:bodyPr wrap="square" rtlCol="0">
                <a:spAutoFit/>
              </a:bodyPr>
              <a:lstStyle/>
              <a:p>
                <a:r>
                  <a:rPr lang="en" sz="2000" dirty="0"/>
                  <a:t>• The state </a:t>
                </a:r>
                <a:r>
                  <a:rPr lang="en" sz="2000" i="1" dirty="0" err="1"/>
                  <a:t>s</a:t>
                </a:r>
                <a:r>
                  <a:rPr lang="en" sz="2000" i="1" baseline="-25000" dirty="0" err="1"/>
                  <a:t>t</a:t>
                </a:r>
                <a:r>
                  <a:rPr lang="en" sz="2000" dirty="0"/>
                  <a:t> represents the </a:t>
                </a:r>
                <a:r>
                  <a:rPr lang="en" sz="2000" dirty="0">
                    <a:solidFill>
                      <a:srgbClr val="FF0000"/>
                    </a:solidFill>
                  </a:rPr>
                  <a:t>entire state of the Student</a:t>
                </a:r>
                <a:r>
                  <a:rPr lang="en" sz="2000" dirty="0"/>
                  <a:t> (i.e. neural network parameters and optimizer state) and is not observable to the Teacher. </a:t>
                </a:r>
              </a:p>
              <a:p>
                <a:r>
                  <a:rPr lang="en" sz="2000" dirty="0"/>
                  <a:t>• The action </a:t>
                </a:r>
                <a:r>
                  <a:rPr lang="en" sz="2000" i="1" dirty="0"/>
                  <a:t>a</a:t>
                </a:r>
                <a:r>
                  <a:rPr lang="en" sz="2000" i="1" baseline="-25000" dirty="0"/>
                  <a:t>t</a:t>
                </a:r>
                <a:r>
                  <a:rPr lang="en" sz="2000" dirty="0"/>
                  <a:t> corresponds to </a:t>
                </a:r>
                <a:r>
                  <a:rPr lang="en" sz="2000" dirty="0">
                    <a:solidFill>
                      <a:srgbClr val="FF0000"/>
                    </a:solidFill>
                  </a:rPr>
                  <a:t>the parameters of the task chosen by Teacher</a:t>
                </a:r>
                <a:r>
                  <a:rPr lang="en" sz="2000" dirty="0"/>
                  <a:t>. Taking an action means training Student on that task for certain number of iterations. </a:t>
                </a:r>
              </a:p>
              <a:p>
                <a:r>
                  <a:rPr lang="en" sz="2000" dirty="0"/>
                  <a:t>• The observation </a:t>
                </a:r>
                <a:r>
                  <a:rPr lang="en" sz="2000" i="1" dirty="0" err="1"/>
                  <a:t>o</a:t>
                </a:r>
                <a:r>
                  <a:rPr lang="en" sz="2000" i="1" baseline="-25000" dirty="0" err="1"/>
                  <a:t>t</a:t>
                </a:r>
                <a:r>
                  <a:rPr lang="en" sz="2000" dirty="0"/>
                  <a:t> is the score </a:t>
                </a:r>
                <a14:m>
                  <m:oMath xmlns:m="http://schemas.openxmlformats.org/officeDocument/2006/math">
                    <m:sSubSup>
                      <m:sSubSupPr>
                        <m:ctrlPr>
                          <a:rPr lang="en" sz="2000" i="1" smtClean="0">
                            <a:latin typeface="Cambria Math" panose="02040503050406030204" pitchFamily="18" charset="0"/>
                          </a:rPr>
                        </m:ctrlPr>
                      </m:sSubSupPr>
                      <m:e>
                        <m:r>
                          <a:rPr lang="en-US" sz="2000" b="0" i="1" smtClean="0">
                            <a:latin typeface="Cambria Math" panose="02040503050406030204" pitchFamily="18" charset="0"/>
                          </a:rPr>
                          <m:t>𝑥</m:t>
                        </m:r>
                      </m:e>
                      <m:sub>
                        <m:r>
                          <a:rPr lang="en-US" sz="2000" b="0" i="1" smtClean="0">
                            <a:latin typeface="Cambria Math" panose="02040503050406030204" pitchFamily="18" charset="0"/>
                          </a:rPr>
                          <m:t>𝑡</m:t>
                        </m:r>
                      </m:sub>
                      <m:sup>
                        <m:r>
                          <a:rPr lang="en-US" sz="2000" b="0" i="1" smtClean="0">
                            <a:latin typeface="Cambria Math" panose="02040503050406030204" pitchFamily="18" charset="0"/>
                          </a:rPr>
                          <m:t>(</m:t>
                        </m:r>
                        <m:r>
                          <a:rPr lang="en-US" sz="2000" b="0" i="1" smtClean="0">
                            <a:latin typeface="Cambria Math" panose="02040503050406030204" pitchFamily="18" charset="0"/>
                          </a:rPr>
                          <m:t>𝑖</m:t>
                        </m:r>
                        <m:r>
                          <a:rPr lang="en-US" sz="2000" b="0" i="1" smtClean="0">
                            <a:latin typeface="Cambria Math" panose="02040503050406030204" pitchFamily="18" charset="0"/>
                          </a:rPr>
                          <m:t>)</m:t>
                        </m:r>
                      </m:sup>
                    </m:sSubSup>
                  </m:oMath>
                </a14:m>
                <a:r>
                  <a:rPr lang="en" sz="2000" dirty="0"/>
                  <a:t>of the task </a:t>
                </a:r>
                <a:r>
                  <a:rPr lang="en" sz="2000" i="1" dirty="0" err="1"/>
                  <a:t>i</a:t>
                </a:r>
                <a:r>
                  <a:rPr lang="en" sz="2000" i="1" dirty="0"/>
                  <a:t> = a</a:t>
                </a:r>
                <a:r>
                  <a:rPr lang="en" sz="2000" i="1" baseline="-25000" dirty="0"/>
                  <a:t>t</a:t>
                </a:r>
                <a:r>
                  <a:rPr lang="en" sz="2000" i="1" dirty="0"/>
                  <a:t> </a:t>
                </a:r>
                <a:r>
                  <a:rPr lang="en" sz="2000" dirty="0"/>
                  <a:t>the Student trained on at timestep t, i.e. </a:t>
                </a:r>
                <a:r>
                  <a:rPr lang="en" sz="2000" dirty="0">
                    <a:solidFill>
                      <a:srgbClr val="FF0000"/>
                    </a:solidFill>
                  </a:rPr>
                  <a:t>the episode total reward</a:t>
                </a:r>
                <a:r>
                  <a:rPr lang="en" sz="2000" dirty="0"/>
                  <a:t>. While in theory the Teacher could also observe other aspects of the Student state like network weights, for simplicity authors choose to expose only the score. </a:t>
                </a:r>
              </a:p>
              <a:p>
                <a:r>
                  <a:rPr lang="en" sz="2000" dirty="0"/>
                  <a:t>• </a:t>
                </a:r>
                <a:r>
                  <a:rPr lang="en" sz="2000" dirty="0">
                    <a:solidFill>
                      <a:srgbClr val="FF0000"/>
                    </a:solidFill>
                  </a:rPr>
                  <a:t>Reward </a:t>
                </a:r>
                <a:r>
                  <a:rPr lang="en" sz="2000" i="1" dirty="0" err="1">
                    <a:solidFill>
                      <a:srgbClr val="FF0000"/>
                    </a:solidFill>
                  </a:rPr>
                  <a:t>r</a:t>
                </a:r>
                <a:r>
                  <a:rPr lang="en" sz="2000" i="1" baseline="-25000" dirty="0" err="1">
                    <a:solidFill>
                      <a:srgbClr val="FF0000"/>
                    </a:solidFill>
                  </a:rPr>
                  <a:t>t</a:t>
                </a:r>
                <a:r>
                  <a:rPr lang="en" sz="2000" dirty="0">
                    <a:solidFill>
                      <a:srgbClr val="FF0000"/>
                    </a:solidFill>
                  </a:rPr>
                  <a:t> </a:t>
                </a:r>
                <a:r>
                  <a:rPr lang="en" sz="2000" dirty="0"/>
                  <a:t>is the change in score for the task the Student trained on at timestep t: </a:t>
                </a:r>
                <a14:m>
                  <m:oMath xmlns:m="http://schemas.openxmlformats.org/officeDocument/2006/math">
                    <m:sSub>
                      <m:sSubPr>
                        <m:ctrlPr>
                          <a:rPr lang="en" sz="2000" i="1" smtClean="0">
                            <a:solidFill>
                              <a:srgbClr val="FF0000"/>
                            </a:solidFill>
                            <a:latin typeface="Cambria Math" panose="02040503050406030204" pitchFamily="18" charset="0"/>
                          </a:rPr>
                        </m:ctrlPr>
                      </m:sSubPr>
                      <m:e>
                        <m:r>
                          <a:rPr lang="en-US" sz="2000" b="0" i="1" smtClean="0">
                            <a:solidFill>
                              <a:srgbClr val="FF0000"/>
                            </a:solidFill>
                            <a:latin typeface="Cambria Math" panose="02040503050406030204" pitchFamily="18" charset="0"/>
                          </a:rPr>
                          <m:t>𝑟</m:t>
                        </m:r>
                      </m:e>
                      <m:sub>
                        <m:r>
                          <a:rPr lang="en-US" sz="2000" b="0" i="1" smtClean="0">
                            <a:solidFill>
                              <a:srgbClr val="FF0000"/>
                            </a:solidFill>
                            <a:latin typeface="Cambria Math" panose="02040503050406030204" pitchFamily="18" charset="0"/>
                          </a:rPr>
                          <m:t>𝑡</m:t>
                        </m:r>
                      </m:sub>
                    </m:sSub>
                    <m:r>
                      <a:rPr lang="en-US" sz="2000" b="0" i="1" smtClean="0">
                        <a:solidFill>
                          <a:srgbClr val="FF0000"/>
                        </a:solidFill>
                        <a:latin typeface="Cambria Math" panose="02040503050406030204" pitchFamily="18" charset="0"/>
                      </a:rPr>
                      <m:t>= </m:t>
                    </m:r>
                    <m:sSubSup>
                      <m:sSubSupPr>
                        <m:ctrlPr>
                          <a:rPr lang="en-US" sz="2000" b="0" i="1" smtClean="0">
                            <a:solidFill>
                              <a:srgbClr val="FF0000"/>
                            </a:solidFill>
                            <a:latin typeface="Cambria Math" panose="02040503050406030204" pitchFamily="18" charset="0"/>
                          </a:rPr>
                        </m:ctrlPr>
                      </m:sSubSupPr>
                      <m:e>
                        <m:r>
                          <a:rPr lang="en-US" sz="2000" b="0" i="1" smtClean="0">
                            <a:solidFill>
                              <a:srgbClr val="FF0000"/>
                            </a:solidFill>
                            <a:latin typeface="Cambria Math" panose="02040503050406030204" pitchFamily="18" charset="0"/>
                          </a:rPr>
                          <m:t>𝑥</m:t>
                        </m:r>
                      </m:e>
                      <m:sub>
                        <m:r>
                          <a:rPr lang="en-US" sz="2000" b="0" i="1" smtClean="0">
                            <a:solidFill>
                              <a:srgbClr val="FF0000"/>
                            </a:solidFill>
                            <a:latin typeface="Cambria Math" panose="02040503050406030204" pitchFamily="18" charset="0"/>
                          </a:rPr>
                          <m:t>𝑡</m:t>
                        </m:r>
                      </m:sub>
                      <m:sup>
                        <m:r>
                          <a:rPr lang="en-US" sz="2000" b="0" i="1" smtClean="0">
                            <a:solidFill>
                              <a:srgbClr val="FF0000"/>
                            </a:solidFill>
                            <a:latin typeface="Cambria Math" panose="02040503050406030204" pitchFamily="18" charset="0"/>
                          </a:rPr>
                          <m:t>(</m:t>
                        </m:r>
                        <m:r>
                          <a:rPr lang="en-US" sz="2000" b="0" i="1" smtClean="0">
                            <a:solidFill>
                              <a:srgbClr val="FF0000"/>
                            </a:solidFill>
                            <a:latin typeface="Cambria Math" panose="02040503050406030204" pitchFamily="18" charset="0"/>
                          </a:rPr>
                          <m:t>𝑖</m:t>
                        </m:r>
                        <m:r>
                          <a:rPr lang="en-US" sz="2000" b="0" i="1" smtClean="0">
                            <a:solidFill>
                              <a:srgbClr val="FF0000"/>
                            </a:solidFill>
                            <a:latin typeface="Cambria Math" panose="02040503050406030204" pitchFamily="18" charset="0"/>
                          </a:rPr>
                          <m:t>)</m:t>
                        </m:r>
                      </m:sup>
                    </m:sSubSup>
                    <m:r>
                      <a:rPr lang="en-US" sz="2000" b="0" i="1" smtClean="0">
                        <a:solidFill>
                          <a:srgbClr val="FF0000"/>
                        </a:solidFill>
                        <a:latin typeface="Cambria Math" panose="02040503050406030204" pitchFamily="18" charset="0"/>
                      </a:rPr>
                      <m:t>− </m:t>
                    </m:r>
                    <m:sSubSup>
                      <m:sSubSupPr>
                        <m:ctrlPr>
                          <a:rPr lang="en-US" sz="2000" b="0" i="1" smtClean="0">
                            <a:solidFill>
                              <a:srgbClr val="FF0000"/>
                            </a:solidFill>
                            <a:latin typeface="Cambria Math" panose="02040503050406030204" pitchFamily="18" charset="0"/>
                          </a:rPr>
                        </m:ctrlPr>
                      </m:sSubSupPr>
                      <m:e>
                        <m:r>
                          <a:rPr lang="en-US" sz="2000" b="0" i="1" smtClean="0">
                            <a:solidFill>
                              <a:srgbClr val="FF0000"/>
                            </a:solidFill>
                            <a:latin typeface="Cambria Math" panose="02040503050406030204" pitchFamily="18" charset="0"/>
                          </a:rPr>
                          <m:t>𝑥</m:t>
                        </m:r>
                      </m:e>
                      <m:sub>
                        <m:sSubSup>
                          <m:sSubSupPr>
                            <m:ctrlPr>
                              <a:rPr lang="en-US" sz="2000" b="0" i="1" smtClean="0">
                                <a:solidFill>
                                  <a:srgbClr val="FF0000"/>
                                </a:solidFill>
                                <a:latin typeface="Cambria Math" panose="02040503050406030204" pitchFamily="18" charset="0"/>
                              </a:rPr>
                            </m:ctrlPr>
                          </m:sSubSupPr>
                          <m:e>
                            <m:r>
                              <a:rPr lang="en-US" sz="2000" b="0" i="1" smtClean="0">
                                <a:solidFill>
                                  <a:srgbClr val="FF0000"/>
                                </a:solidFill>
                                <a:latin typeface="Cambria Math" panose="02040503050406030204" pitchFamily="18" charset="0"/>
                              </a:rPr>
                              <m:t>𝑡</m:t>
                            </m:r>
                          </m:e>
                          <m:sub>
                            <m:r>
                              <a:rPr lang="en-US" sz="2000" b="0" i="1" smtClean="0">
                                <a:solidFill>
                                  <a:srgbClr val="FF0000"/>
                                </a:solidFill>
                                <a:latin typeface="Cambria Math" panose="02040503050406030204" pitchFamily="18" charset="0"/>
                              </a:rPr>
                              <m:t>𝑖</m:t>
                            </m:r>
                          </m:sub>
                          <m:sup>
                            <m:r>
                              <a:rPr lang="en-US" sz="2000" b="0" i="1" smtClean="0">
                                <a:solidFill>
                                  <a:srgbClr val="FF0000"/>
                                </a:solidFill>
                                <a:latin typeface="Cambria Math" panose="02040503050406030204" pitchFamily="18" charset="0"/>
                              </a:rPr>
                              <m:t>,</m:t>
                            </m:r>
                          </m:sup>
                        </m:sSubSup>
                      </m:sub>
                      <m:sup>
                        <m:r>
                          <a:rPr lang="en-US" sz="2000" b="0" i="1" smtClean="0">
                            <a:solidFill>
                              <a:srgbClr val="FF0000"/>
                            </a:solidFill>
                            <a:latin typeface="Cambria Math" panose="02040503050406030204" pitchFamily="18" charset="0"/>
                          </a:rPr>
                          <m:t>(</m:t>
                        </m:r>
                        <m:r>
                          <a:rPr lang="en-US" sz="2000" b="0" i="1" smtClean="0">
                            <a:solidFill>
                              <a:srgbClr val="FF0000"/>
                            </a:solidFill>
                            <a:latin typeface="Cambria Math" panose="02040503050406030204" pitchFamily="18" charset="0"/>
                          </a:rPr>
                          <m:t>𝑖</m:t>
                        </m:r>
                        <m:r>
                          <a:rPr lang="en-US" sz="2000" b="0" i="1" smtClean="0">
                            <a:solidFill>
                              <a:srgbClr val="FF0000"/>
                            </a:solidFill>
                            <a:latin typeface="Cambria Math" panose="02040503050406030204" pitchFamily="18" charset="0"/>
                          </a:rPr>
                          <m:t>)</m:t>
                        </m:r>
                      </m:sup>
                    </m:sSubSup>
                  </m:oMath>
                </a14:m>
                <a:r>
                  <a:rPr lang="en" sz="2000" dirty="0"/>
                  <a:t>, where </a:t>
                </a:r>
                <a14:m>
                  <m:oMath xmlns:m="http://schemas.openxmlformats.org/officeDocument/2006/math">
                    <m:sSubSup>
                      <m:sSubSupPr>
                        <m:ctrlPr>
                          <a:rPr lang="en-US" sz="2000" b="0" i="1" smtClean="0">
                            <a:latin typeface="Cambria Math" panose="02040503050406030204" pitchFamily="18" charset="0"/>
                          </a:rPr>
                        </m:ctrlPr>
                      </m:sSubSupPr>
                      <m:e>
                        <m:r>
                          <a:rPr lang="en-US" sz="2000" b="0" i="1" smtClean="0">
                            <a:latin typeface="Cambria Math" panose="02040503050406030204" pitchFamily="18" charset="0"/>
                          </a:rPr>
                          <m:t>𝑡</m:t>
                        </m:r>
                      </m:e>
                      <m:sub>
                        <m:r>
                          <a:rPr lang="en-US" sz="2000" b="0" i="1" smtClean="0">
                            <a:latin typeface="Cambria Math" panose="02040503050406030204" pitchFamily="18" charset="0"/>
                          </a:rPr>
                          <m:t>𝑖</m:t>
                        </m:r>
                      </m:sub>
                      <m:sup>
                        <m:r>
                          <a:rPr lang="en-US" sz="2000" b="0" i="1" smtClean="0">
                            <a:latin typeface="Cambria Math" panose="02040503050406030204" pitchFamily="18" charset="0"/>
                          </a:rPr>
                          <m:t>,</m:t>
                        </m:r>
                      </m:sup>
                    </m:sSubSup>
                  </m:oMath>
                </a14:m>
                <a:r>
                  <a:rPr lang="en" sz="2000" dirty="0"/>
                  <a:t> is the previous timestep when the same task was trained on.</a:t>
                </a:r>
                <a:endParaRPr lang="ru-RU" sz="2800" dirty="0">
                  <a:solidFill>
                    <a:srgbClr val="FF0000"/>
                  </a:solidFill>
                </a:endParaRPr>
              </a:p>
            </p:txBody>
          </p:sp>
        </mc:Choice>
        <mc:Fallback xmlns="">
          <p:sp>
            <p:nvSpPr>
              <p:cNvPr id="32" name="TextBox 31">
                <a:extLst>
                  <a:ext uri="{FF2B5EF4-FFF2-40B4-BE49-F238E27FC236}">
                    <a16:creationId xmlns:a16="http://schemas.microsoft.com/office/drawing/2014/main" id="{0B331F45-50BD-DE41-A97F-A73D3D60E67C}"/>
                  </a:ext>
                </a:extLst>
              </p:cNvPr>
              <p:cNvSpPr txBox="1">
                <a:spLocks noRot="1" noChangeAspect="1" noMove="1" noResize="1" noEditPoints="1" noAdjustHandles="1" noChangeArrowheads="1" noChangeShapeType="1" noTextEdit="1"/>
              </p:cNvSpPr>
              <p:nvPr/>
            </p:nvSpPr>
            <p:spPr>
              <a:xfrm>
                <a:off x="432054" y="1241567"/>
                <a:ext cx="8304246" cy="4052520"/>
              </a:xfrm>
              <a:prstGeom prst="rect">
                <a:avLst/>
              </a:prstGeom>
              <a:blipFill>
                <a:blip r:embed="rId3"/>
                <a:stretch>
                  <a:fillRect l="-763" t="-625" r="-763" b="-312"/>
                </a:stretch>
              </a:blipFill>
            </p:spPr>
            <p:txBody>
              <a:bodyPr/>
              <a:lstStyle/>
              <a:p>
                <a:r>
                  <a:rPr lang="ru-RU">
                    <a:noFill/>
                  </a:rPr>
                  <a:t> </a:t>
                </a:r>
              </a:p>
            </p:txBody>
          </p:sp>
        </mc:Fallback>
      </mc:AlternateContent>
    </p:spTree>
    <p:extLst>
      <p:ext uri="{BB962C8B-B14F-4D97-AF65-F5344CB8AC3E}">
        <p14:creationId xmlns:p14="http://schemas.microsoft.com/office/powerpoint/2010/main" val="40679472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0631" y="52050"/>
            <a:ext cx="9007093" cy="696922"/>
          </a:xfrm>
        </p:spPr>
        <p:txBody>
          <a:bodyPr>
            <a:noAutofit/>
          </a:bodyPr>
          <a:lstStyle/>
          <a:p>
            <a:r>
              <a:rPr lang="en" dirty="0"/>
              <a:t>Algorithm</a:t>
            </a:r>
            <a:endParaRPr lang="ru-RU" dirty="0"/>
          </a:p>
        </p:txBody>
      </p:sp>
      <p:sp>
        <p:nvSpPr>
          <p:cNvPr id="4" name="Прямоугольник 3"/>
          <p:cNvSpPr/>
          <p:nvPr/>
        </p:nvSpPr>
        <p:spPr>
          <a:xfrm>
            <a:off x="1322649" y="801011"/>
            <a:ext cx="6987654" cy="122829"/>
          </a:xfrm>
          <a:prstGeom prst="rect">
            <a:avLst/>
          </a:prstGeom>
          <a:solidFill>
            <a:schemeClr val="tx1">
              <a:lumMod val="65000"/>
              <a:lumOff val="35000"/>
            </a:schemeClr>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solidFill>
                <a:schemeClr val="tx1">
                  <a:lumMod val="95000"/>
                  <a:lumOff val="5000"/>
                </a:schemeClr>
              </a:solidFill>
            </a:endParaRPr>
          </a:p>
        </p:txBody>
      </p:sp>
      <p:sp>
        <p:nvSpPr>
          <p:cNvPr id="25" name="Номер слайда 4">
            <a:extLst>
              <a:ext uri="{FF2B5EF4-FFF2-40B4-BE49-F238E27FC236}">
                <a16:creationId xmlns:a16="http://schemas.microsoft.com/office/drawing/2014/main" id="{7D4C4B4A-7FAC-4A7A-AF63-CE42580E8C8F}"/>
              </a:ext>
            </a:extLst>
          </p:cNvPr>
          <p:cNvSpPr>
            <a:spLocks noGrp="1"/>
          </p:cNvSpPr>
          <p:nvPr>
            <p:ph type="sldNum" sz="quarter" idx="12"/>
          </p:nvPr>
        </p:nvSpPr>
        <p:spPr>
          <a:xfrm>
            <a:off x="8297844" y="669624"/>
            <a:ext cx="628650" cy="365125"/>
          </a:xfrm>
        </p:spPr>
        <p:txBody>
          <a:bodyPr/>
          <a:lstStyle/>
          <a:p>
            <a:pPr algn="ctr"/>
            <a:fld id="{518AAD72-03B1-4C57-A629-535E05C10B65}" type="slidenum">
              <a:rPr lang="ru-RU" sz="2400" b="1">
                <a:solidFill>
                  <a:schemeClr val="tx1">
                    <a:lumMod val="65000"/>
                    <a:lumOff val="35000"/>
                  </a:schemeClr>
                </a:solidFill>
              </a:rPr>
              <a:pPr algn="ctr"/>
              <a:t>11</a:t>
            </a:fld>
            <a:endParaRPr lang="ru-RU" sz="2400" b="1" dirty="0">
              <a:solidFill>
                <a:schemeClr val="tx1">
                  <a:lumMod val="65000"/>
                  <a:lumOff val="35000"/>
                </a:schemeClr>
              </a:solidFill>
            </a:endParaRPr>
          </a:p>
        </p:txBody>
      </p:sp>
      <p:sp>
        <p:nvSpPr>
          <p:cNvPr id="26" name="TextBox 25">
            <a:extLst>
              <a:ext uri="{FF2B5EF4-FFF2-40B4-BE49-F238E27FC236}">
                <a16:creationId xmlns:a16="http://schemas.microsoft.com/office/drawing/2014/main" id="{A6540AF0-A532-44A3-92BF-2E72E4B9C38D}"/>
              </a:ext>
            </a:extLst>
          </p:cNvPr>
          <p:cNvSpPr txBox="1"/>
          <p:nvPr/>
        </p:nvSpPr>
        <p:spPr>
          <a:xfrm>
            <a:off x="-100872" y="665415"/>
            <a:ext cx="1479097" cy="369332"/>
          </a:xfrm>
          <a:prstGeom prst="rect">
            <a:avLst/>
          </a:prstGeom>
          <a:noFill/>
        </p:spPr>
        <p:txBody>
          <a:bodyPr wrap="square" rtlCol="0">
            <a:spAutoFit/>
          </a:bodyPr>
          <a:lstStyle/>
          <a:p>
            <a:pPr algn="ctr"/>
            <a:r>
              <a:rPr lang="en-US" b="1" dirty="0">
                <a:solidFill>
                  <a:schemeClr val="tx1">
                    <a:lumMod val="65000"/>
                    <a:lumOff val="35000"/>
                  </a:schemeClr>
                </a:solidFill>
              </a:rPr>
              <a:t>AS</a:t>
            </a:r>
            <a:endParaRPr lang="ru-RU" b="1" dirty="0">
              <a:solidFill>
                <a:schemeClr val="tx1">
                  <a:lumMod val="65000"/>
                  <a:lumOff val="35000"/>
                </a:schemeClr>
              </a:solidFill>
            </a:endParaRPr>
          </a:p>
        </p:txBody>
      </p:sp>
      <p:sp>
        <p:nvSpPr>
          <p:cNvPr id="32" name="TextBox 31">
            <a:extLst>
              <a:ext uri="{FF2B5EF4-FFF2-40B4-BE49-F238E27FC236}">
                <a16:creationId xmlns:a16="http://schemas.microsoft.com/office/drawing/2014/main" id="{0B331F45-50BD-DE41-A97F-A73D3D60E67C}"/>
              </a:ext>
            </a:extLst>
          </p:cNvPr>
          <p:cNvSpPr txBox="1"/>
          <p:nvPr/>
        </p:nvSpPr>
        <p:spPr>
          <a:xfrm>
            <a:off x="432054" y="1241567"/>
            <a:ext cx="8304246" cy="1938992"/>
          </a:xfrm>
          <a:prstGeom prst="rect">
            <a:avLst/>
          </a:prstGeom>
          <a:noFill/>
        </p:spPr>
        <p:txBody>
          <a:bodyPr wrap="square" rtlCol="0">
            <a:spAutoFit/>
          </a:bodyPr>
          <a:lstStyle/>
          <a:p>
            <a:r>
              <a:rPr lang="en" sz="2000" dirty="0"/>
              <a:t>POMDPs are typically solved using reinforcement learning algorithms. But those </a:t>
            </a:r>
            <a:r>
              <a:rPr lang="en" sz="2000" dirty="0">
                <a:solidFill>
                  <a:srgbClr val="FF0000"/>
                </a:solidFill>
              </a:rPr>
              <a:t>require many training episodes</a:t>
            </a:r>
            <a:r>
              <a:rPr lang="en" sz="2000" dirty="0"/>
              <a:t>, while authors aim to train the Student in one Teacher episode. So authors resort to simpler heuristics. The basic intuition is that </a:t>
            </a:r>
            <a:r>
              <a:rPr lang="en" sz="2000" dirty="0">
                <a:solidFill>
                  <a:srgbClr val="FF0000"/>
                </a:solidFill>
              </a:rPr>
              <a:t>the Student should practice those tasks more for which it is making most progress, while also practicing tasks that are at risk of being forgotten.</a:t>
            </a:r>
            <a:endParaRPr lang="ru-RU" sz="2800" dirty="0">
              <a:solidFill>
                <a:srgbClr val="FF0000"/>
              </a:solidFill>
            </a:endParaRPr>
          </a:p>
        </p:txBody>
      </p:sp>
      <p:pic>
        <p:nvPicPr>
          <p:cNvPr id="7" name="Рисунок 6">
            <a:extLst>
              <a:ext uri="{FF2B5EF4-FFF2-40B4-BE49-F238E27FC236}">
                <a16:creationId xmlns:a16="http://schemas.microsoft.com/office/drawing/2014/main" id="{28698DB3-1BE0-FA4B-A2E3-5BEBA85AB797}"/>
              </a:ext>
            </a:extLst>
          </p:cNvPr>
          <p:cNvPicPr>
            <a:picLocks noChangeAspect="1"/>
          </p:cNvPicPr>
          <p:nvPr/>
        </p:nvPicPr>
        <p:blipFill>
          <a:blip r:embed="rId3"/>
          <a:stretch>
            <a:fillRect/>
          </a:stretch>
        </p:blipFill>
        <p:spPr>
          <a:xfrm>
            <a:off x="1067519" y="3180559"/>
            <a:ext cx="6629400" cy="2501900"/>
          </a:xfrm>
          <a:prstGeom prst="rect">
            <a:avLst/>
          </a:prstGeom>
        </p:spPr>
      </p:pic>
      <p:sp>
        <p:nvSpPr>
          <p:cNvPr id="11" name="TextBox 10">
            <a:extLst>
              <a:ext uri="{FF2B5EF4-FFF2-40B4-BE49-F238E27FC236}">
                <a16:creationId xmlns:a16="http://schemas.microsoft.com/office/drawing/2014/main" id="{71F6F04E-0161-F049-9AB1-0F0FF83A93D9}"/>
              </a:ext>
            </a:extLst>
          </p:cNvPr>
          <p:cNvSpPr txBox="1"/>
          <p:nvPr/>
        </p:nvSpPr>
        <p:spPr>
          <a:xfrm>
            <a:off x="307923" y="5551899"/>
            <a:ext cx="8304246" cy="923330"/>
          </a:xfrm>
          <a:prstGeom prst="rect">
            <a:avLst/>
          </a:prstGeom>
          <a:noFill/>
        </p:spPr>
        <p:txBody>
          <a:bodyPr wrap="square" rtlCol="0">
            <a:spAutoFit/>
          </a:bodyPr>
          <a:lstStyle/>
          <a:p>
            <a:r>
              <a:rPr lang="en" i="1" dirty="0"/>
              <a:t>Idealistic curriculum learning. Left: Scores of different tasks improve over time, the next task starts improving once the previous task has been mastered. Right: Probability of sampling a task depends on the slope of the learning curve.</a:t>
            </a:r>
            <a:endParaRPr lang="ru-RU" i="1" dirty="0">
              <a:solidFill>
                <a:srgbClr val="FF0000"/>
              </a:solidFill>
            </a:endParaRPr>
          </a:p>
        </p:txBody>
      </p:sp>
    </p:spTree>
    <p:extLst>
      <p:ext uri="{BB962C8B-B14F-4D97-AF65-F5344CB8AC3E}">
        <p14:creationId xmlns:p14="http://schemas.microsoft.com/office/powerpoint/2010/main" val="32886854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0631" y="52050"/>
            <a:ext cx="9007093" cy="696922"/>
          </a:xfrm>
        </p:spPr>
        <p:txBody>
          <a:bodyPr>
            <a:noAutofit/>
          </a:bodyPr>
          <a:lstStyle/>
          <a:p>
            <a:r>
              <a:rPr lang="en" dirty="0"/>
              <a:t>Algorithm</a:t>
            </a:r>
            <a:endParaRPr lang="ru-RU" dirty="0"/>
          </a:p>
        </p:txBody>
      </p:sp>
      <p:sp>
        <p:nvSpPr>
          <p:cNvPr id="4" name="Прямоугольник 3"/>
          <p:cNvSpPr/>
          <p:nvPr/>
        </p:nvSpPr>
        <p:spPr>
          <a:xfrm>
            <a:off x="1322649" y="801011"/>
            <a:ext cx="6987654" cy="122829"/>
          </a:xfrm>
          <a:prstGeom prst="rect">
            <a:avLst/>
          </a:prstGeom>
          <a:solidFill>
            <a:schemeClr val="tx1">
              <a:lumMod val="65000"/>
              <a:lumOff val="35000"/>
            </a:schemeClr>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solidFill>
                <a:schemeClr val="tx1">
                  <a:lumMod val="95000"/>
                  <a:lumOff val="5000"/>
                </a:schemeClr>
              </a:solidFill>
            </a:endParaRPr>
          </a:p>
        </p:txBody>
      </p:sp>
      <p:sp>
        <p:nvSpPr>
          <p:cNvPr id="25" name="Номер слайда 4">
            <a:extLst>
              <a:ext uri="{FF2B5EF4-FFF2-40B4-BE49-F238E27FC236}">
                <a16:creationId xmlns:a16="http://schemas.microsoft.com/office/drawing/2014/main" id="{7D4C4B4A-7FAC-4A7A-AF63-CE42580E8C8F}"/>
              </a:ext>
            </a:extLst>
          </p:cNvPr>
          <p:cNvSpPr>
            <a:spLocks noGrp="1"/>
          </p:cNvSpPr>
          <p:nvPr>
            <p:ph type="sldNum" sz="quarter" idx="12"/>
          </p:nvPr>
        </p:nvSpPr>
        <p:spPr>
          <a:xfrm>
            <a:off x="8297844" y="669624"/>
            <a:ext cx="628650" cy="365125"/>
          </a:xfrm>
        </p:spPr>
        <p:txBody>
          <a:bodyPr/>
          <a:lstStyle/>
          <a:p>
            <a:pPr algn="ctr"/>
            <a:fld id="{518AAD72-03B1-4C57-A629-535E05C10B65}" type="slidenum">
              <a:rPr lang="ru-RU" sz="2400" b="1">
                <a:solidFill>
                  <a:schemeClr val="tx1">
                    <a:lumMod val="65000"/>
                    <a:lumOff val="35000"/>
                  </a:schemeClr>
                </a:solidFill>
              </a:rPr>
              <a:pPr algn="ctr"/>
              <a:t>12</a:t>
            </a:fld>
            <a:endParaRPr lang="ru-RU" sz="2400" b="1" dirty="0">
              <a:solidFill>
                <a:schemeClr val="tx1">
                  <a:lumMod val="65000"/>
                  <a:lumOff val="35000"/>
                </a:schemeClr>
              </a:solidFill>
            </a:endParaRPr>
          </a:p>
        </p:txBody>
      </p:sp>
      <p:sp>
        <p:nvSpPr>
          <p:cNvPr id="26" name="TextBox 25">
            <a:extLst>
              <a:ext uri="{FF2B5EF4-FFF2-40B4-BE49-F238E27FC236}">
                <a16:creationId xmlns:a16="http://schemas.microsoft.com/office/drawing/2014/main" id="{A6540AF0-A532-44A3-92BF-2E72E4B9C38D}"/>
              </a:ext>
            </a:extLst>
          </p:cNvPr>
          <p:cNvSpPr txBox="1"/>
          <p:nvPr/>
        </p:nvSpPr>
        <p:spPr>
          <a:xfrm>
            <a:off x="-100872" y="665415"/>
            <a:ext cx="1479097" cy="369332"/>
          </a:xfrm>
          <a:prstGeom prst="rect">
            <a:avLst/>
          </a:prstGeom>
          <a:noFill/>
        </p:spPr>
        <p:txBody>
          <a:bodyPr wrap="square" rtlCol="0">
            <a:spAutoFit/>
          </a:bodyPr>
          <a:lstStyle/>
          <a:p>
            <a:pPr algn="ctr"/>
            <a:r>
              <a:rPr lang="en-US" b="1" dirty="0">
                <a:solidFill>
                  <a:schemeClr val="tx1">
                    <a:lumMod val="65000"/>
                    <a:lumOff val="35000"/>
                  </a:schemeClr>
                </a:solidFill>
              </a:rPr>
              <a:t>AS</a:t>
            </a:r>
            <a:endParaRPr lang="ru-RU" b="1" dirty="0">
              <a:solidFill>
                <a:schemeClr val="tx1">
                  <a:lumMod val="65000"/>
                  <a:lumOff val="35000"/>
                </a:schemeClr>
              </a:solidFill>
            </a:endParaRPr>
          </a:p>
        </p:txBody>
      </p:sp>
      <p:pic>
        <p:nvPicPr>
          <p:cNvPr id="7" name="Рисунок 6">
            <a:extLst>
              <a:ext uri="{FF2B5EF4-FFF2-40B4-BE49-F238E27FC236}">
                <a16:creationId xmlns:a16="http://schemas.microsoft.com/office/drawing/2014/main" id="{28698DB3-1BE0-FA4B-A2E3-5BEBA85AB797}"/>
              </a:ext>
            </a:extLst>
          </p:cNvPr>
          <p:cNvPicPr>
            <a:picLocks noChangeAspect="1"/>
          </p:cNvPicPr>
          <p:nvPr/>
        </p:nvPicPr>
        <p:blipFill>
          <a:blip r:embed="rId3"/>
          <a:stretch>
            <a:fillRect/>
          </a:stretch>
        </p:blipFill>
        <p:spPr>
          <a:xfrm>
            <a:off x="972629" y="3796112"/>
            <a:ext cx="6629400" cy="2501900"/>
          </a:xfrm>
          <a:prstGeom prst="rect">
            <a:avLst/>
          </a:prstGeom>
        </p:spPr>
      </p:pic>
      <p:sp>
        <p:nvSpPr>
          <p:cNvPr id="9" name="TextBox 8">
            <a:extLst>
              <a:ext uri="{FF2B5EF4-FFF2-40B4-BE49-F238E27FC236}">
                <a16:creationId xmlns:a16="http://schemas.microsoft.com/office/drawing/2014/main" id="{28A61FC4-537F-5B4C-89EE-C2149878ED84}"/>
              </a:ext>
            </a:extLst>
          </p:cNvPr>
          <p:cNvSpPr txBox="1"/>
          <p:nvPr/>
        </p:nvSpPr>
        <p:spPr>
          <a:xfrm>
            <a:off x="432054" y="1241567"/>
            <a:ext cx="8304246" cy="2554545"/>
          </a:xfrm>
          <a:prstGeom prst="rect">
            <a:avLst/>
          </a:prstGeom>
          <a:noFill/>
        </p:spPr>
        <p:txBody>
          <a:bodyPr wrap="square" rtlCol="0">
            <a:spAutoFit/>
          </a:bodyPr>
          <a:lstStyle/>
          <a:p>
            <a:r>
              <a:rPr lang="en" sz="2000" dirty="0">
                <a:solidFill>
                  <a:srgbClr val="FF0000"/>
                </a:solidFill>
              </a:rPr>
              <a:t>1. </a:t>
            </a:r>
            <a:r>
              <a:rPr lang="en" sz="2000" dirty="0"/>
              <a:t>At first, the Teacher has no knowledge so it samples from all tasks uniformly. </a:t>
            </a:r>
            <a:r>
              <a:rPr lang="en" sz="2000" dirty="0">
                <a:solidFill>
                  <a:srgbClr val="FF0000"/>
                </a:solidFill>
              </a:rPr>
              <a:t>2. </a:t>
            </a:r>
            <a:r>
              <a:rPr lang="en" sz="2000" dirty="0"/>
              <a:t>When the Student starts making progress on task 1, the Teacher allocates more probability mass to this task. </a:t>
            </a:r>
          </a:p>
          <a:p>
            <a:r>
              <a:rPr lang="en" sz="2000" dirty="0">
                <a:solidFill>
                  <a:srgbClr val="FF0000"/>
                </a:solidFill>
              </a:rPr>
              <a:t>3. </a:t>
            </a:r>
            <a:r>
              <a:rPr lang="en" sz="2000" dirty="0"/>
              <a:t>When the Student masters task 1, its learning curve flattens and the Teacher samples the task less often. At this point Student also starts making progress on task 2, so the Teacher samples more from task 2. </a:t>
            </a:r>
          </a:p>
          <a:p>
            <a:r>
              <a:rPr lang="en" sz="2000" dirty="0">
                <a:solidFill>
                  <a:srgbClr val="FF0000"/>
                </a:solidFill>
              </a:rPr>
              <a:t>4. </a:t>
            </a:r>
            <a:r>
              <a:rPr lang="en" sz="2000" dirty="0"/>
              <a:t>This continues until the Student masters all tasks. As all task learning curves flatten in the end, the Teacher returns to uniform sampling of the tasks.</a:t>
            </a:r>
            <a:endParaRPr lang="ru-RU" sz="2800" dirty="0">
              <a:solidFill>
                <a:srgbClr val="FF0000"/>
              </a:solidFill>
            </a:endParaRPr>
          </a:p>
        </p:txBody>
      </p:sp>
    </p:spTree>
    <p:extLst>
      <p:ext uri="{BB962C8B-B14F-4D97-AF65-F5344CB8AC3E}">
        <p14:creationId xmlns:p14="http://schemas.microsoft.com/office/powerpoint/2010/main" val="26302304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0631" y="52050"/>
            <a:ext cx="9007093" cy="696922"/>
          </a:xfrm>
        </p:spPr>
        <p:txBody>
          <a:bodyPr>
            <a:noAutofit/>
          </a:bodyPr>
          <a:lstStyle/>
          <a:p>
            <a:r>
              <a:rPr lang="en" dirty="0"/>
              <a:t>Algorithm</a:t>
            </a:r>
            <a:endParaRPr lang="ru-RU" dirty="0"/>
          </a:p>
        </p:txBody>
      </p:sp>
      <p:sp>
        <p:nvSpPr>
          <p:cNvPr id="4" name="Прямоугольник 3"/>
          <p:cNvSpPr/>
          <p:nvPr/>
        </p:nvSpPr>
        <p:spPr>
          <a:xfrm>
            <a:off x="1322649" y="801011"/>
            <a:ext cx="6987654" cy="122829"/>
          </a:xfrm>
          <a:prstGeom prst="rect">
            <a:avLst/>
          </a:prstGeom>
          <a:solidFill>
            <a:schemeClr val="tx1">
              <a:lumMod val="65000"/>
              <a:lumOff val="35000"/>
            </a:schemeClr>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solidFill>
                <a:schemeClr val="tx1">
                  <a:lumMod val="95000"/>
                  <a:lumOff val="5000"/>
                </a:schemeClr>
              </a:solidFill>
            </a:endParaRPr>
          </a:p>
        </p:txBody>
      </p:sp>
      <p:sp>
        <p:nvSpPr>
          <p:cNvPr id="25" name="Номер слайда 4">
            <a:extLst>
              <a:ext uri="{FF2B5EF4-FFF2-40B4-BE49-F238E27FC236}">
                <a16:creationId xmlns:a16="http://schemas.microsoft.com/office/drawing/2014/main" id="{7D4C4B4A-7FAC-4A7A-AF63-CE42580E8C8F}"/>
              </a:ext>
            </a:extLst>
          </p:cNvPr>
          <p:cNvSpPr>
            <a:spLocks noGrp="1"/>
          </p:cNvSpPr>
          <p:nvPr>
            <p:ph type="sldNum" sz="quarter" idx="12"/>
          </p:nvPr>
        </p:nvSpPr>
        <p:spPr>
          <a:xfrm>
            <a:off x="8297844" y="669624"/>
            <a:ext cx="628650" cy="365125"/>
          </a:xfrm>
        </p:spPr>
        <p:txBody>
          <a:bodyPr/>
          <a:lstStyle/>
          <a:p>
            <a:pPr algn="ctr"/>
            <a:fld id="{518AAD72-03B1-4C57-A629-535E05C10B65}" type="slidenum">
              <a:rPr lang="ru-RU" sz="2400" b="1">
                <a:solidFill>
                  <a:schemeClr val="tx1">
                    <a:lumMod val="65000"/>
                    <a:lumOff val="35000"/>
                  </a:schemeClr>
                </a:solidFill>
              </a:rPr>
              <a:pPr algn="ctr"/>
              <a:t>13</a:t>
            </a:fld>
            <a:endParaRPr lang="ru-RU" sz="2400" b="1" dirty="0">
              <a:solidFill>
                <a:schemeClr val="tx1">
                  <a:lumMod val="65000"/>
                  <a:lumOff val="35000"/>
                </a:schemeClr>
              </a:solidFill>
            </a:endParaRPr>
          </a:p>
        </p:txBody>
      </p:sp>
      <p:sp>
        <p:nvSpPr>
          <p:cNvPr id="26" name="TextBox 25">
            <a:extLst>
              <a:ext uri="{FF2B5EF4-FFF2-40B4-BE49-F238E27FC236}">
                <a16:creationId xmlns:a16="http://schemas.microsoft.com/office/drawing/2014/main" id="{A6540AF0-A532-44A3-92BF-2E72E4B9C38D}"/>
              </a:ext>
            </a:extLst>
          </p:cNvPr>
          <p:cNvSpPr txBox="1"/>
          <p:nvPr/>
        </p:nvSpPr>
        <p:spPr>
          <a:xfrm>
            <a:off x="-100872" y="665415"/>
            <a:ext cx="1479097" cy="369332"/>
          </a:xfrm>
          <a:prstGeom prst="rect">
            <a:avLst/>
          </a:prstGeom>
          <a:noFill/>
        </p:spPr>
        <p:txBody>
          <a:bodyPr wrap="square" rtlCol="0">
            <a:spAutoFit/>
          </a:bodyPr>
          <a:lstStyle/>
          <a:p>
            <a:pPr algn="ctr"/>
            <a:r>
              <a:rPr lang="en-US" b="1" dirty="0">
                <a:solidFill>
                  <a:schemeClr val="tx1">
                    <a:lumMod val="65000"/>
                    <a:lumOff val="35000"/>
                  </a:schemeClr>
                </a:solidFill>
              </a:rPr>
              <a:t>AS</a:t>
            </a:r>
            <a:endParaRPr lang="ru-RU" b="1" dirty="0">
              <a:solidFill>
                <a:schemeClr val="tx1">
                  <a:lumMod val="65000"/>
                  <a:lumOff val="35000"/>
                </a:schemeClr>
              </a:solidFill>
            </a:endParaRPr>
          </a:p>
        </p:txBody>
      </p:sp>
      <p:pic>
        <p:nvPicPr>
          <p:cNvPr id="7" name="Рисунок 6">
            <a:extLst>
              <a:ext uri="{FF2B5EF4-FFF2-40B4-BE49-F238E27FC236}">
                <a16:creationId xmlns:a16="http://schemas.microsoft.com/office/drawing/2014/main" id="{28698DB3-1BE0-FA4B-A2E3-5BEBA85AB797}"/>
              </a:ext>
            </a:extLst>
          </p:cNvPr>
          <p:cNvPicPr>
            <a:picLocks noChangeAspect="1"/>
          </p:cNvPicPr>
          <p:nvPr/>
        </p:nvPicPr>
        <p:blipFill>
          <a:blip r:embed="rId3"/>
          <a:stretch>
            <a:fillRect/>
          </a:stretch>
        </p:blipFill>
        <p:spPr>
          <a:xfrm>
            <a:off x="1076146" y="1034747"/>
            <a:ext cx="6629400" cy="2501900"/>
          </a:xfrm>
          <a:prstGeom prst="rect">
            <a:avLst/>
          </a:prstGeom>
        </p:spPr>
      </p:pic>
      <p:sp>
        <p:nvSpPr>
          <p:cNvPr id="9" name="TextBox 8">
            <a:extLst>
              <a:ext uri="{FF2B5EF4-FFF2-40B4-BE49-F238E27FC236}">
                <a16:creationId xmlns:a16="http://schemas.microsoft.com/office/drawing/2014/main" id="{28A61FC4-537F-5B4C-89EE-C2149878ED84}"/>
              </a:ext>
            </a:extLst>
          </p:cNvPr>
          <p:cNvSpPr txBox="1"/>
          <p:nvPr/>
        </p:nvSpPr>
        <p:spPr>
          <a:xfrm>
            <a:off x="432054" y="3647554"/>
            <a:ext cx="8304246" cy="2246769"/>
          </a:xfrm>
          <a:prstGeom prst="rect">
            <a:avLst/>
          </a:prstGeom>
          <a:noFill/>
        </p:spPr>
        <p:txBody>
          <a:bodyPr wrap="square" rtlCol="0">
            <a:spAutoFit/>
          </a:bodyPr>
          <a:lstStyle/>
          <a:p>
            <a:r>
              <a:rPr lang="en" sz="2000" dirty="0"/>
              <a:t>The picture above is idealistic, since in practice some unlearning often occurs, i.e. when most of the probability mass is allocated to the task 2, performance on task 1 might get worse. To counter this the Student should also practice all learned tasks, especially those where unlearning occurs. For this reason authors sampled tasks according to the absolute value of the slope of the learning curve instead. If the change in scores is negative, this must mean that unlearning occurred and this task should be practiced more.</a:t>
            </a:r>
            <a:endParaRPr lang="ru-RU" sz="2800" dirty="0">
              <a:solidFill>
                <a:srgbClr val="FF0000"/>
              </a:solidFill>
            </a:endParaRPr>
          </a:p>
        </p:txBody>
      </p:sp>
    </p:spTree>
    <p:extLst>
      <p:ext uri="{BB962C8B-B14F-4D97-AF65-F5344CB8AC3E}">
        <p14:creationId xmlns:p14="http://schemas.microsoft.com/office/powerpoint/2010/main" val="11857076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0631" y="52050"/>
            <a:ext cx="9007093" cy="696922"/>
          </a:xfrm>
        </p:spPr>
        <p:txBody>
          <a:bodyPr>
            <a:noAutofit/>
          </a:bodyPr>
          <a:lstStyle/>
          <a:p>
            <a:r>
              <a:rPr lang="en" sz="4000" dirty="0"/>
              <a:t>Addition with 1-dimensional Curriculum</a:t>
            </a:r>
            <a:endParaRPr lang="ru-RU" sz="4000" dirty="0"/>
          </a:p>
        </p:txBody>
      </p:sp>
      <p:sp>
        <p:nvSpPr>
          <p:cNvPr id="4" name="Прямоугольник 3"/>
          <p:cNvSpPr/>
          <p:nvPr/>
        </p:nvSpPr>
        <p:spPr>
          <a:xfrm>
            <a:off x="1322649" y="801011"/>
            <a:ext cx="6987654" cy="122829"/>
          </a:xfrm>
          <a:prstGeom prst="rect">
            <a:avLst/>
          </a:prstGeom>
          <a:solidFill>
            <a:schemeClr val="tx1">
              <a:lumMod val="65000"/>
              <a:lumOff val="35000"/>
            </a:schemeClr>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solidFill>
                <a:schemeClr val="tx1">
                  <a:lumMod val="95000"/>
                  <a:lumOff val="5000"/>
                </a:schemeClr>
              </a:solidFill>
            </a:endParaRPr>
          </a:p>
        </p:txBody>
      </p:sp>
      <p:sp>
        <p:nvSpPr>
          <p:cNvPr id="25" name="Номер слайда 4">
            <a:extLst>
              <a:ext uri="{FF2B5EF4-FFF2-40B4-BE49-F238E27FC236}">
                <a16:creationId xmlns:a16="http://schemas.microsoft.com/office/drawing/2014/main" id="{7D4C4B4A-7FAC-4A7A-AF63-CE42580E8C8F}"/>
              </a:ext>
            </a:extLst>
          </p:cNvPr>
          <p:cNvSpPr>
            <a:spLocks noGrp="1"/>
          </p:cNvSpPr>
          <p:nvPr>
            <p:ph type="sldNum" sz="quarter" idx="12"/>
          </p:nvPr>
        </p:nvSpPr>
        <p:spPr>
          <a:xfrm>
            <a:off x="8297844" y="669624"/>
            <a:ext cx="628650" cy="365125"/>
          </a:xfrm>
        </p:spPr>
        <p:txBody>
          <a:bodyPr/>
          <a:lstStyle/>
          <a:p>
            <a:pPr algn="ctr"/>
            <a:fld id="{518AAD72-03B1-4C57-A629-535E05C10B65}" type="slidenum">
              <a:rPr lang="ru-RU" sz="2400" b="1">
                <a:solidFill>
                  <a:schemeClr val="tx1">
                    <a:lumMod val="65000"/>
                    <a:lumOff val="35000"/>
                  </a:schemeClr>
                </a:solidFill>
              </a:rPr>
              <a:pPr algn="ctr"/>
              <a:t>14</a:t>
            </a:fld>
            <a:endParaRPr lang="ru-RU" sz="2400" b="1" dirty="0">
              <a:solidFill>
                <a:schemeClr val="tx1">
                  <a:lumMod val="65000"/>
                  <a:lumOff val="35000"/>
                </a:schemeClr>
              </a:solidFill>
            </a:endParaRPr>
          </a:p>
        </p:txBody>
      </p:sp>
      <p:sp>
        <p:nvSpPr>
          <p:cNvPr id="26" name="TextBox 25">
            <a:extLst>
              <a:ext uri="{FF2B5EF4-FFF2-40B4-BE49-F238E27FC236}">
                <a16:creationId xmlns:a16="http://schemas.microsoft.com/office/drawing/2014/main" id="{A6540AF0-A532-44A3-92BF-2E72E4B9C38D}"/>
              </a:ext>
            </a:extLst>
          </p:cNvPr>
          <p:cNvSpPr txBox="1"/>
          <p:nvPr/>
        </p:nvSpPr>
        <p:spPr>
          <a:xfrm>
            <a:off x="-100872" y="665415"/>
            <a:ext cx="1479097" cy="369332"/>
          </a:xfrm>
          <a:prstGeom prst="rect">
            <a:avLst/>
          </a:prstGeom>
          <a:noFill/>
        </p:spPr>
        <p:txBody>
          <a:bodyPr wrap="square" rtlCol="0">
            <a:spAutoFit/>
          </a:bodyPr>
          <a:lstStyle/>
          <a:p>
            <a:pPr algn="ctr"/>
            <a:r>
              <a:rPr lang="en-US" b="1" dirty="0">
                <a:solidFill>
                  <a:schemeClr val="tx1">
                    <a:lumMod val="65000"/>
                    <a:lumOff val="35000"/>
                  </a:schemeClr>
                </a:solidFill>
              </a:rPr>
              <a:t>AS</a:t>
            </a:r>
            <a:endParaRPr lang="ru-RU" b="1" dirty="0">
              <a:solidFill>
                <a:schemeClr val="tx1">
                  <a:lumMod val="65000"/>
                  <a:lumOff val="35000"/>
                </a:schemeClr>
              </a:solidFill>
            </a:endParaRPr>
          </a:p>
        </p:txBody>
      </p:sp>
      <p:pic>
        <p:nvPicPr>
          <p:cNvPr id="5" name="Рисунок 4">
            <a:extLst>
              <a:ext uri="{FF2B5EF4-FFF2-40B4-BE49-F238E27FC236}">
                <a16:creationId xmlns:a16="http://schemas.microsoft.com/office/drawing/2014/main" id="{9B8F029A-1083-8B42-8D55-7CFEAE253148}"/>
              </a:ext>
            </a:extLst>
          </p:cNvPr>
          <p:cNvPicPr>
            <a:picLocks noChangeAspect="1"/>
          </p:cNvPicPr>
          <p:nvPr/>
        </p:nvPicPr>
        <p:blipFill>
          <a:blip r:embed="rId3"/>
          <a:stretch>
            <a:fillRect/>
          </a:stretch>
        </p:blipFill>
        <p:spPr>
          <a:xfrm>
            <a:off x="996427" y="1086786"/>
            <a:ext cx="7175500" cy="3263900"/>
          </a:xfrm>
          <a:prstGeom prst="rect">
            <a:avLst/>
          </a:prstGeom>
        </p:spPr>
      </p:pic>
      <p:sp>
        <p:nvSpPr>
          <p:cNvPr id="10" name="TextBox 9">
            <a:extLst>
              <a:ext uri="{FF2B5EF4-FFF2-40B4-BE49-F238E27FC236}">
                <a16:creationId xmlns:a16="http://schemas.microsoft.com/office/drawing/2014/main" id="{D59BA933-4B5C-8840-9927-7A45BFFF1C97}"/>
              </a:ext>
            </a:extLst>
          </p:cNvPr>
          <p:cNvSpPr txBox="1"/>
          <p:nvPr/>
        </p:nvSpPr>
        <p:spPr>
          <a:xfrm>
            <a:off x="432054" y="4402725"/>
            <a:ext cx="8304246" cy="1323439"/>
          </a:xfrm>
          <a:prstGeom prst="rect">
            <a:avLst/>
          </a:prstGeom>
          <a:noFill/>
        </p:spPr>
        <p:txBody>
          <a:bodyPr wrap="square" rtlCol="0">
            <a:spAutoFit/>
          </a:bodyPr>
          <a:lstStyle/>
          <a:p>
            <a:r>
              <a:rPr lang="en" sz="2000" dirty="0"/>
              <a:t>The curriculum task determines the maximum number of digits in both added numbers. Authors algorithms outperformed uniform sampling and the best manual curriculum ("combined") for 9-digit addition from (Zaremba and </a:t>
            </a:r>
            <a:r>
              <a:rPr lang="en" sz="2000" dirty="0" err="1"/>
              <a:t>Sutskever</a:t>
            </a:r>
            <a:r>
              <a:rPr lang="en" sz="2000" dirty="0"/>
              <a:t>, 2014)</a:t>
            </a:r>
            <a:endParaRPr lang="ru-RU" sz="2800" dirty="0">
              <a:solidFill>
                <a:srgbClr val="FF0000"/>
              </a:solidFill>
            </a:endParaRPr>
          </a:p>
        </p:txBody>
      </p:sp>
    </p:spTree>
    <p:extLst>
      <p:ext uri="{BB962C8B-B14F-4D97-AF65-F5344CB8AC3E}">
        <p14:creationId xmlns:p14="http://schemas.microsoft.com/office/powerpoint/2010/main" val="6182897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0631" y="52050"/>
            <a:ext cx="9007093" cy="696922"/>
          </a:xfrm>
        </p:spPr>
        <p:txBody>
          <a:bodyPr>
            <a:noAutofit/>
          </a:bodyPr>
          <a:lstStyle/>
          <a:p>
            <a:r>
              <a:rPr lang="en" sz="4000" dirty="0"/>
              <a:t>Minecraft</a:t>
            </a:r>
            <a:endParaRPr lang="ru-RU" sz="4000" dirty="0"/>
          </a:p>
        </p:txBody>
      </p:sp>
      <p:sp>
        <p:nvSpPr>
          <p:cNvPr id="4" name="Прямоугольник 3"/>
          <p:cNvSpPr/>
          <p:nvPr/>
        </p:nvSpPr>
        <p:spPr>
          <a:xfrm>
            <a:off x="1322649" y="801011"/>
            <a:ext cx="6987654" cy="122829"/>
          </a:xfrm>
          <a:prstGeom prst="rect">
            <a:avLst/>
          </a:prstGeom>
          <a:solidFill>
            <a:schemeClr val="tx1">
              <a:lumMod val="65000"/>
              <a:lumOff val="35000"/>
            </a:schemeClr>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solidFill>
                <a:schemeClr val="tx1">
                  <a:lumMod val="95000"/>
                  <a:lumOff val="5000"/>
                </a:schemeClr>
              </a:solidFill>
            </a:endParaRPr>
          </a:p>
        </p:txBody>
      </p:sp>
      <p:sp>
        <p:nvSpPr>
          <p:cNvPr id="25" name="Номер слайда 4">
            <a:extLst>
              <a:ext uri="{FF2B5EF4-FFF2-40B4-BE49-F238E27FC236}">
                <a16:creationId xmlns:a16="http://schemas.microsoft.com/office/drawing/2014/main" id="{7D4C4B4A-7FAC-4A7A-AF63-CE42580E8C8F}"/>
              </a:ext>
            </a:extLst>
          </p:cNvPr>
          <p:cNvSpPr>
            <a:spLocks noGrp="1"/>
          </p:cNvSpPr>
          <p:nvPr>
            <p:ph type="sldNum" sz="quarter" idx="12"/>
          </p:nvPr>
        </p:nvSpPr>
        <p:spPr>
          <a:xfrm>
            <a:off x="8297844" y="669624"/>
            <a:ext cx="628650" cy="365125"/>
          </a:xfrm>
        </p:spPr>
        <p:txBody>
          <a:bodyPr/>
          <a:lstStyle/>
          <a:p>
            <a:pPr algn="ctr"/>
            <a:fld id="{518AAD72-03B1-4C57-A629-535E05C10B65}" type="slidenum">
              <a:rPr lang="ru-RU" sz="2400" b="1">
                <a:solidFill>
                  <a:schemeClr val="tx1">
                    <a:lumMod val="65000"/>
                    <a:lumOff val="35000"/>
                  </a:schemeClr>
                </a:solidFill>
              </a:rPr>
              <a:pPr algn="ctr"/>
              <a:t>15</a:t>
            </a:fld>
            <a:endParaRPr lang="ru-RU" sz="2400" b="1" dirty="0">
              <a:solidFill>
                <a:schemeClr val="tx1">
                  <a:lumMod val="65000"/>
                  <a:lumOff val="35000"/>
                </a:schemeClr>
              </a:solidFill>
            </a:endParaRPr>
          </a:p>
        </p:txBody>
      </p:sp>
      <p:sp>
        <p:nvSpPr>
          <p:cNvPr id="26" name="TextBox 25">
            <a:extLst>
              <a:ext uri="{FF2B5EF4-FFF2-40B4-BE49-F238E27FC236}">
                <a16:creationId xmlns:a16="http://schemas.microsoft.com/office/drawing/2014/main" id="{A6540AF0-A532-44A3-92BF-2E72E4B9C38D}"/>
              </a:ext>
            </a:extLst>
          </p:cNvPr>
          <p:cNvSpPr txBox="1"/>
          <p:nvPr/>
        </p:nvSpPr>
        <p:spPr>
          <a:xfrm>
            <a:off x="-100872" y="665415"/>
            <a:ext cx="1479097" cy="369332"/>
          </a:xfrm>
          <a:prstGeom prst="rect">
            <a:avLst/>
          </a:prstGeom>
          <a:noFill/>
        </p:spPr>
        <p:txBody>
          <a:bodyPr wrap="square" rtlCol="0">
            <a:spAutoFit/>
          </a:bodyPr>
          <a:lstStyle/>
          <a:p>
            <a:pPr algn="ctr"/>
            <a:r>
              <a:rPr lang="en-US" b="1" dirty="0">
                <a:solidFill>
                  <a:schemeClr val="tx1">
                    <a:lumMod val="65000"/>
                    <a:lumOff val="35000"/>
                  </a:schemeClr>
                </a:solidFill>
              </a:rPr>
              <a:t>AS</a:t>
            </a:r>
            <a:endParaRPr lang="ru-RU" b="1" dirty="0">
              <a:solidFill>
                <a:schemeClr val="tx1">
                  <a:lumMod val="65000"/>
                  <a:lumOff val="35000"/>
                </a:schemeClr>
              </a:solidFill>
            </a:endParaRPr>
          </a:p>
        </p:txBody>
      </p:sp>
      <p:sp>
        <p:nvSpPr>
          <p:cNvPr id="10" name="TextBox 9">
            <a:extLst>
              <a:ext uri="{FF2B5EF4-FFF2-40B4-BE49-F238E27FC236}">
                <a16:creationId xmlns:a16="http://schemas.microsoft.com/office/drawing/2014/main" id="{D59BA933-4B5C-8840-9927-7A45BFFF1C97}"/>
              </a:ext>
            </a:extLst>
          </p:cNvPr>
          <p:cNvSpPr txBox="1"/>
          <p:nvPr/>
        </p:nvSpPr>
        <p:spPr>
          <a:xfrm>
            <a:off x="432054" y="1279962"/>
            <a:ext cx="8304246" cy="1015663"/>
          </a:xfrm>
          <a:prstGeom prst="rect">
            <a:avLst/>
          </a:prstGeom>
          <a:noFill/>
        </p:spPr>
        <p:txBody>
          <a:bodyPr wrap="square" rtlCol="0">
            <a:spAutoFit/>
          </a:bodyPr>
          <a:lstStyle/>
          <a:p>
            <a:r>
              <a:rPr lang="en" sz="2000" dirty="0"/>
              <a:t>Minecraft is a popular 3D video game where players can explore, craft tools and build arbitrary structures, making it a potentially rich environment for AI research. </a:t>
            </a:r>
            <a:endParaRPr lang="ru-RU" sz="2800" dirty="0">
              <a:solidFill>
                <a:srgbClr val="FF0000"/>
              </a:solidFill>
            </a:endParaRPr>
          </a:p>
        </p:txBody>
      </p:sp>
      <p:pic>
        <p:nvPicPr>
          <p:cNvPr id="3" name="Рисунок 2">
            <a:extLst>
              <a:ext uri="{FF2B5EF4-FFF2-40B4-BE49-F238E27FC236}">
                <a16:creationId xmlns:a16="http://schemas.microsoft.com/office/drawing/2014/main" id="{80CFC777-2969-914E-81E3-C15E45751F67}"/>
              </a:ext>
            </a:extLst>
          </p:cNvPr>
          <p:cNvPicPr>
            <a:picLocks noChangeAspect="1"/>
          </p:cNvPicPr>
          <p:nvPr/>
        </p:nvPicPr>
        <p:blipFill>
          <a:blip r:embed="rId3"/>
          <a:stretch>
            <a:fillRect/>
          </a:stretch>
        </p:blipFill>
        <p:spPr>
          <a:xfrm>
            <a:off x="871589" y="2295625"/>
            <a:ext cx="6892184" cy="3618397"/>
          </a:xfrm>
          <a:prstGeom prst="rect">
            <a:avLst/>
          </a:prstGeom>
        </p:spPr>
      </p:pic>
    </p:spTree>
    <p:extLst>
      <p:ext uri="{BB962C8B-B14F-4D97-AF65-F5344CB8AC3E}">
        <p14:creationId xmlns:p14="http://schemas.microsoft.com/office/powerpoint/2010/main" val="4923585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0631" y="52050"/>
            <a:ext cx="9007093" cy="696922"/>
          </a:xfrm>
        </p:spPr>
        <p:txBody>
          <a:bodyPr>
            <a:noAutofit/>
          </a:bodyPr>
          <a:lstStyle/>
          <a:p>
            <a:r>
              <a:rPr lang="en" sz="4000" dirty="0"/>
              <a:t>Minecraft</a:t>
            </a:r>
            <a:endParaRPr lang="ru-RU" sz="4000" dirty="0"/>
          </a:p>
        </p:txBody>
      </p:sp>
      <p:sp>
        <p:nvSpPr>
          <p:cNvPr id="4" name="Прямоугольник 3"/>
          <p:cNvSpPr/>
          <p:nvPr/>
        </p:nvSpPr>
        <p:spPr>
          <a:xfrm>
            <a:off x="1322649" y="801011"/>
            <a:ext cx="6987654" cy="122829"/>
          </a:xfrm>
          <a:prstGeom prst="rect">
            <a:avLst/>
          </a:prstGeom>
          <a:solidFill>
            <a:schemeClr val="tx1">
              <a:lumMod val="65000"/>
              <a:lumOff val="35000"/>
            </a:schemeClr>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solidFill>
                <a:schemeClr val="tx1">
                  <a:lumMod val="95000"/>
                  <a:lumOff val="5000"/>
                </a:schemeClr>
              </a:solidFill>
            </a:endParaRPr>
          </a:p>
        </p:txBody>
      </p:sp>
      <p:sp>
        <p:nvSpPr>
          <p:cNvPr id="25" name="Номер слайда 4">
            <a:extLst>
              <a:ext uri="{FF2B5EF4-FFF2-40B4-BE49-F238E27FC236}">
                <a16:creationId xmlns:a16="http://schemas.microsoft.com/office/drawing/2014/main" id="{7D4C4B4A-7FAC-4A7A-AF63-CE42580E8C8F}"/>
              </a:ext>
            </a:extLst>
          </p:cNvPr>
          <p:cNvSpPr>
            <a:spLocks noGrp="1"/>
          </p:cNvSpPr>
          <p:nvPr>
            <p:ph type="sldNum" sz="quarter" idx="12"/>
          </p:nvPr>
        </p:nvSpPr>
        <p:spPr>
          <a:xfrm>
            <a:off x="8297844" y="669624"/>
            <a:ext cx="628650" cy="365125"/>
          </a:xfrm>
        </p:spPr>
        <p:txBody>
          <a:bodyPr/>
          <a:lstStyle/>
          <a:p>
            <a:pPr algn="ctr"/>
            <a:fld id="{518AAD72-03B1-4C57-A629-535E05C10B65}" type="slidenum">
              <a:rPr lang="ru-RU" sz="2400" b="1">
                <a:solidFill>
                  <a:schemeClr val="tx1">
                    <a:lumMod val="65000"/>
                    <a:lumOff val="35000"/>
                  </a:schemeClr>
                </a:solidFill>
              </a:rPr>
              <a:pPr algn="ctr"/>
              <a:t>16</a:t>
            </a:fld>
            <a:endParaRPr lang="ru-RU" sz="2400" b="1" dirty="0">
              <a:solidFill>
                <a:schemeClr val="tx1">
                  <a:lumMod val="65000"/>
                  <a:lumOff val="35000"/>
                </a:schemeClr>
              </a:solidFill>
            </a:endParaRPr>
          </a:p>
        </p:txBody>
      </p:sp>
      <p:sp>
        <p:nvSpPr>
          <p:cNvPr id="26" name="TextBox 25">
            <a:extLst>
              <a:ext uri="{FF2B5EF4-FFF2-40B4-BE49-F238E27FC236}">
                <a16:creationId xmlns:a16="http://schemas.microsoft.com/office/drawing/2014/main" id="{A6540AF0-A532-44A3-92BF-2E72E4B9C38D}"/>
              </a:ext>
            </a:extLst>
          </p:cNvPr>
          <p:cNvSpPr txBox="1"/>
          <p:nvPr/>
        </p:nvSpPr>
        <p:spPr>
          <a:xfrm>
            <a:off x="-100872" y="665415"/>
            <a:ext cx="1479097" cy="369332"/>
          </a:xfrm>
          <a:prstGeom prst="rect">
            <a:avLst/>
          </a:prstGeom>
          <a:noFill/>
        </p:spPr>
        <p:txBody>
          <a:bodyPr wrap="square" rtlCol="0">
            <a:spAutoFit/>
          </a:bodyPr>
          <a:lstStyle/>
          <a:p>
            <a:pPr algn="ctr"/>
            <a:r>
              <a:rPr lang="en-US" b="1" dirty="0">
                <a:solidFill>
                  <a:schemeClr val="tx1">
                    <a:lumMod val="65000"/>
                    <a:lumOff val="35000"/>
                  </a:schemeClr>
                </a:solidFill>
              </a:rPr>
              <a:t>AS</a:t>
            </a:r>
            <a:endParaRPr lang="ru-RU" b="1" dirty="0">
              <a:solidFill>
                <a:schemeClr val="tx1">
                  <a:lumMod val="65000"/>
                  <a:lumOff val="35000"/>
                </a:schemeClr>
              </a:solidFill>
            </a:endParaRPr>
          </a:p>
        </p:txBody>
      </p:sp>
      <p:sp>
        <p:nvSpPr>
          <p:cNvPr id="10" name="TextBox 9">
            <a:extLst>
              <a:ext uri="{FF2B5EF4-FFF2-40B4-BE49-F238E27FC236}">
                <a16:creationId xmlns:a16="http://schemas.microsoft.com/office/drawing/2014/main" id="{D59BA933-4B5C-8840-9927-7A45BFFF1C97}"/>
              </a:ext>
            </a:extLst>
          </p:cNvPr>
          <p:cNvSpPr txBox="1"/>
          <p:nvPr/>
        </p:nvSpPr>
        <p:spPr>
          <a:xfrm>
            <a:off x="432054" y="1279962"/>
            <a:ext cx="8304246" cy="1323439"/>
          </a:xfrm>
          <a:prstGeom prst="rect">
            <a:avLst/>
          </a:prstGeom>
          <a:noFill/>
        </p:spPr>
        <p:txBody>
          <a:bodyPr wrap="square" rtlCol="0">
            <a:spAutoFit/>
          </a:bodyPr>
          <a:lstStyle/>
          <a:p>
            <a:r>
              <a:rPr lang="en" sz="2000" dirty="0"/>
              <a:t>Authors generated random mazes for the agent to solve. The mazes contain sequences of rooms separated by the following obstacles: </a:t>
            </a:r>
          </a:p>
          <a:p>
            <a:r>
              <a:rPr lang="en" sz="2000" dirty="0"/>
              <a:t>	• Wall – the agent has to locate a doorway in the wall. </a:t>
            </a:r>
          </a:p>
          <a:p>
            <a:r>
              <a:rPr lang="en" sz="2000" dirty="0"/>
              <a:t>	• Lava – the agent has to cross a bridge over lava.</a:t>
            </a:r>
            <a:endParaRPr lang="ru-RU" sz="2800" dirty="0">
              <a:solidFill>
                <a:srgbClr val="FF0000"/>
              </a:solidFill>
            </a:endParaRPr>
          </a:p>
        </p:txBody>
      </p:sp>
      <p:pic>
        <p:nvPicPr>
          <p:cNvPr id="6" name="Рисунок 5">
            <a:extLst>
              <a:ext uri="{FF2B5EF4-FFF2-40B4-BE49-F238E27FC236}">
                <a16:creationId xmlns:a16="http://schemas.microsoft.com/office/drawing/2014/main" id="{E7AB62BB-BAE4-E644-AFD4-F11B6CBB3639}"/>
              </a:ext>
            </a:extLst>
          </p:cNvPr>
          <p:cNvPicPr>
            <a:picLocks noChangeAspect="1"/>
          </p:cNvPicPr>
          <p:nvPr/>
        </p:nvPicPr>
        <p:blipFill>
          <a:blip r:embed="rId3"/>
          <a:stretch>
            <a:fillRect/>
          </a:stretch>
        </p:blipFill>
        <p:spPr>
          <a:xfrm>
            <a:off x="432054" y="4050102"/>
            <a:ext cx="3863061" cy="2143664"/>
          </a:xfrm>
          <a:prstGeom prst="rect">
            <a:avLst/>
          </a:prstGeom>
        </p:spPr>
      </p:pic>
      <p:pic>
        <p:nvPicPr>
          <p:cNvPr id="5" name="Рисунок 4">
            <a:extLst>
              <a:ext uri="{FF2B5EF4-FFF2-40B4-BE49-F238E27FC236}">
                <a16:creationId xmlns:a16="http://schemas.microsoft.com/office/drawing/2014/main" id="{66E6904B-BD67-9142-8E7A-8993FCDE5DA2}"/>
              </a:ext>
            </a:extLst>
          </p:cNvPr>
          <p:cNvPicPr>
            <a:picLocks noChangeAspect="1"/>
          </p:cNvPicPr>
          <p:nvPr/>
        </p:nvPicPr>
        <p:blipFill>
          <a:blip r:embed="rId4"/>
          <a:stretch>
            <a:fillRect/>
          </a:stretch>
        </p:blipFill>
        <p:spPr>
          <a:xfrm>
            <a:off x="3554082" y="2603401"/>
            <a:ext cx="4925684" cy="2770698"/>
          </a:xfrm>
          <a:prstGeom prst="rect">
            <a:avLst/>
          </a:prstGeom>
        </p:spPr>
      </p:pic>
    </p:spTree>
    <p:extLst>
      <p:ext uri="{BB962C8B-B14F-4D97-AF65-F5344CB8AC3E}">
        <p14:creationId xmlns:p14="http://schemas.microsoft.com/office/powerpoint/2010/main" val="23643266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0631" y="52050"/>
            <a:ext cx="9007093" cy="696922"/>
          </a:xfrm>
        </p:spPr>
        <p:txBody>
          <a:bodyPr>
            <a:noAutofit/>
          </a:bodyPr>
          <a:lstStyle/>
          <a:p>
            <a:r>
              <a:rPr lang="en" sz="4000" dirty="0"/>
              <a:t>5-step Curriculum</a:t>
            </a:r>
            <a:endParaRPr lang="ru-RU" sz="4000" dirty="0"/>
          </a:p>
        </p:txBody>
      </p:sp>
      <p:sp>
        <p:nvSpPr>
          <p:cNvPr id="4" name="Прямоугольник 3"/>
          <p:cNvSpPr/>
          <p:nvPr/>
        </p:nvSpPr>
        <p:spPr>
          <a:xfrm>
            <a:off x="1322649" y="801011"/>
            <a:ext cx="6987654" cy="122829"/>
          </a:xfrm>
          <a:prstGeom prst="rect">
            <a:avLst/>
          </a:prstGeom>
          <a:solidFill>
            <a:schemeClr val="tx1">
              <a:lumMod val="65000"/>
              <a:lumOff val="35000"/>
            </a:schemeClr>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solidFill>
                <a:schemeClr val="tx1">
                  <a:lumMod val="95000"/>
                  <a:lumOff val="5000"/>
                </a:schemeClr>
              </a:solidFill>
            </a:endParaRPr>
          </a:p>
        </p:txBody>
      </p:sp>
      <p:sp>
        <p:nvSpPr>
          <p:cNvPr id="25" name="Номер слайда 4">
            <a:extLst>
              <a:ext uri="{FF2B5EF4-FFF2-40B4-BE49-F238E27FC236}">
                <a16:creationId xmlns:a16="http://schemas.microsoft.com/office/drawing/2014/main" id="{7D4C4B4A-7FAC-4A7A-AF63-CE42580E8C8F}"/>
              </a:ext>
            </a:extLst>
          </p:cNvPr>
          <p:cNvSpPr>
            <a:spLocks noGrp="1"/>
          </p:cNvSpPr>
          <p:nvPr>
            <p:ph type="sldNum" sz="quarter" idx="12"/>
          </p:nvPr>
        </p:nvSpPr>
        <p:spPr>
          <a:xfrm>
            <a:off x="8297844" y="669624"/>
            <a:ext cx="628650" cy="365125"/>
          </a:xfrm>
        </p:spPr>
        <p:txBody>
          <a:bodyPr/>
          <a:lstStyle/>
          <a:p>
            <a:pPr algn="ctr"/>
            <a:fld id="{518AAD72-03B1-4C57-A629-535E05C10B65}" type="slidenum">
              <a:rPr lang="ru-RU" sz="2400" b="1">
                <a:solidFill>
                  <a:schemeClr val="tx1">
                    <a:lumMod val="65000"/>
                    <a:lumOff val="35000"/>
                  </a:schemeClr>
                </a:solidFill>
              </a:rPr>
              <a:pPr algn="ctr"/>
              <a:t>17</a:t>
            </a:fld>
            <a:endParaRPr lang="ru-RU" sz="2400" b="1" dirty="0">
              <a:solidFill>
                <a:schemeClr val="tx1">
                  <a:lumMod val="65000"/>
                  <a:lumOff val="35000"/>
                </a:schemeClr>
              </a:solidFill>
            </a:endParaRPr>
          </a:p>
        </p:txBody>
      </p:sp>
      <p:sp>
        <p:nvSpPr>
          <p:cNvPr id="26" name="TextBox 25">
            <a:extLst>
              <a:ext uri="{FF2B5EF4-FFF2-40B4-BE49-F238E27FC236}">
                <a16:creationId xmlns:a16="http://schemas.microsoft.com/office/drawing/2014/main" id="{A6540AF0-A532-44A3-92BF-2E72E4B9C38D}"/>
              </a:ext>
            </a:extLst>
          </p:cNvPr>
          <p:cNvSpPr txBox="1"/>
          <p:nvPr/>
        </p:nvSpPr>
        <p:spPr>
          <a:xfrm>
            <a:off x="-100872" y="665415"/>
            <a:ext cx="1479097" cy="369332"/>
          </a:xfrm>
          <a:prstGeom prst="rect">
            <a:avLst/>
          </a:prstGeom>
          <a:noFill/>
        </p:spPr>
        <p:txBody>
          <a:bodyPr wrap="square" rtlCol="0">
            <a:spAutoFit/>
          </a:bodyPr>
          <a:lstStyle/>
          <a:p>
            <a:pPr algn="ctr"/>
            <a:r>
              <a:rPr lang="en-US" b="1" dirty="0">
                <a:solidFill>
                  <a:schemeClr val="tx1">
                    <a:lumMod val="65000"/>
                    <a:lumOff val="35000"/>
                  </a:schemeClr>
                </a:solidFill>
              </a:rPr>
              <a:t>AS</a:t>
            </a:r>
            <a:endParaRPr lang="ru-RU" b="1" dirty="0">
              <a:solidFill>
                <a:schemeClr val="tx1">
                  <a:lumMod val="65000"/>
                  <a:lumOff val="35000"/>
                </a:schemeClr>
              </a:solidFill>
            </a:endParaRPr>
          </a:p>
        </p:txBody>
      </p:sp>
      <p:sp>
        <p:nvSpPr>
          <p:cNvPr id="10" name="TextBox 9">
            <a:extLst>
              <a:ext uri="{FF2B5EF4-FFF2-40B4-BE49-F238E27FC236}">
                <a16:creationId xmlns:a16="http://schemas.microsoft.com/office/drawing/2014/main" id="{D59BA933-4B5C-8840-9927-7A45BFFF1C97}"/>
              </a:ext>
            </a:extLst>
          </p:cNvPr>
          <p:cNvSpPr txBox="1"/>
          <p:nvPr/>
        </p:nvSpPr>
        <p:spPr>
          <a:xfrm>
            <a:off x="432054" y="1279962"/>
            <a:ext cx="8304246" cy="1631216"/>
          </a:xfrm>
          <a:prstGeom prst="rect">
            <a:avLst/>
          </a:prstGeom>
          <a:noFill/>
        </p:spPr>
        <p:txBody>
          <a:bodyPr wrap="square" rtlCol="0">
            <a:spAutoFit/>
          </a:bodyPr>
          <a:lstStyle/>
          <a:p>
            <a:r>
              <a:rPr lang="en" sz="2000" dirty="0"/>
              <a:t>1. A single room with a target. </a:t>
            </a:r>
          </a:p>
          <a:p>
            <a:r>
              <a:rPr lang="en" sz="2000" dirty="0"/>
              <a:t>2. Two rooms separated by lava. </a:t>
            </a:r>
          </a:p>
          <a:p>
            <a:r>
              <a:rPr lang="en" sz="2000" dirty="0"/>
              <a:t>3. Two rooms separated by wall. </a:t>
            </a:r>
          </a:p>
          <a:p>
            <a:r>
              <a:rPr lang="en" sz="2000" dirty="0"/>
              <a:t>4. Three rooms separated by lava and wall, in random order. </a:t>
            </a:r>
          </a:p>
          <a:p>
            <a:r>
              <a:rPr lang="en" sz="2000" dirty="0"/>
              <a:t>5. Four rooms separated by lava and walls, in random order.</a:t>
            </a:r>
            <a:endParaRPr lang="ru-RU" sz="2800" dirty="0">
              <a:solidFill>
                <a:srgbClr val="FF0000"/>
              </a:solidFill>
            </a:endParaRPr>
          </a:p>
        </p:txBody>
      </p:sp>
      <p:pic>
        <p:nvPicPr>
          <p:cNvPr id="7" name="Рисунок 6">
            <a:extLst>
              <a:ext uri="{FF2B5EF4-FFF2-40B4-BE49-F238E27FC236}">
                <a16:creationId xmlns:a16="http://schemas.microsoft.com/office/drawing/2014/main" id="{AB2FAC92-7445-8649-9B90-4B9BEE01EAB6}"/>
              </a:ext>
            </a:extLst>
          </p:cNvPr>
          <p:cNvPicPr>
            <a:picLocks noChangeAspect="1"/>
          </p:cNvPicPr>
          <p:nvPr/>
        </p:nvPicPr>
        <p:blipFill>
          <a:blip r:embed="rId3"/>
          <a:stretch>
            <a:fillRect/>
          </a:stretch>
        </p:blipFill>
        <p:spPr>
          <a:xfrm>
            <a:off x="2456610" y="3267300"/>
            <a:ext cx="5563425" cy="2454452"/>
          </a:xfrm>
          <a:prstGeom prst="rect">
            <a:avLst/>
          </a:prstGeom>
        </p:spPr>
      </p:pic>
    </p:spTree>
    <p:extLst>
      <p:ext uri="{BB962C8B-B14F-4D97-AF65-F5344CB8AC3E}">
        <p14:creationId xmlns:p14="http://schemas.microsoft.com/office/powerpoint/2010/main" val="14980300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0631" y="52050"/>
            <a:ext cx="9007093" cy="696922"/>
          </a:xfrm>
        </p:spPr>
        <p:txBody>
          <a:bodyPr>
            <a:noAutofit/>
          </a:bodyPr>
          <a:lstStyle/>
          <a:p>
            <a:r>
              <a:rPr lang="en" sz="4000" dirty="0"/>
              <a:t>5-step Curriculum</a:t>
            </a:r>
            <a:endParaRPr lang="ru-RU" sz="4000" dirty="0"/>
          </a:p>
        </p:txBody>
      </p:sp>
      <p:sp>
        <p:nvSpPr>
          <p:cNvPr id="4" name="Прямоугольник 3"/>
          <p:cNvSpPr/>
          <p:nvPr/>
        </p:nvSpPr>
        <p:spPr>
          <a:xfrm>
            <a:off x="1322649" y="801011"/>
            <a:ext cx="6987654" cy="122829"/>
          </a:xfrm>
          <a:prstGeom prst="rect">
            <a:avLst/>
          </a:prstGeom>
          <a:solidFill>
            <a:schemeClr val="tx1">
              <a:lumMod val="65000"/>
              <a:lumOff val="35000"/>
            </a:schemeClr>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solidFill>
                <a:schemeClr val="tx1">
                  <a:lumMod val="95000"/>
                  <a:lumOff val="5000"/>
                </a:schemeClr>
              </a:solidFill>
            </a:endParaRPr>
          </a:p>
        </p:txBody>
      </p:sp>
      <p:sp>
        <p:nvSpPr>
          <p:cNvPr id="25" name="Номер слайда 4">
            <a:extLst>
              <a:ext uri="{FF2B5EF4-FFF2-40B4-BE49-F238E27FC236}">
                <a16:creationId xmlns:a16="http://schemas.microsoft.com/office/drawing/2014/main" id="{7D4C4B4A-7FAC-4A7A-AF63-CE42580E8C8F}"/>
              </a:ext>
            </a:extLst>
          </p:cNvPr>
          <p:cNvSpPr>
            <a:spLocks noGrp="1"/>
          </p:cNvSpPr>
          <p:nvPr>
            <p:ph type="sldNum" sz="quarter" idx="12"/>
          </p:nvPr>
        </p:nvSpPr>
        <p:spPr>
          <a:xfrm>
            <a:off x="8297844" y="669624"/>
            <a:ext cx="628650" cy="365125"/>
          </a:xfrm>
        </p:spPr>
        <p:txBody>
          <a:bodyPr/>
          <a:lstStyle/>
          <a:p>
            <a:pPr algn="ctr"/>
            <a:fld id="{518AAD72-03B1-4C57-A629-535E05C10B65}" type="slidenum">
              <a:rPr lang="ru-RU" sz="2400" b="1">
                <a:solidFill>
                  <a:schemeClr val="tx1">
                    <a:lumMod val="65000"/>
                    <a:lumOff val="35000"/>
                  </a:schemeClr>
                </a:solidFill>
              </a:rPr>
              <a:pPr algn="ctr"/>
              <a:t>18</a:t>
            </a:fld>
            <a:endParaRPr lang="ru-RU" sz="2400" b="1" dirty="0">
              <a:solidFill>
                <a:schemeClr val="tx1">
                  <a:lumMod val="65000"/>
                  <a:lumOff val="35000"/>
                </a:schemeClr>
              </a:solidFill>
            </a:endParaRPr>
          </a:p>
        </p:txBody>
      </p:sp>
      <p:sp>
        <p:nvSpPr>
          <p:cNvPr id="26" name="TextBox 25">
            <a:extLst>
              <a:ext uri="{FF2B5EF4-FFF2-40B4-BE49-F238E27FC236}">
                <a16:creationId xmlns:a16="http://schemas.microsoft.com/office/drawing/2014/main" id="{A6540AF0-A532-44A3-92BF-2E72E4B9C38D}"/>
              </a:ext>
            </a:extLst>
          </p:cNvPr>
          <p:cNvSpPr txBox="1"/>
          <p:nvPr/>
        </p:nvSpPr>
        <p:spPr>
          <a:xfrm>
            <a:off x="-100872" y="665415"/>
            <a:ext cx="1479097" cy="369332"/>
          </a:xfrm>
          <a:prstGeom prst="rect">
            <a:avLst/>
          </a:prstGeom>
          <a:noFill/>
        </p:spPr>
        <p:txBody>
          <a:bodyPr wrap="square" rtlCol="0">
            <a:spAutoFit/>
          </a:bodyPr>
          <a:lstStyle/>
          <a:p>
            <a:pPr algn="ctr"/>
            <a:r>
              <a:rPr lang="en-US" b="1" dirty="0">
                <a:solidFill>
                  <a:schemeClr val="tx1">
                    <a:lumMod val="65000"/>
                    <a:lumOff val="35000"/>
                  </a:schemeClr>
                </a:solidFill>
              </a:rPr>
              <a:t>AS</a:t>
            </a:r>
            <a:endParaRPr lang="ru-RU" b="1" dirty="0">
              <a:solidFill>
                <a:schemeClr val="tx1">
                  <a:lumMod val="65000"/>
                  <a:lumOff val="35000"/>
                </a:schemeClr>
              </a:solidFill>
            </a:endParaRPr>
          </a:p>
        </p:txBody>
      </p:sp>
      <p:sp>
        <p:nvSpPr>
          <p:cNvPr id="10" name="TextBox 9">
            <a:extLst>
              <a:ext uri="{FF2B5EF4-FFF2-40B4-BE49-F238E27FC236}">
                <a16:creationId xmlns:a16="http://schemas.microsoft.com/office/drawing/2014/main" id="{D59BA933-4B5C-8840-9927-7A45BFFF1C97}"/>
              </a:ext>
            </a:extLst>
          </p:cNvPr>
          <p:cNvSpPr txBox="1"/>
          <p:nvPr/>
        </p:nvSpPr>
        <p:spPr>
          <a:xfrm>
            <a:off x="396466" y="4738057"/>
            <a:ext cx="8304246" cy="1631216"/>
          </a:xfrm>
          <a:prstGeom prst="rect">
            <a:avLst/>
          </a:prstGeom>
          <a:noFill/>
        </p:spPr>
        <p:txBody>
          <a:bodyPr wrap="square" rtlCol="0">
            <a:spAutoFit/>
          </a:bodyPr>
          <a:lstStyle/>
          <a:p>
            <a:r>
              <a:rPr lang="en" sz="2000" dirty="0"/>
              <a:t>When training only on the last task the agent did not make any progress at all. When training on a uniform mix of the tasks the progress was slow. Manual curriculum allowed the agent to learn the last task to an acceptable level. TSCL is comparable to the manual curriculum in performance. (</a:t>
            </a:r>
            <a:r>
              <a:rPr lang="en" sz="2000" i="1" dirty="0">
                <a:hlinkClick r:id="rId3"/>
              </a:rPr>
              <a:t>https://</a:t>
            </a:r>
            <a:r>
              <a:rPr lang="en" sz="2000" i="1" dirty="0" err="1">
                <a:hlinkClick r:id="rId3"/>
              </a:rPr>
              <a:t>youtu.be</a:t>
            </a:r>
            <a:r>
              <a:rPr lang="en" sz="2000" i="1" dirty="0">
                <a:hlinkClick r:id="rId3"/>
              </a:rPr>
              <a:t>/cada0d_aDIc</a:t>
            </a:r>
            <a:r>
              <a:rPr lang="en" sz="2000" dirty="0"/>
              <a:t>)</a:t>
            </a:r>
            <a:endParaRPr lang="ru-RU" sz="2000" dirty="0">
              <a:solidFill>
                <a:srgbClr val="FF0000"/>
              </a:solidFill>
            </a:endParaRPr>
          </a:p>
        </p:txBody>
      </p:sp>
      <p:pic>
        <p:nvPicPr>
          <p:cNvPr id="5" name="Рисунок 4">
            <a:extLst>
              <a:ext uri="{FF2B5EF4-FFF2-40B4-BE49-F238E27FC236}">
                <a16:creationId xmlns:a16="http://schemas.microsoft.com/office/drawing/2014/main" id="{F6A51197-99DF-784F-BFB1-F79E80E53CC3}"/>
              </a:ext>
            </a:extLst>
          </p:cNvPr>
          <p:cNvPicPr>
            <a:picLocks noChangeAspect="1"/>
          </p:cNvPicPr>
          <p:nvPr/>
        </p:nvPicPr>
        <p:blipFill>
          <a:blip r:embed="rId4"/>
          <a:stretch>
            <a:fillRect/>
          </a:stretch>
        </p:blipFill>
        <p:spPr>
          <a:xfrm>
            <a:off x="579944" y="1086785"/>
            <a:ext cx="7700646" cy="3488327"/>
          </a:xfrm>
          <a:prstGeom prst="rect">
            <a:avLst/>
          </a:prstGeom>
        </p:spPr>
      </p:pic>
    </p:spTree>
    <p:extLst>
      <p:ext uri="{BB962C8B-B14F-4D97-AF65-F5344CB8AC3E}">
        <p14:creationId xmlns:p14="http://schemas.microsoft.com/office/powerpoint/2010/main" val="40885398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0631" y="52050"/>
            <a:ext cx="9007093" cy="696922"/>
          </a:xfrm>
        </p:spPr>
        <p:txBody>
          <a:bodyPr>
            <a:noAutofit/>
          </a:bodyPr>
          <a:lstStyle/>
          <a:p>
            <a:r>
              <a:rPr lang="en" sz="4000" dirty="0"/>
              <a:t>Literature</a:t>
            </a:r>
            <a:endParaRPr lang="ru-RU" sz="4000" dirty="0"/>
          </a:p>
        </p:txBody>
      </p:sp>
      <p:sp>
        <p:nvSpPr>
          <p:cNvPr id="4" name="Прямоугольник 3"/>
          <p:cNvSpPr/>
          <p:nvPr/>
        </p:nvSpPr>
        <p:spPr>
          <a:xfrm>
            <a:off x="1322649" y="801011"/>
            <a:ext cx="6987654" cy="122829"/>
          </a:xfrm>
          <a:prstGeom prst="rect">
            <a:avLst/>
          </a:prstGeom>
          <a:solidFill>
            <a:schemeClr val="tx1">
              <a:lumMod val="65000"/>
              <a:lumOff val="35000"/>
            </a:schemeClr>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solidFill>
                <a:schemeClr val="tx1">
                  <a:lumMod val="95000"/>
                  <a:lumOff val="5000"/>
                </a:schemeClr>
              </a:solidFill>
            </a:endParaRPr>
          </a:p>
        </p:txBody>
      </p:sp>
      <p:sp>
        <p:nvSpPr>
          <p:cNvPr id="25" name="Номер слайда 4">
            <a:extLst>
              <a:ext uri="{FF2B5EF4-FFF2-40B4-BE49-F238E27FC236}">
                <a16:creationId xmlns:a16="http://schemas.microsoft.com/office/drawing/2014/main" id="{7D4C4B4A-7FAC-4A7A-AF63-CE42580E8C8F}"/>
              </a:ext>
            </a:extLst>
          </p:cNvPr>
          <p:cNvSpPr>
            <a:spLocks noGrp="1"/>
          </p:cNvSpPr>
          <p:nvPr>
            <p:ph type="sldNum" sz="quarter" idx="12"/>
          </p:nvPr>
        </p:nvSpPr>
        <p:spPr>
          <a:xfrm>
            <a:off x="8297844" y="669624"/>
            <a:ext cx="628650" cy="365125"/>
          </a:xfrm>
        </p:spPr>
        <p:txBody>
          <a:bodyPr/>
          <a:lstStyle/>
          <a:p>
            <a:pPr algn="ctr"/>
            <a:fld id="{518AAD72-03B1-4C57-A629-535E05C10B65}" type="slidenum">
              <a:rPr lang="ru-RU" sz="2400" b="1">
                <a:solidFill>
                  <a:schemeClr val="tx1">
                    <a:lumMod val="65000"/>
                    <a:lumOff val="35000"/>
                  </a:schemeClr>
                </a:solidFill>
              </a:rPr>
              <a:pPr algn="ctr"/>
              <a:t>19</a:t>
            </a:fld>
            <a:endParaRPr lang="ru-RU" sz="2400" b="1" dirty="0">
              <a:solidFill>
                <a:schemeClr val="tx1">
                  <a:lumMod val="65000"/>
                  <a:lumOff val="35000"/>
                </a:schemeClr>
              </a:solidFill>
            </a:endParaRPr>
          </a:p>
        </p:txBody>
      </p:sp>
      <p:sp>
        <p:nvSpPr>
          <p:cNvPr id="26" name="TextBox 25">
            <a:extLst>
              <a:ext uri="{FF2B5EF4-FFF2-40B4-BE49-F238E27FC236}">
                <a16:creationId xmlns:a16="http://schemas.microsoft.com/office/drawing/2014/main" id="{A6540AF0-A532-44A3-92BF-2E72E4B9C38D}"/>
              </a:ext>
            </a:extLst>
          </p:cNvPr>
          <p:cNvSpPr txBox="1"/>
          <p:nvPr/>
        </p:nvSpPr>
        <p:spPr>
          <a:xfrm>
            <a:off x="-100872" y="665415"/>
            <a:ext cx="1479097" cy="369332"/>
          </a:xfrm>
          <a:prstGeom prst="rect">
            <a:avLst/>
          </a:prstGeom>
          <a:noFill/>
        </p:spPr>
        <p:txBody>
          <a:bodyPr wrap="square" rtlCol="0">
            <a:spAutoFit/>
          </a:bodyPr>
          <a:lstStyle/>
          <a:p>
            <a:pPr algn="ctr"/>
            <a:r>
              <a:rPr lang="en-US" b="1" dirty="0">
                <a:solidFill>
                  <a:schemeClr val="tx1">
                    <a:lumMod val="65000"/>
                    <a:lumOff val="35000"/>
                  </a:schemeClr>
                </a:solidFill>
              </a:rPr>
              <a:t>AS</a:t>
            </a:r>
            <a:endParaRPr lang="ru-RU" b="1" dirty="0">
              <a:solidFill>
                <a:schemeClr val="tx1">
                  <a:lumMod val="65000"/>
                  <a:lumOff val="35000"/>
                </a:schemeClr>
              </a:solidFill>
            </a:endParaRPr>
          </a:p>
        </p:txBody>
      </p:sp>
      <p:sp>
        <p:nvSpPr>
          <p:cNvPr id="10" name="TextBox 9">
            <a:extLst>
              <a:ext uri="{FF2B5EF4-FFF2-40B4-BE49-F238E27FC236}">
                <a16:creationId xmlns:a16="http://schemas.microsoft.com/office/drawing/2014/main" id="{D59BA933-4B5C-8840-9927-7A45BFFF1C97}"/>
              </a:ext>
            </a:extLst>
          </p:cNvPr>
          <p:cNvSpPr txBox="1"/>
          <p:nvPr/>
        </p:nvSpPr>
        <p:spPr>
          <a:xfrm>
            <a:off x="544228" y="1362337"/>
            <a:ext cx="8304246" cy="1754326"/>
          </a:xfrm>
          <a:prstGeom prst="rect">
            <a:avLst/>
          </a:prstGeom>
          <a:noFill/>
        </p:spPr>
        <p:txBody>
          <a:bodyPr wrap="square" rtlCol="0">
            <a:spAutoFit/>
          </a:bodyPr>
          <a:lstStyle/>
          <a:p>
            <a:pPr marL="342900" indent="-342900">
              <a:buFont typeface="+mj-lt"/>
              <a:buAutoNum type="arabicPeriod"/>
            </a:pPr>
            <a:r>
              <a:rPr lang="en" dirty="0" err="1"/>
              <a:t>Mnih</a:t>
            </a:r>
            <a:r>
              <a:rPr lang="en" dirty="0"/>
              <a:t> V, </a:t>
            </a:r>
            <a:r>
              <a:rPr lang="en" dirty="0" err="1"/>
              <a:t>Kavukcuoglu</a:t>
            </a:r>
            <a:r>
              <a:rPr lang="en" dirty="0"/>
              <a:t> K, Silver D, </a:t>
            </a:r>
            <a:r>
              <a:rPr lang="en" dirty="0" err="1"/>
              <a:t>Rusu</a:t>
            </a:r>
            <a:r>
              <a:rPr lang="en" dirty="0"/>
              <a:t> AA, </a:t>
            </a:r>
            <a:r>
              <a:rPr lang="en" dirty="0" err="1"/>
              <a:t>Veness</a:t>
            </a:r>
            <a:r>
              <a:rPr lang="en" dirty="0"/>
              <a:t> J, </a:t>
            </a:r>
            <a:r>
              <a:rPr lang="en" dirty="0" err="1"/>
              <a:t>Bellemare</a:t>
            </a:r>
            <a:r>
              <a:rPr lang="en" dirty="0"/>
              <a:t> MG, Graves A,                </a:t>
            </a:r>
            <a:r>
              <a:rPr lang="en" dirty="0" err="1"/>
              <a:t>Riedmiller</a:t>
            </a:r>
            <a:r>
              <a:rPr lang="en" dirty="0"/>
              <a:t> M, </a:t>
            </a:r>
            <a:r>
              <a:rPr lang="en" dirty="0" err="1"/>
              <a:t>Fidjeland</a:t>
            </a:r>
            <a:r>
              <a:rPr lang="en" dirty="0"/>
              <a:t> AK, </a:t>
            </a:r>
            <a:r>
              <a:rPr lang="en" dirty="0" err="1"/>
              <a:t>Ostrovski</a:t>
            </a:r>
            <a:r>
              <a:rPr lang="en" dirty="0"/>
              <a:t> G, Petersen S. Human-level control through        deep reinforcement learning. Nature. 2015 Feb;518(7540):529.</a:t>
            </a:r>
          </a:p>
          <a:p>
            <a:pPr marL="342900" indent="-342900">
              <a:buFont typeface="+mj-lt"/>
              <a:buAutoNum type="arabicPeriod"/>
            </a:pPr>
            <a:r>
              <a:rPr lang="en" dirty="0">
                <a:hlinkClick r:id="rId3">
                  <a:extLst>
                    <a:ext uri="{A12FA001-AC4F-418D-AE19-62706E023703}">
                      <ahyp:hlinkClr xmlns:ahyp="http://schemas.microsoft.com/office/drawing/2018/hyperlinkcolor" val="tx"/>
                    </a:ext>
                  </a:extLst>
                </a:hlinkClick>
              </a:rPr>
              <a:t>Andrej Karpathy blog</a:t>
            </a:r>
            <a:r>
              <a:rPr lang="en" dirty="0"/>
              <a:t>, Deep Reinforcement Learning: Pong from Pixels.</a:t>
            </a:r>
          </a:p>
          <a:p>
            <a:pPr marL="342900" indent="-342900">
              <a:buFont typeface="+mj-lt"/>
              <a:buAutoNum type="arabicPeriod"/>
            </a:pPr>
            <a:r>
              <a:rPr lang="en" dirty="0" err="1"/>
              <a:t>Matiisen</a:t>
            </a:r>
            <a:r>
              <a:rPr lang="en" dirty="0"/>
              <a:t> T, Oliver A, Cohen T, Schulman J. Teacher-Student Curriculum Learning. </a:t>
            </a:r>
            <a:r>
              <a:rPr lang="en" dirty="0" err="1"/>
              <a:t>arXiv</a:t>
            </a:r>
            <a:r>
              <a:rPr lang="en" dirty="0"/>
              <a:t> preprint arXiv:1707.00183. 2017 Jul 1.</a:t>
            </a:r>
            <a:endParaRPr lang="ru-RU" sz="2000" dirty="0">
              <a:solidFill>
                <a:srgbClr val="FF0000"/>
              </a:solidFill>
            </a:endParaRPr>
          </a:p>
        </p:txBody>
      </p:sp>
    </p:spTree>
    <p:extLst>
      <p:ext uri="{BB962C8B-B14F-4D97-AF65-F5344CB8AC3E}">
        <p14:creationId xmlns:p14="http://schemas.microsoft.com/office/powerpoint/2010/main" val="25549237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0631" y="52050"/>
            <a:ext cx="9007093" cy="696922"/>
          </a:xfrm>
        </p:spPr>
        <p:txBody>
          <a:bodyPr>
            <a:noAutofit/>
          </a:bodyPr>
          <a:lstStyle/>
          <a:p>
            <a:r>
              <a:rPr lang="en-US" dirty="0"/>
              <a:t>Reinforcement learning</a:t>
            </a:r>
            <a:endParaRPr lang="ru-RU" dirty="0"/>
          </a:p>
        </p:txBody>
      </p:sp>
      <p:sp>
        <p:nvSpPr>
          <p:cNvPr id="4" name="Прямоугольник 3"/>
          <p:cNvSpPr/>
          <p:nvPr/>
        </p:nvSpPr>
        <p:spPr>
          <a:xfrm>
            <a:off x="1322649" y="801011"/>
            <a:ext cx="6987654" cy="122829"/>
          </a:xfrm>
          <a:prstGeom prst="rect">
            <a:avLst/>
          </a:prstGeom>
          <a:solidFill>
            <a:schemeClr val="tx1">
              <a:lumMod val="65000"/>
              <a:lumOff val="35000"/>
            </a:schemeClr>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solidFill>
                <a:schemeClr val="tx1">
                  <a:lumMod val="95000"/>
                  <a:lumOff val="5000"/>
                </a:schemeClr>
              </a:solidFill>
            </a:endParaRPr>
          </a:p>
        </p:txBody>
      </p:sp>
      <p:sp>
        <p:nvSpPr>
          <p:cNvPr id="25" name="Номер слайда 4">
            <a:extLst>
              <a:ext uri="{FF2B5EF4-FFF2-40B4-BE49-F238E27FC236}">
                <a16:creationId xmlns:a16="http://schemas.microsoft.com/office/drawing/2014/main" id="{7D4C4B4A-7FAC-4A7A-AF63-CE42580E8C8F}"/>
              </a:ext>
            </a:extLst>
          </p:cNvPr>
          <p:cNvSpPr>
            <a:spLocks noGrp="1"/>
          </p:cNvSpPr>
          <p:nvPr>
            <p:ph type="sldNum" sz="quarter" idx="12"/>
          </p:nvPr>
        </p:nvSpPr>
        <p:spPr>
          <a:xfrm>
            <a:off x="8297844" y="669624"/>
            <a:ext cx="628650" cy="365125"/>
          </a:xfrm>
        </p:spPr>
        <p:txBody>
          <a:bodyPr/>
          <a:lstStyle/>
          <a:p>
            <a:pPr algn="ctr"/>
            <a:fld id="{518AAD72-03B1-4C57-A629-535E05C10B65}" type="slidenum">
              <a:rPr lang="ru-RU" sz="2400" b="1">
                <a:solidFill>
                  <a:schemeClr val="tx1">
                    <a:lumMod val="65000"/>
                    <a:lumOff val="35000"/>
                  </a:schemeClr>
                </a:solidFill>
              </a:rPr>
              <a:pPr algn="ctr"/>
              <a:t>2</a:t>
            </a:fld>
            <a:endParaRPr lang="ru-RU" sz="2400" b="1" dirty="0">
              <a:solidFill>
                <a:schemeClr val="tx1">
                  <a:lumMod val="65000"/>
                  <a:lumOff val="35000"/>
                </a:schemeClr>
              </a:solidFill>
            </a:endParaRPr>
          </a:p>
        </p:txBody>
      </p:sp>
      <p:sp>
        <p:nvSpPr>
          <p:cNvPr id="26" name="TextBox 25">
            <a:extLst>
              <a:ext uri="{FF2B5EF4-FFF2-40B4-BE49-F238E27FC236}">
                <a16:creationId xmlns:a16="http://schemas.microsoft.com/office/drawing/2014/main" id="{A6540AF0-A532-44A3-92BF-2E72E4B9C38D}"/>
              </a:ext>
            </a:extLst>
          </p:cNvPr>
          <p:cNvSpPr txBox="1"/>
          <p:nvPr/>
        </p:nvSpPr>
        <p:spPr>
          <a:xfrm>
            <a:off x="-100872" y="665415"/>
            <a:ext cx="1479097" cy="369332"/>
          </a:xfrm>
          <a:prstGeom prst="rect">
            <a:avLst/>
          </a:prstGeom>
          <a:noFill/>
        </p:spPr>
        <p:txBody>
          <a:bodyPr wrap="square" rtlCol="0">
            <a:spAutoFit/>
          </a:bodyPr>
          <a:lstStyle/>
          <a:p>
            <a:pPr algn="ctr"/>
            <a:r>
              <a:rPr lang="en-US" b="1" dirty="0">
                <a:solidFill>
                  <a:schemeClr val="tx1">
                    <a:lumMod val="65000"/>
                    <a:lumOff val="35000"/>
                  </a:schemeClr>
                </a:solidFill>
              </a:rPr>
              <a:t>AS</a:t>
            </a:r>
            <a:endParaRPr lang="ru-RU" b="1" dirty="0">
              <a:solidFill>
                <a:schemeClr val="tx1">
                  <a:lumMod val="65000"/>
                  <a:lumOff val="35000"/>
                </a:schemeClr>
              </a:solidFill>
            </a:endParaRPr>
          </a:p>
        </p:txBody>
      </p:sp>
      <p:pic>
        <p:nvPicPr>
          <p:cNvPr id="8" name="Рисунок 7">
            <a:extLst>
              <a:ext uri="{FF2B5EF4-FFF2-40B4-BE49-F238E27FC236}">
                <a16:creationId xmlns:a16="http://schemas.microsoft.com/office/drawing/2014/main" id="{5DEB91F0-B9AA-2F41-ACBC-DACB87DB4A9D}"/>
              </a:ext>
            </a:extLst>
          </p:cNvPr>
          <p:cNvPicPr>
            <a:picLocks noChangeAspect="1"/>
          </p:cNvPicPr>
          <p:nvPr/>
        </p:nvPicPr>
        <p:blipFill>
          <a:blip r:embed="rId3"/>
          <a:stretch>
            <a:fillRect/>
          </a:stretch>
        </p:blipFill>
        <p:spPr>
          <a:xfrm>
            <a:off x="4973008" y="1652323"/>
            <a:ext cx="3723321" cy="3599210"/>
          </a:xfrm>
          <a:prstGeom prst="rect">
            <a:avLst/>
          </a:prstGeom>
        </p:spPr>
      </p:pic>
      <p:sp>
        <p:nvSpPr>
          <p:cNvPr id="9" name="TextBox 8">
            <a:extLst>
              <a:ext uri="{FF2B5EF4-FFF2-40B4-BE49-F238E27FC236}">
                <a16:creationId xmlns:a16="http://schemas.microsoft.com/office/drawing/2014/main" id="{65165440-52A0-8448-824A-4CF99391A9C9}"/>
              </a:ext>
            </a:extLst>
          </p:cNvPr>
          <p:cNvSpPr txBox="1"/>
          <p:nvPr/>
        </p:nvSpPr>
        <p:spPr>
          <a:xfrm>
            <a:off x="5339317" y="1112703"/>
            <a:ext cx="3587177" cy="461665"/>
          </a:xfrm>
          <a:prstGeom prst="rect">
            <a:avLst/>
          </a:prstGeom>
          <a:noFill/>
        </p:spPr>
        <p:txBody>
          <a:bodyPr wrap="square" rtlCol="0">
            <a:spAutoFit/>
          </a:bodyPr>
          <a:lstStyle/>
          <a:p>
            <a:r>
              <a:rPr lang="en-US" sz="2400" dirty="0"/>
              <a:t>Reinforcement learning</a:t>
            </a:r>
            <a:endParaRPr lang="ru-RU" sz="2400" dirty="0"/>
          </a:p>
        </p:txBody>
      </p:sp>
      <p:pic>
        <p:nvPicPr>
          <p:cNvPr id="6" name="Рисунок 5">
            <a:extLst>
              <a:ext uri="{FF2B5EF4-FFF2-40B4-BE49-F238E27FC236}">
                <a16:creationId xmlns:a16="http://schemas.microsoft.com/office/drawing/2014/main" id="{999E5C18-EDCC-4044-B76C-3ABC0ADF9C42}"/>
              </a:ext>
            </a:extLst>
          </p:cNvPr>
          <p:cNvPicPr>
            <a:picLocks noChangeAspect="1"/>
          </p:cNvPicPr>
          <p:nvPr/>
        </p:nvPicPr>
        <p:blipFill>
          <a:blip r:embed="rId4"/>
          <a:stretch>
            <a:fillRect/>
          </a:stretch>
        </p:blipFill>
        <p:spPr>
          <a:xfrm>
            <a:off x="905804" y="1358966"/>
            <a:ext cx="2425700" cy="1308100"/>
          </a:xfrm>
          <a:prstGeom prst="rect">
            <a:avLst/>
          </a:prstGeom>
        </p:spPr>
      </p:pic>
      <p:pic>
        <p:nvPicPr>
          <p:cNvPr id="7" name="Рисунок 6">
            <a:extLst>
              <a:ext uri="{FF2B5EF4-FFF2-40B4-BE49-F238E27FC236}">
                <a16:creationId xmlns:a16="http://schemas.microsoft.com/office/drawing/2014/main" id="{B272DFFA-927A-8A43-9C6D-730C2B9D0045}"/>
              </a:ext>
            </a:extLst>
          </p:cNvPr>
          <p:cNvPicPr>
            <a:picLocks noChangeAspect="1"/>
          </p:cNvPicPr>
          <p:nvPr/>
        </p:nvPicPr>
        <p:blipFill>
          <a:blip r:embed="rId5"/>
          <a:stretch>
            <a:fillRect/>
          </a:stretch>
        </p:blipFill>
        <p:spPr>
          <a:xfrm>
            <a:off x="85809" y="2979318"/>
            <a:ext cx="4887199" cy="2190114"/>
          </a:xfrm>
          <a:prstGeom prst="rect">
            <a:avLst/>
          </a:prstGeom>
        </p:spPr>
      </p:pic>
    </p:spTree>
    <p:extLst>
      <p:ext uri="{BB962C8B-B14F-4D97-AF65-F5344CB8AC3E}">
        <p14:creationId xmlns:p14="http://schemas.microsoft.com/office/powerpoint/2010/main" val="8707409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Рисунок 11">
            <a:extLst>
              <a:ext uri="{FF2B5EF4-FFF2-40B4-BE49-F238E27FC236}">
                <a16:creationId xmlns:a16="http://schemas.microsoft.com/office/drawing/2014/main" id="{CDC1BD54-DCEF-2E48-82D4-4DEF4FA64015}"/>
              </a:ext>
            </a:extLst>
          </p:cNvPr>
          <p:cNvPicPr>
            <a:picLocks noChangeAspect="1"/>
          </p:cNvPicPr>
          <p:nvPr/>
        </p:nvPicPr>
        <p:blipFill>
          <a:blip r:embed="rId3"/>
          <a:stretch>
            <a:fillRect/>
          </a:stretch>
        </p:blipFill>
        <p:spPr>
          <a:xfrm>
            <a:off x="0" y="0"/>
            <a:ext cx="5352836" cy="6716946"/>
          </a:xfrm>
          <a:prstGeom prst="rect">
            <a:avLst/>
          </a:prstGeom>
        </p:spPr>
      </p:pic>
      <p:pic>
        <p:nvPicPr>
          <p:cNvPr id="19" name="Рисунок 18">
            <a:extLst>
              <a:ext uri="{FF2B5EF4-FFF2-40B4-BE49-F238E27FC236}">
                <a16:creationId xmlns:a16="http://schemas.microsoft.com/office/drawing/2014/main" id="{6E37E286-DDA8-F44C-80B3-A7B608964F73}"/>
              </a:ext>
            </a:extLst>
          </p:cNvPr>
          <p:cNvPicPr>
            <a:picLocks noChangeAspect="1"/>
          </p:cNvPicPr>
          <p:nvPr/>
        </p:nvPicPr>
        <p:blipFill>
          <a:blip r:embed="rId4"/>
          <a:stretch>
            <a:fillRect/>
          </a:stretch>
        </p:blipFill>
        <p:spPr>
          <a:xfrm>
            <a:off x="5734660" y="205483"/>
            <a:ext cx="3139402" cy="1692976"/>
          </a:xfrm>
          <a:prstGeom prst="rect">
            <a:avLst/>
          </a:prstGeom>
        </p:spPr>
      </p:pic>
      <p:sp>
        <p:nvSpPr>
          <p:cNvPr id="16" name="Овал 15">
            <a:extLst>
              <a:ext uri="{FF2B5EF4-FFF2-40B4-BE49-F238E27FC236}">
                <a16:creationId xmlns:a16="http://schemas.microsoft.com/office/drawing/2014/main" id="{2226913A-CF2C-444F-8E1E-8C281A2015B1}"/>
              </a:ext>
            </a:extLst>
          </p:cNvPr>
          <p:cNvSpPr/>
          <p:nvPr/>
        </p:nvSpPr>
        <p:spPr>
          <a:xfrm>
            <a:off x="678095" y="2188396"/>
            <a:ext cx="1417834" cy="164386"/>
          </a:xfrm>
          <a:prstGeom prst="ellipse">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1" name="Овал 20">
            <a:extLst>
              <a:ext uri="{FF2B5EF4-FFF2-40B4-BE49-F238E27FC236}">
                <a16:creationId xmlns:a16="http://schemas.microsoft.com/office/drawing/2014/main" id="{9072D8A1-064C-8940-8CAB-0E62BA64AB62}"/>
              </a:ext>
            </a:extLst>
          </p:cNvPr>
          <p:cNvSpPr/>
          <p:nvPr/>
        </p:nvSpPr>
        <p:spPr>
          <a:xfrm>
            <a:off x="8566" y="6265532"/>
            <a:ext cx="1417834" cy="164386"/>
          </a:xfrm>
          <a:prstGeom prst="ellipse">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cxnSp>
        <p:nvCxnSpPr>
          <p:cNvPr id="18" name="Прямая со стрелкой 17">
            <a:extLst>
              <a:ext uri="{FF2B5EF4-FFF2-40B4-BE49-F238E27FC236}">
                <a16:creationId xmlns:a16="http://schemas.microsoft.com/office/drawing/2014/main" id="{33EAE4FB-067E-2541-B985-757ECBC22BA9}"/>
              </a:ext>
            </a:extLst>
          </p:cNvPr>
          <p:cNvCxnSpPr>
            <a:cxnSpLocks/>
          </p:cNvCxnSpPr>
          <p:nvPr/>
        </p:nvCxnSpPr>
        <p:spPr>
          <a:xfrm flipV="1">
            <a:off x="2178121" y="1387011"/>
            <a:ext cx="3314270" cy="801385"/>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24" name="Прямая со стрелкой 23">
            <a:extLst>
              <a:ext uri="{FF2B5EF4-FFF2-40B4-BE49-F238E27FC236}">
                <a16:creationId xmlns:a16="http://schemas.microsoft.com/office/drawing/2014/main" id="{C0F2E3A0-56B3-764F-8CCB-39507DDF104D}"/>
              </a:ext>
            </a:extLst>
          </p:cNvPr>
          <p:cNvCxnSpPr>
            <a:cxnSpLocks/>
          </p:cNvCxnSpPr>
          <p:nvPr/>
        </p:nvCxnSpPr>
        <p:spPr>
          <a:xfrm flipV="1">
            <a:off x="1434966" y="6174769"/>
            <a:ext cx="4057425" cy="90763"/>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pic>
        <p:nvPicPr>
          <p:cNvPr id="27" name="Рисунок 26">
            <a:extLst>
              <a:ext uri="{FF2B5EF4-FFF2-40B4-BE49-F238E27FC236}">
                <a16:creationId xmlns:a16="http://schemas.microsoft.com/office/drawing/2014/main" id="{E6370490-59AC-6E4F-8895-90EB878E7E2C}"/>
              </a:ext>
            </a:extLst>
          </p:cNvPr>
          <p:cNvPicPr>
            <a:picLocks noChangeAspect="1"/>
          </p:cNvPicPr>
          <p:nvPr/>
        </p:nvPicPr>
        <p:blipFill>
          <a:blip r:embed="rId5"/>
          <a:stretch>
            <a:fillRect/>
          </a:stretch>
        </p:blipFill>
        <p:spPr>
          <a:xfrm>
            <a:off x="5766377" y="4663546"/>
            <a:ext cx="3107862" cy="1930759"/>
          </a:xfrm>
          <a:prstGeom prst="rect">
            <a:avLst/>
          </a:prstGeom>
        </p:spPr>
      </p:pic>
      <p:pic>
        <p:nvPicPr>
          <p:cNvPr id="22" name="Рисунок 21">
            <a:extLst>
              <a:ext uri="{FF2B5EF4-FFF2-40B4-BE49-F238E27FC236}">
                <a16:creationId xmlns:a16="http://schemas.microsoft.com/office/drawing/2014/main" id="{B0101CD6-0B5D-2E44-8BFB-C02B8DCBEB6F}"/>
              </a:ext>
            </a:extLst>
          </p:cNvPr>
          <p:cNvPicPr>
            <a:picLocks noChangeAspect="1"/>
          </p:cNvPicPr>
          <p:nvPr/>
        </p:nvPicPr>
        <p:blipFill>
          <a:blip r:embed="rId6"/>
          <a:stretch>
            <a:fillRect/>
          </a:stretch>
        </p:blipFill>
        <p:spPr>
          <a:xfrm>
            <a:off x="5766377" y="2188395"/>
            <a:ext cx="3107861" cy="2185215"/>
          </a:xfrm>
          <a:prstGeom prst="rect">
            <a:avLst/>
          </a:prstGeom>
        </p:spPr>
      </p:pic>
      <p:cxnSp>
        <p:nvCxnSpPr>
          <p:cNvPr id="30" name="Прямая со стрелкой 29">
            <a:extLst>
              <a:ext uri="{FF2B5EF4-FFF2-40B4-BE49-F238E27FC236}">
                <a16:creationId xmlns:a16="http://schemas.microsoft.com/office/drawing/2014/main" id="{B62D5BBE-20A3-DB45-99C6-F465A8080D1E}"/>
              </a:ext>
            </a:extLst>
          </p:cNvPr>
          <p:cNvCxnSpPr>
            <a:cxnSpLocks/>
          </p:cNvCxnSpPr>
          <p:nvPr/>
        </p:nvCxnSpPr>
        <p:spPr>
          <a:xfrm flipV="1">
            <a:off x="1806543" y="4032607"/>
            <a:ext cx="3820279" cy="148977"/>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33" name="Овал 32">
            <a:extLst>
              <a:ext uri="{FF2B5EF4-FFF2-40B4-BE49-F238E27FC236}">
                <a16:creationId xmlns:a16="http://schemas.microsoft.com/office/drawing/2014/main" id="{5FDC71C3-9F15-9D49-A1C6-CCE0A5B09738}"/>
              </a:ext>
            </a:extLst>
          </p:cNvPr>
          <p:cNvSpPr/>
          <p:nvPr/>
        </p:nvSpPr>
        <p:spPr>
          <a:xfrm>
            <a:off x="357888" y="4097674"/>
            <a:ext cx="1417834" cy="164386"/>
          </a:xfrm>
          <a:prstGeom prst="ellipse">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26087701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0631" y="52050"/>
            <a:ext cx="9007093" cy="696922"/>
          </a:xfrm>
        </p:spPr>
        <p:txBody>
          <a:bodyPr>
            <a:noAutofit/>
          </a:bodyPr>
          <a:lstStyle/>
          <a:p>
            <a:r>
              <a:rPr lang="en-US" dirty="0"/>
              <a:t>The problem (</a:t>
            </a:r>
            <a:r>
              <a:rPr lang="en" dirty="0"/>
              <a:t>sparse reward</a:t>
            </a:r>
            <a:r>
              <a:rPr lang="en-US" dirty="0"/>
              <a:t>)</a:t>
            </a:r>
            <a:endParaRPr lang="ru-RU" dirty="0"/>
          </a:p>
        </p:txBody>
      </p:sp>
      <p:sp>
        <p:nvSpPr>
          <p:cNvPr id="4" name="Прямоугольник 3"/>
          <p:cNvSpPr/>
          <p:nvPr/>
        </p:nvSpPr>
        <p:spPr>
          <a:xfrm>
            <a:off x="1322649" y="801011"/>
            <a:ext cx="6987654" cy="122829"/>
          </a:xfrm>
          <a:prstGeom prst="rect">
            <a:avLst/>
          </a:prstGeom>
          <a:solidFill>
            <a:schemeClr val="tx1">
              <a:lumMod val="65000"/>
              <a:lumOff val="35000"/>
            </a:schemeClr>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solidFill>
                <a:schemeClr val="tx1">
                  <a:lumMod val="95000"/>
                  <a:lumOff val="5000"/>
                </a:schemeClr>
              </a:solidFill>
            </a:endParaRPr>
          </a:p>
        </p:txBody>
      </p:sp>
      <p:sp>
        <p:nvSpPr>
          <p:cNvPr id="25" name="Номер слайда 4">
            <a:extLst>
              <a:ext uri="{FF2B5EF4-FFF2-40B4-BE49-F238E27FC236}">
                <a16:creationId xmlns:a16="http://schemas.microsoft.com/office/drawing/2014/main" id="{7D4C4B4A-7FAC-4A7A-AF63-CE42580E8C8F}"/>
              </a:ext>
            </a:extLst>
          </p:cNvPr>
          <p:cNvSpPr>
            <a:spLocks noGrp="1"/>
          </p:cNvSpPr>
          <p:nvPr>
            <p:ph type="sldNum" sz="quarter" idx="12"/>
          </p:nvPr>
        </p:nvSpPr>
        <p:spPr>
          <a:xfrm>
            <a:off x="8297844" y="669624"/>
            <a:ext cx="628650" cy="365125"/>
          </a:xfrm>
        </p:spPr>
        <p:txBody>
          <a:bodyPr/>
          <a:lstStyle/>
          <a:p>
            <a:pPr algn="ctr"/>
            <a:fld id="{518AAD72-03B1-4C57-A629-535E05C10B65}" type="slidenum">
              <a:rPr lang="ru-RU" sz="2400" b="1">
                <a:solidFill>
                  <a:schemeClr val="tx1">
                    <a:lumMod val="65000"/>
                    <a:lumOff val="35000"/>
                  </a:schemeClr>
                </a:solidFill>
              </a:rPr>
              <a:pPr algn="ctr"/>
              <a:t>4</a:t>
            </a:fld>
            <a:endParaRPr lang="ru-RU" sz="2400" b="1" dirty="0">
              <a:solidFill>
                <a:schemeClr val="tx1">
                  <a:lumMod val="65000"/>
                  <a:lumOff val="35000"/>
                </a:schemeClr>
              </a:solidFill>
            </a:endParaRPr>
          </a:p>
        </p:txBody>
      </p:sp>
      <p:sp>
        <p:nvSpPr>
          <p:cNvPr id="26" name="TextBox 25">
            <a:extLst>
              <a:ext uri="{FF2B5EF4-FFF2-40B4-BE49-F238E27FC236}">
                <a16:creationId xmlns:a16="http://schemas.microsoft.com/office/drawing/2014/main" id="{A6540AF0-A532-44A3-92BF-2E72E4B9C38D}"/>
              </a:ext>
            </a:extLst>
          </p:cNvPr>
          <p:cNvSpPr txBox="1"/>
          <p:nvPr/>
        </p:nvSpPr>
        <p:spPr>
          <a:xfrm>
            <a:off x="-100872" y="665415"/>
            <a:ext cx="1479097" cy="369332"/>
          </a:xfrm>
          <a:prstGeom prst="rect">
            <a:avLst/>
          </a:prstGeom>
          <a:noFill/>
        </p:spPr>
        <p:txBody>
          <a:bodyPr wrap="square" rtlCol="0">
            <a:spAutoFit/>
          </a:bodyPr>
          <a:lstStyle/>
          <a:p>
            <a:pPr algn="ctr"/>
            <a:r>
              <a:rPr lang="en-US" b="1" dirty="0">
                <a:solidFill>
                  <a:schemeClr val="tx1">
                    <a:lumMod val="65000"/>
                    <a:lumOff val="35000"/>
                  </a:schemeClr>
                </a:solidFill>
              </a:rPr>
              <a:t>AS</a:t>
            </a:r>
            <a:endParaRPr lang="ru-RU" b="1" dirty="0">
              <a:solidFill>
                <a:schemeClr val="tx1">
                  <a:lumMod val="65000"/>
                  <a:lumOff val="35000"/>
                </a:schemeClr>
              </a:solidFill>
            </a:endParaRPr>
          </a:p>
        </p:txBody>
      </p:sp>
      <p:pic>
        <p:nvPicPr>
          <p:cNvPr id="8" name="Рисунок 7">
            <a:extLst>
              <a:ext uri="{FF2B5EF4-FFF2-40B4-BE49-F238E27FC236}">
                <a16:creationId xmlns:a16="http://schemas.microsoft.com/office/drawing/2014/main" id="{5DEB91F0-B9AA-2F41-ACBC-DACB87DB4A9D}"/>
              </a:ext>
            </a:extLst>
          </p:cNvPr>
          <p:cNvPicPr>
            <a:picLocks noChangeAspect="1"/>
          </p:cNvPicPr>
          <p:nvPr/>
        </p:nvPicPr>
        <p:blipFill>
          <a:blip r:embed="rId3"/>
          <a:stretch>
            <a:fillRect/>
          </a:stretch>
        </p:blipFill>
        <p:spPr>
          <a:xfrm>
            <a:off x="5311338" y="1570876"/>
            <a:ext cx="3723321" cy="3599210"/>
          </a:xfrm>
          <a:prstGeom prst="rect">
            <a:avLst/>
          </a:prstGeom>
        </p:spPr>
      </p:pic>
      <p:sp>
        <p:nvSpPr>
          <p:cNvPr id="9" name="TextBox 8">
            <a:extLst>
              <a:ext uri="{FF2B5EF4-FFF2-40B4-BE49-F238E27FC236}">
                <a16:creationId xmlns:a16="http://schemas.microsoft.com/office/drawing/2014/main" id="{65165440-52A0-8448-824A-4CF99391A9C9}"/>
              </a:ext>
            </a:extLst>
          </p:cNvPr>
          <p:cNvSpPr txBox="1"/>
          <p:nvPr/>
        </p:nvSpPr>
        <p:spPr>
          <a:xfrm>
            <a:off x="5623034" y="1108891"/>
            <a:ext cx="3587177" cy="461665"/>
          </a:xfrm>
          <a:prstGeom prst="rect">
            <a:avLst/>
          </a:prstGeom>
          <a:noFill/>
        </p:spPr>
        <p:txBody>
          <a:bodyPr wrap="square" rtlCol="0">
            <a:spAutoFit/>
          </a:bodyPr>
          <a:lstStyle/>
          <a:p>
            <a:r>
              <a:rPr lang="en-US" sz="2400" dirty="0"/>
              <a:t>Reinforcement learning</a:t>
            </a:r>
            <a:endParaRPr lang="ru-RU" sz="2400" dirty="0"/>
          </a:p>
        </p:txBody>
      </p:sp>
      <p:sp>
        <p:nvSpPr>
          <p:cNvPr id="11" name="TextBox 10">
            <a:extLst>
              <a:ext uri="{FF2B5EF4-FFF2-40B4-BE49-F238E27FC236}">
                <a16:creationId xmlns:a16="http://schemas.microsoft.com/office/drawing/2014/main" id="{6CC62209-06B8-314C-AFF7-52C8A4C9B6E1}"/>
              </a:ext>
            </a:extLst>
          </p:cNvPr>
          <p:cNvSpPr txBox="1"/>
          <p:nvPr/>
        </p:nvSpPr>
        <p:spPr>
          <a:xfrm>
            <a:off x="152550" y="1219798"/>
            <a:ext cx="5419114" cy="3477875"/>
          </a:xfrm>
          <a:prstGeom prst="rect">
            <a:avLst/>
          </a:prstGeom>
          <a:noFill/>
        </p:spPr>
        <p:txBody>
          <a:bodyPr wrap="square" rtlCol="0">
            <a:spAutoFit/>
          </a:bodyPr>
          <a:lstStyle/>
          <a:p>
            <a:r>
              <a:rPr lang="en" sz="2000" dirty="0"/>
              <a:t>Policy Gradients have to </a:t>
            </a:r>
            <a:r>
              <a:rPr lang="en" sz="2000" dirty="0">
                <a:solidFill>
                  <a:srgbClr val="FF0000"/>
                </a:solidFill>
              </a:rPr>
              <a:t>actually experience a positive reward, and experience it very often </a:t>
            </a:r>
            <a:r>
              <a:rPr lang="en" sz="2000" dirty="0"/>
              <a:t>in order to eventually and slowly shift the policy parameters towards repeating moves that give high rewards. With our abstract model, humans can figure out what is likely to give rewards without ever actually experiencing the rewarding or unrewarding transition. I don’t have to actually experience crashing my car into a wall a few hundred times before I slowly start avoiding to do so.</a:t>
            </a:r>
          </a:p>
        </p:txBody>
      </p:sp>
    </p:spTree>
    <p:extLst>
      <p:ext uri="{BB962C8B-B14F-4D97-AF65-F5344CB8AC3E}">
        <p14:creationId xmlns:p14="http://schemas.microsoft.com/office/powerpoint/2010/main" val="36625911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0631" y="52050"/>
            <a:ext cx="9007093" cy="696922"/>
          </a:xfrm>
        </p:spPr>
        <p:txBody>
          <a:bodyPr>
            <a:noAutofit/>
          </a:bodyPr>
          <a:lstStyle/>
          <a:p>
            <a:r>
              <a:rPr lang="en-US" dirty="0"/>
              <a:t>The problem (</a:t>
            </a:r>
            <a:r>
              <a:rPr lang="en" dirty="0"/>
              <a:t>sparse reward</a:t>
            </a:r>
            <a:r>
              <a:rPr lang="en-US" dirty="0"/>
              <a:t>)</a:t>
            </a:r>
            <a:endParaRPr lang="ru-RU" dirty="0"/>
          </a:p>
        </p:txBody>
      </p:sp>
      <p:sp>
        <p:nvSpPr>
          <p:cNvPr id="4" name="Прямоугольник 3"/>
          <p:cNvSpPr/>
          <p:nvPr/>
        </p:nvSpPr>
        <p:spPr>
          <a:xfrm>
            <a:off x="1322649" y="801011"/>
            <a:ext cx="6987654" cy="122829"/>
          </a:xfrm>
          <a:prstGeom prst="rect">
            <a:avLst/>
          </a:prstGeom>
          <a:solidFill>
            <a:schemeClr val="tx1">
              <a:lumMod val="65000"/>
              <a:lumOff val="35000"/>
            </a:schemeClr>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solidFill>
                <a:schemeClr val="tx1">
                  <a:lumMod val="95000"/>
                  <a:lumOff val="5000"/>
                </a:schemeClr>
              </a:solidFill>
            </a:endParaRPr>
          </a:p>
        </p:txBody>
      </p:sp>
      <p:sp>
        <p:nvSpPr>
          <p:cNvPr id="25" name="Номер слайда 4">
            <a:extLst>
              <a:ext uri="{FF2B5EF4-FFF2-40B4-BE49-F238E27FC236}">
                <a16:creationId xmlns:a16="http://schemas.microsoft.com/office/drawing/2014/main" id="{7D4C4B4A-7FAC-4A7A-AF63-CE42580E8C8F}"/>
              </a:ext>
            </a:extLst>
          </p:cNvPr>
          <p:cNvSpPr>
            <a:spLocks noGrp="1"/>
          </p:cNvSpPr>
          <p:nvPr>
            <p:ph type="sldNum" sz="quarter" idx="12"/>
          </p:nvPr>
        </p:nvSpPr>
        <p:spPr>
          <a:xfrm>
            <a:off x="8297844" y="669624"/>
            <a:ext cx="628650" cy="365125"/>
          </a:xfrm>
        </p:spPr>
        <p:txBody>
          <a:bodyPr/>
          <a:lstStyle/>
          <a:p>
            <a:pPr algn="ctr"/>
            <a:fld id="{518AAD72-03B1-4C57-A629-535E05C10B65}" type="slidenum">
              <a:rPr lang="ru-RU" sz="2400" b="1">
                <a:solidFill>
                  <a:schemeClr val="tx1">
                    <a:lumMod val="65000"/>
                    <a:lumOff val="35000"/>
                  </a:schemeClr>
                </a:solidFill>
              </a:rPr>
              <a:pPr algn="ctr"/>
              <a:t>5</a:t>
            </a:fld>
            <a:endParaRPr lang="ru-RU" sz="2400" b="1" dirty="0">
              <a:solidFill>
                <a:schemeClr val="tx1">
                  <a:lumMod val="65000"/>
                  <a:lumOff val="35000"/>
                </a:schemeClr>
              </a:solidFill>
            </a:endParaRPr>
          </a:p>
        </p:txBody>
      </p:sp>
      <p:sp>
        <p:nvSpPr>
          <p:cNvPr id="26" name="TextBox 25">
            <a:extLst>
              <a:ext uri="{FF2B5EF4-FFF2-40B4-BE49-F238E27FC236}">
                <a16:creationId xmlns:a16="http://schemas.microsoft.com/office/drawing/2014/main" id="{A6540AF0-A532-44A3-92BF-2E72E4B9C38D}"/>
              </a:ext>
            </a:extLst>
          </p:cNvPr>
          <p:cNvSpPr txBox="1"/>
          <p:nvPr/>
        </p:nvSpPr>
        <p:spPr>
          <a:xfrm>
            <a:off x="-100872" y="665415"/>
            <a:ext cx="1479097" cy="369332"/>
          </a:xfrm>
          <a:prstGeom prst="rect">
            <a:avLst/>
          </a:prstGeom>
          <a:noFill/>
        </p:spPr>
        <p:txBody>
          <a:bodyPr wrap="square" rtlCol="0">
            <a:spAutoFit/>
          </a:bodyPr>
          <a:lstStyle/>
          <a:p>
            <a:pPr algn="ctr"/>
            <a:r>
              <a:rPr lang="en-US" b="1" dirty="0">
                <a:solidFill>
                  <a:schemeClr val="tx1">
                    <a:lumMod val="65000"/>
                    <a:lumOff val="35000"/>
                  </a:schemeClr>
                </a:solidFill>
              </a:rPr>
              <a:t>AS</a:t>
            </a:r>
            <a:endParaRPr lang="ru-RU" b="1" dirty="0">
              <a:solidFill>
                <a:schemeClr val="tx1">
                  <a:lumMod val="65000"/>
                  <a:lumOff val="35000"/>
                </a:schemeClr>
              </a:solidFill>
            </a:endParaRPr>
          </a:p>
        </p:txBody>
      </p:sp>
      <p:pic>
        <p:nvPicPr>
          <p:cNvPr id="8" name="Рисунок 7">
            <a:extLst>
              <a:ext uri="{FF2B5EF4-FFF2-40B4-BE49-F238E27FC236}">
                <a16:creationId xmlns:a16="http://schemas.microsoft.com/office/drawing/2014/main" id="{5DEB91F0-B9AA-2F41-ACBC-DACB87DB4A9D}"/>
              </a:ext>
            </a:extLst>
          </p:cNvPr>
          <p:cNvPicPr>
            <a:picLocks noChangeAspect="1"/>
          </p:cNvPicPr>
          <p:nvPr/>
        </p:nvPicPr>
        <p:blipFill>
          <a:blip r:embed="rId3"/>
          <a:stretch>
            <a:fillRect/>
          </a:stretch>
        </p:blipFill>
        <p:spPr>
          <a:xfrm>
            <a:off x="4911363" y="1599423"/>
            <a:ext cx="3723321" cy="3599210"/>
          </a:xfrm>
          <a:prstGeom prst="rect">
            <a:avLst/>
          </a:prstGeom>
        </p:spPr>
      </p:pic>
      <p:sp>
        <p:nvSpPr>
          <p:cNvPr id="9" name="TextBox 8">
            <a:extLst>
              <a:ext uri="{FF2B5EF4-FFF2-40B4-BE49-F238E27FC236}">
                <a16:creationId xmlns:a16="http://schemas.microsoft.com/office/drawing/2014/main" id="{65165440-52A0-8448-824A-4CF99391A9C9}"/>
              </a:ext>
            </a:extLst>
          </p:cNvPr>
          <p:cNvSpPr txBox="1"/>
          <p:nvPr/>
        </p:nvSpPr>
        <p:spPr>
          <a:xfrm>
            <a:off x="5280516" y="1077117"/>
            <a:ext cx="3587177" cy="461665"/>
          </a:xfrm>
          <a:prstGeom prst="rect">
            <a:avLst/>
          </a:prstGeom>
          <a:noFill/>
        </p:spPr>
        <p:txBody>
          <a:bodyPr wrap="square" rtlCol="0">
            <a:spAutoFit/>
          </a:bodyPr>
          <a:lstStyle/>
          <a:p>
            <a:r>
              <a:rPr lang="en-US" sz="2400" dirty="0"/>
              <a:t>Reinforcement learning</a:t>
            </a:r>
            <a:endParaRPr lang="ru-RU" sz="2400" dirty="0"/>
          </a:p>
        </p:txBody>
      </p:sp>
      <p:pic>
        <p:nvPicPr>
          <p:cNvPr id="10" name="Рисунок 9">
            <a:extLst>
              <a:ext uri="{FF2B5EF4-FFF2-40B4-BE49-F238E27FC236}">
                <a16:creationId xmlns:a16="http://schemas.microsoft.com/office/drawing/2014/main" id="{7DA69E12-1313-EC4C-9CFD-45018AAAB6FB}"/>
              </a:ext>
            </a:extLst>
          </p:cNvPr>
          <p:cNvPicPr>
            <a:picLocks noChangeAspect="1"/>
          </p:cNvPicPr>
          <p:nvPr/>
        </p:nvPicPr>
        <p:blipFill>
          <a:blip r:embed="rId4"/>
          <a:stretch>
            <a:fillRect/>
          </a:stretch>
        </p:blipFill>
        <p:spPr>
          <a:xfrm>
            <a:off x="282610" y="1218372"/>
            <a:ext cx="4523401" cy="2810163"/>
          </a:xfrm>
          <a:prstGeom prst="rect">
            <a:avLst/>
          </a:prstGeom>
        </p:spPr>
      </p:pic>
      <p:sp>
        <p:nvSpPr>
          <p:cNvPr id="32" name="TextBox 31">
            <a:extLst>
              <a:ext uri="{FF2B5EF4-FFF2-40B4-BE49-F238E27FC236}">
                <a16:creationId xmlns:a16="http://schemas.microsoft.com/office/drawing/2014/main" id="{0B331F45-50BD-DE41-A97F-A73D3D60E67C}"/>
              </a:ext>
            </a:extLst>
          </p:cNvPr>
          <p:cNvSpPr txBox="1"/>
          <p:nvPr/>
        </p:nvSpPr>
        <p:spPr>
          <a:xfrm>
            <a:off x="80631" y="4089176"/>
            <a:ext cx="5419114" cy="2554545"/>
          </a:xfrm>
          <a:prstGeom prst="rect">
            <a:avLst/>
          </a:prstGeom>
          <a:noFill/>
        </p:spPr>
        <p:txBody>
          <a:bodyPr wrap="square" rtlCol="0">
            <a:spAutoFit/>
          </a:bodyPr>
          <a:lstStyle/>
          <a:p>
            <a:r>
              <a:rPr lang="en" sz="2000" dirty="0"/>
              <a:t>Montezuma's Revenge: a difficult game for RL algorithms. The player must jump down, climb up, get the key, and open the door. A human understands that acquiring a key is useful. The computer samples billions of random moves and 99% of the time falls to its death or gets killed by the monster. In other words it's hard to "stumble into" the rewarding situation. </a:t>
            </a:r>
            <a:endParaRPr lang="ru-RU" sz="2800" dirty="0"/>
          </a:p>
        </p:txBody>
      </p:sp>
    </p:spTree>
    <p:extLst>
      <p:ext uri="{BB962C8B-B14F-4D97-AF65-F5344CB8AC3E}">
        <p14:creationId xmlns:p14="http://schemas.microsoft.com/office/powerpoint/2010/main" val="33157962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0631" y="52050"/>
            <a:ext cx="9007093" cy="696922"/>
          </a:xfrm>
        </p:spPr>
        <p:txBody>
          <a:bodyPr>
            <a:noAutofit/>
          </a:bodyPr>
          <a:lstStyle/>
          <a:p>
            <a:r>
              <a:rPr lang="en-US" dirty="0"/>
              <a:t>The problem (</a:t>
            </a:r>
            <a:r>
              <a:rPr lang="en" dirty="0"/>
              <a:t>sparse reward</a:t>
            </a:r>
            <a:r>
              <a:rPr lang="en-US" dirty="0"/>
              <a:t>)</a:t>
            </a:r>
            <a:endParaRPr lang="ru-RU" dirty="0"/>
          </a:p>
        </p:txBody>
      </p:sp>
      <p:sp>
        <p:nvSpPr>
          <p:cNvPr id="4" name="Прямоугольник 3"/>
          <p:cNvSpPr/>
          <p:nvPr/>
        </p:nvSpPr>
        <p:spPr>
          <a:xfrm>
            <a:off x="1322649" y="801011"/>
            <a:ext cx="6987654" cy="122829"/>
          </a:xfrm>
          <a:prstGeom prst="rect">
            <a:avLst/>
          </a:prstGeom>
          <a:solidFill>
            <a:schemeClr val="tx1">
              <a:lumMod val="65000"/>
              <a:lumOff val="35000"/>
            </a:schemeClr>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solidFill>
                <a:schemeClr val="tx1">
                  <a:lumMod val="95000"/>
                  <a:lumOff val="5000"/>
                </a:schemeClr>
              </a:solidFill>
            </a:endParaRPr>
          </a:p>
        </p:txBody>
      </p:sp>
      <p:sp>
        <p:nvSpPr>
          <p:cNvPr id="25" name="Номер слайда 4">
            <a:extLst>
              <a:ext uri="{FF2B5EF4-FFF2-40B4-BE49-F238E27FC236}">
                <a16:creationId xmlns:a16="http://schemas.microsoft.com/office/drawing/2014/main" id="{7D4C4B4A-7FAC-4A7A-AF63-CE42580E8C8F}"/>
              </a:ext>
            </a:extLst>
          </p:cNvPr>
          <p:cNvSpPr>
            <a:spLocks noGrp="1"/>
          </p:cNvSpPr>
          <p:nvPr>
            <p:ph type="sldNum" sz="quarter" idx="12"/>
          </p:nvPr>
        </p:nvSpPr>
        <p:spPr>
          <a:xfrm>
            <a:off x="8297844" y="669624"/>
            <a:ext cx="628650" cy="365125"/>
          </a:xfrm>
        </p:spPr>
        <p:txBody>
          <a:bodyPr/>
          <a:lstStyle/>
          <a:p>
            <a:pPr algn="ctr"/>
            <a:fld id="{518AAD72-03B1-4C57-A629-535E05C10B65}" type="slidenum">
              <a:rPr lang="ru-RU" sz="2400" b="1">
                <a:solidFill>
                  <a:schemeClr val="tx1">
                    <a:lumMod val="65000"/>
                    <a:lumOff val="35000"/>
                  </a:schemeClr>
                </a:solidFill>
              </a:rPr>
              <a:pPr algn="ctr"/>
              <a:t>6</a:t>
            </a:fld>
            <a:endParaRPr lang="ru-RU" sz="2400" b="1" dirty="0">
              <a:solidFill>
                <a:schemeClr val="tx1">
                  <a:lumMod val="65000"/>
                  <a:lumOff val="35000"/>
                </a:schemeClr>
              </a:solidFill>
            </a:endParaRPr>
          </a:p>
        </p:txBody>
      </p:sp>
      <p:sp>
        <p:nvSpPr>
          <p:cNvPr id="26" name="TextBox 25">
            <a:extLst>
              <a:ext uri="{FF2B5EF4-FFF2-40B4-BE49-F238E27FC236}">
                <a16:creationId xmlns:a16="http://schemas.microsoft.com/office/drawing/2014/main" id="{A6540AF0-A532-44A3-92BF-2E72E4B9C38D}"/>
              </a:ext>
            </a:extLst>
          </p:cNvPr>
          <p:cNvSpPr txBox="1"/>
          <p:nvPr/>
        </p:nvSpPr>
        <p:spPr>
          <a:xfrm>
            <a:off x="-100872" y="665415"/>
            <a:ext cx="1479097" cy="369332"/>
          </a:xfrm>
          <a:prstGeom prst="rect">
            <a:avLst/>
          </a:prstGeom>
          <a:noFill/>
        </p:spPr>
        <p:txBody>
          <a:bodyPr wrap="square" rtlCol="0">
            <a:spAutoFit/>
          </a:bodyPr>
          <a:lstStyle/>
          <a:p>
            <a:pPr algn="ctr"/>
            <a:r>
              <a:rPr lang="en-US" b="1" dirty="0">
                <a:solidFill>
                  <a:schemeClr val="tx1">
                    <a:lumMod val="65000"/>
                    <a:lumOff val="35000"/>
                  </a:schemeClr>
                </a:solidFill>
              </a:rPr>
              <a:t>AS</a:t>
            </a:r>
            <a:endParaRPr lang="ru-RU" b="1" dirty="0">
              <a:solidFill>
                <a:schemeClr val="tx1">
                  <a:lumMod val="65000"/>
                  <a:lumOff val="35000"/>
                </a:schemeClr>
              </a:solidFill>
            </a:endParaRPr>
          </a:p>
        </p:txBody>
      </p:sp>
      <p:sp>
        <p:nvSpPr>
          <p:cNvPr id="32" name="TextBox 31">
            <a:extLst>
              <a:ext uri="{FF2B5EF4-FFF2-40B4-BE49-F238E27FC236}">
                <a16:creationId xmlns:a16="http://schemas.microsoft.com/office/drawing/2014/main" id="{0B331F45-50BD-DE41-A97F-A73D3D60E67C}"/>
              </a:ext>
            </a:extLst>
          </p:cNvPr>
          <p:cNvSpPr txBox="1"/>
          <p:nvPr/>
        </p:nvSpPr>
        <p:spPr>
          <a:xfrm>
            <a:off x="339422" y="1103141"/>
            <a:ext cx="5419114" cy="2246769"/>
          </a:xfrm>
          <a:prstGeom prst="rect">
            <a:avLst/>
          </a:prstGeom>
          <a:noFill/>
        </p:spPr>
        <p:txBody>
          <a:bodyPr wrap="square" rtlCol="0">
            <a:spAutoFit/>
          </a:bodyPr>
          <a:lstStyle/>
          <a:p>
            <a:r>
              <a:rPr lang="en" sz="2000" dirty="0"/>
              <a:t>One approach to overcome this problem is to use curriculum learning, where tasks are ordered by increasing difficulty and training only proceeds to harder tasks once easier ones are mastered. Curriculum learning helps when after mastering a simpler task the policy for a harder task is discoverable through random exploration.</a:t>
            </a:r>
            <a:endParaRPr lang="ru-RU" sz="2800" dirty="0"/>
          </a:p>
        </p:txBody>
      </p:sp>
      <p:pic>
        <p:nvPicPr>
          <p:cNvPr id="17" name="Рисунок 16">
            <a:extLst>
              <a:ext uri="{FF2B5EF4-FFF2-40B4-BE49-F238E27FC236}">
                <a16:creationId xmlns:a16="http://schemas.microsoft.com/office/drawing/2014/main" id="{CA626EB6-D2E0-5845-85A0-2FF9059C445A}"/>
              </a:ext>
            </a:extLst>
          </p:cNvPr>
          <p:cNvPicPr>
            <a:picLocks noChangeAspect="1"/>
          </p:cNvPicPr>
          <p:nvPr/>
        </p:nvPicPr>
        <p:blipFill>
          <a:blip r:embed="rId3"/>
          <a:stretch>
            <a:fillRect/>
          </a:stretch>
        </p:blipFill>
        <p:spPr>
          <a:xfrm>
            <a:off x="3577900" y="3307397"/>
            <a:ext cx="4523401" cy="2810163"/>
          </a:xfrm>
          <a:prstGeom prst="rect">
            <a:avLst/>
          </a:prstGeom>
        </p:spPr>
      </p:pic>
    </p:spTree>
    <p:extLst>
      <p:ext uri="{BB962C8B-B14F-4D97-AF65-F5344CB8AC3E}">
        <p14:creationId xmlns:p14="http://schemas.microsoft.com/office/powerpoint/2010/main" val="24595128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0631" y="52050"/>
            <a:ext cx="9007093" cy="696922"/>
          </a:xfrm>
        </p:spPr>
        <p:txBody>
          <a:bodyPr>
            <a:noAutofit/>
          </a:bodyPr>
          <a:lstStyle/>
          <a:p>
            <a:r>
              <a:rPr lang="en-US" dirty="0"/>
              <a:t>Curriculum learning</a:t>
            </a:r>
            <a:endParaRPr lang="ru-RU" dirty="0"/>
          </a:p>
        </p:txBody>
      </p:sp>
      <p:sp>
        <p:nvSpPr>
          <p:cNvPr id="4" name="Прямоугольник 3"/>
          <p:cNvSpPr/>
          <p:nvPr/>
        </p:nvSpPr>
        <p:spPr>
          <a:xfrm>
            <a:off x="1322649" y="801011"/>
            <a:ext cx="6987654" cy="122829"/>
          </a:xfrm>
          <a:prstGeom prst="rect">
            <a:avLst/>
          </a:prstGeom>
          <a:solidFill>
            <a:schemeClr val="tx1">
              <a:lumMod val="65000"/>
              <a:lumOff val="35000"/>
            </a:schemeClr>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solidFill>
                <a:schemeClr val="tx1">
                  <a:lumMod val="95000"/>
                  <a:lumOff val="5000"/>
                </a:schemeClr>
              </a:solidFill>
            </a:endParaRPr>
          </a:p>
        </p:txBody>
      </p:sp>
      <p:sp>
        <p:nvSpPr>
          <p:cNvPr id="25" name="Номер слайда 4">
            <a:extLst>
              <a:ext uri="{FF2B5EF4-FFF2-40B4-BE49-F238E27FC236}">
                <a16:creationId xmlns:a16="http://schemas.microsoft.com/office/drawing/2014/main" id="{7D4C4B4A-7FAC-4A7A-AF63-CE42580E8C8F}"/>
              </a:ext>
            </a:extLst>
          </p:cNvPr>
          <p:cNvSpPr>
            <a:spLocks noGrp="1"/>
          </p:cNvSpPr>
          <p:nvPr>
            <p:ph type="sldNum" sz="quarter" idx="12"/>
          </p:nvPr>
        </p:nvSpPr>
        <p:spPr>
          <a:xfrm>
            <a:off x="8297844" y="669624"/>
            <a:ext cx="628650" cy="365125"/>
          </a:xfrm>
        </p:spPr>
        <p:txBody>
          <a:bodyPr/>
          <a:lstStyle/>
          <a:p>
            <a:pPr algn="ctr"/>
            <a:fld id="{518AAD72-03B1-4C57-A629-535E05C10B65}" type="slidenum">
              <a:rPr lang="ru-RU" sz="2400" b="1">
                <a:solidFill>
                  <a:schemeClr val="tx1">
                    <a:lumMod val="65000"/>
                    <a:lumOff val="35000"/>
                  </a:schemeClr>
                </a:solidFill>
              </a:rPr>
              <a:pPr algn="ctr"/>
              <a:t>7</a:t>
            </a:fld>
            <a:endParaRPr lang="ru-RU" sz="2400" b="1" dirty="0">
              <a:solidFill>
                <a:schemeClr val="tx1">
                  <a:lumMod val="65000"/>
                  <a:lumOff val="35000"/>
                </a:schemeClr>
              </a:solidFill>
            </a:endParaRPr>
          </a:p>
        </p:txBody>
      </p:sp>
      <p:sp>
        <p:nvSpPr>
          <p:cNvPr id="26" name="TextBox 25">
            <a:extLst>
              <a:ext uri="{FF2B5EF4-FFF2-40B4-BE49-F238E27FC236}">
                <a16:creationId xmlns:a16="http://schemas.microsoft.com/office/drawing/2014/main" id="{A6540AF0-A532-44A3-92BF-2E72E4B9C38D}"/>
              </a:ext>
            </a:extLst>
          </p:cNvPr>
          <p:cNvSpPr txBox="1"/>
          <p:nvPr/>
        </p:nvSpPr>
        <p:spPr>
          <a:xfrm>
            <a:off x="-100872" y="665415"/>
            <a:ext cx="1479097" cy="369332"/>
          </a:xfrm>
          <a:prstGeom prst="rect">
            <a:avLst/>
          </a:prstGeom>
          <a:noFill/>
        </p:spPr>
        <p:txBody>
          <a:bodyPr wrap="square" rtlCol="0">
            <a:spAutoFit/>
          </a:bodyPr>
          <a:lstStyle/>
          <a:p>
            <a:pPr algn="ctr"/>
            <a:r>
              <a:rPr lang="en-US" b="1" dirty="0">
                <a:solidFill>
                  <a:schemeClr val="tx1">
                    <a:lumMod val="65000"/>
                    <a:lumOff val="35000"/>
                  </a:schemeClr>
                </a:solidFill>
              </a:rPr>
              <a:t>AS</a:t>
            </a:r>
            <a:endParaRPr lang="ru-RU" b="1" dirty="0">
              <a:solidFill>
                <a:schemeClr val="tx1">
                  <a:lumMod val="65000"/>
                  <a:lumOff val="35000"/>
                </a:schemeClr>
              </a:solidFill>
            </a:endParaRPr>
          </a:p>
        </p:txBody>
      </p:sp>
      <p:sp>
        <p:nvSpPr>
          <p:cNvPr id="32" name="TextBox 31">
            <a:extLst>
              <a:ext uri="{FF2B5EF4-FFF2-40B4-BE49-F238E27FC236}">
                <a16:creationId xmlns:a16="http://schemas.microsoft.com/office/drawing/2014/main" id="{0B331F45-50BD-DE41-A97F-A73D3D60E67C}"/>
              </a:ext>
            </a:extLst>
          </p:cNvPr>
          <p:cNvSpPr txBox="1"/>
          <p:nvPr/>
        </p:nvSpPr>
        <p:spPr>
          <a:xfrm>
            <a:off x="307923" y="1086786"/>
            <a:ext cx="8304246" cy="2554545"/>
          </a:xfrm>
          <a:prstGeom prst="rect">
            <a:avLst/>
          </a:prstGeom>
          <a:noFill/>
        </p:spPr>
        <p:txBody>
          <a:bodyPr wrap="square" rtlCol="0">
            <a:spAutoFit/>
          </a:bodyPr>
          <a:lstStyle/>
          <a:p>
            <a:r>
              <a:rPr lang="en" sz="2000" dirty="0"/>
              <a:t>To use curriculum learning, the researcher must: </a:t>
            </a:r>
          </a:p>
          <a:p>
            <a:r>
              <a:rPr lang="en" sz="2000" dirty="0"/>
              <a:t>• Be able to order subtasks by difficulty. </a:t>
            </a:r>
          </a:p>
          <a:p>
            <a:r>
              <a:rPr lang="en" sz="2000" dirty="0"/>
              <a:t>• Decide on a “mastery” threshold. This can be based on achieving certain score, which requires prior knowledge of acceptable performance of each task. Alternatively this can be based on a plateau of performance, which can be hard to detect given the noise in the learning curve. </a:t>
            </a:r>
          </a:p>
          <a:p>
            <a:r>
              <a:rPr lang="en" sz="2000" dirty="0"/>
              <a:t>• Continuously mix in easier tasks while learning harder ones to avoid forgetting. </a:t>
            </a:r>
            <a:r>
              <a:rPr lang="en" sz="2000" dirty="0">
                <a:solidFill>
                  <a:srgbClr val="FF0000"/>
                </a:solidFill>
              </a:rPr>
              <a:t>Designing these mixtures effectively is challenging.</a:t>
            </a:r>
            <a:endParaRPr lang="ru-RU" sz="2800" dirty="0">
              <a:solidFill>
                <a:srgbClr val="FF0000"/>
              </a:solidFill>
            </a:endParaRPr>
          </a:p>
        </p:txBody>
      </p:sp>
      <p:pic>
        <p:nvPicPr>
          <p:cNvPr id="3" name="Рисунок 2">
            <a:extLst>
              <a:ext uri="{FF2B5EF4-FFF2-40B4-BE49-F238E27FC236}">
                <a16:creationId xmlns:a16="http://schemas.microsoft.com/office/drawing/2014/main" id="{F10EF30E-DF78-0F45-9F32-7737A253D418}"/>
              </a:ext>
            </a:extLst>
          </p:cNvPr>
          <p:cNvPicPr>
            <a:picLocks noChangeAspect="1"/>
          </p:cNvPicPr>
          <p:nvPr/>
        </p:nvPicPr>
        <p:blipFill>
          <a:blip r:embed="rId3"/>
          <a:stretch>
            <a:fillRect/>
          </a:stretch>
        </p:blipFill>
        <p:spPr>
          <a:xfrm>
            <a:off x="307923" y="3804277"/>
            <a:ext cx="8070774" cy="2221684"/>
          </a:xfrm>
          <a:prstGeom prst="rect">
            <a:avLst/>
          </a:prstGeom>
        </p:spPr>
      </p:pic>
    </p:spTree>
    <p:extLst>
      <p:ext uri="{BB962C8B-B14F-4D97-AF65-F5344CB8AC3E}">
        <p14:creationId xmlns:p14="http://schemas.microsoft.com/office/powerpoint/2010/main" val="11807884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0631" y="52050"/>
            <a:ext cx="9007093" cy="696922"/>
          </a:xfrm>
        </p:spPr>
        <p:txBody>
          <a:bodyPr>
            <a:noAutofit/>
          </a:bodyPr>
          <a:lstStyle/>
          <a:p>
            <a:r>
              <a:rPr lang="en" dirty="0"/>
              <a:t>The main contributions of the paper </a:t>
            </a:r>
            <a:endParaRPr lang="ru-RU" dirty="0"/>
          </a:p>
        </p:txBody>
      </p:sp>
      <p:sp>
        <p:nvSpPr>
          <p:cNvPr id="4" name="Прямоугольник 3"/>
          <p:cNvSpPr/>
          <p:nvPr/>
        </p:nvSpPr>
        <p:spPr>
          <a:xfrm>
            <a:off x="1322649" y="801011"/>
            <a:ext cx="6987654" cy="122829"/>
          </a:xfrm>
          <a:prstGeom prst="rect">
            <a:avLst/>
          </a:prstGeom>
          <a:solidFill>
            <a:schemeClr val="tx1">
              <a:lumMod val="65000"/>
              <a:lumOff val="35000"/>
            </a:schemeClr>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solidFill>
                <a:schemeClr val="tx1">
                  <a:lumMod val="95000"/>
                  <a:lumOff val="5000"/>
                </a:schemeClr>
              </a:solidFill>
            </a:endParaRPr>
          </a:p>
        </p:txBody>
      </p:sp>
      <p:sp>
        <p:nvSpPr>
          <p:cNvPr id="25" name="Номер слайда 4">
            <a:extLst>
              <a:ext uri="{FF2B5EF4-FFF2-40B4-BE49-F238E27FC236}">
                <a16:creationId xmlns:a16="http://schemas.microsoft.com/office/drawing/2014/main" id="{7D4C4B4A-7FAC-4A7A-AF63-CE42580E8C8F}"/>
              </a:ext>
            </a:extLst>
          </p:cNvPr>
          <p:cNvSpPr>
            <a:spLocks noGrp="1"/>
          </p:cNvSpPr>
          <p:nvPr>
            <p:ph type="sldNum" sz="quarter" idx="12"/>
          </p:nvPr>
        </p:nvSpPr>
        <p:spPr>
          <a:xfrm>
            <a:off x="8297844" y="669624"/>
            <a:ext cx="628650" cy="365125"/>
          </a:xfrm>
        </p:spPr>
        <p:txBody>
          <a:bodyPr/>
          <a:lstStyle/>
          <a:p>
            <a:pPr algn="ctr"/>
            <a:fld id="{518AAD72-03B1-4C57-A629-535E05C10B65}" type="slidenum">
              <a:rPr lang="ru-RU" sz="2400" b="1">
                <a:solidFill>
                  <a:schemeClr val="tx1">
                    <a:lumMod val="65000"/>
                    <a:lumOff val="35000"/>
                  </a:schemeClr>
                </a:solidFill>
              </a:rPr>
              <a:pPr algn="ctr"/>
              <a:t>8</a:t>
            </a:fld>
            <a:endParaRPr lang="ru-RU" sz="2400" b="1" dirty="0">
              <a:solidFill>
                <a:schemeClr val="tx1">
                  <a:lumMod val="65000"/>
                  <a:lumOff val="35000"/>
                </a:schemeClr>
              </a:solidFill>
            </a:endParaRPr>
          </a:p>
        </p:txBody>
      </p:sp>
      <p:sp>
        <p:nvSpPr>
          <p:cNvPr id="26" name="TextBox 25">
            <a:extLst>
              <a:ext uri="{FF2B5EF4-FFF2-40B4-BE49-F238E27FC236}">
                <a16:creationId xmlns:a16="http://schemas.microsoft.com/office/drawing/2014/main" id="{A6540AF0-A532-44A3-92BF-2E72E4B9C38D}"/>
              </a:ext>
            </a:extLst>
          </p:cNvPr>
          <p:cNvSpPr txBox="1"/>
          <p:nvPr/>
        </p:nvSpPr>
        <p:spPr>
          <a:xfrm>
            <a:off x="-100872" y="665415"/>
            <a:ext cx="1479097" cy="369332"/>
          </a:xfrm>
          <a:prstGeom prst="rect">
            <a:avLst/>
          </a:prstGeom>
          <a:noFill/>
        </p:spPr>
        <p:txBody>
          <a:bodyPr wrap="square" rtlCol="0">
            <a:spAutoFit/>
          </a:bodyPr>
          <a:lstStyle/>
          <a:p>
            <a:pPr algn="ctr"/>
            <a:r>
              <a:rPr lang="en-US" b="1" dirty="0">
                <a:solidFill>
                  <a:schemeClr val="tx1">
                    <a:lumMod val="65000"/>
                    <a:lumOff val="35000"/>
                  </a:schemeClr>
                </a:solidFill>
              </a:rPr>
              <a:t>AS</a:t>
            </a:r>
            <a:endParaRPr lang="ru-RU" b="1" dirty="0">
              <a:solidFill>
                <a:schemeClr val="tx1">
                  <a:lumMod val="65000"/>
                  <a:lumOff val="35000"/>
                </a:schemeClr>
              </a:solidFill>
            </a:endParaRPr>
          </a:p>
        </p:txBody>
      </p:sp>
      <p:sp>
        <p:nvSpPr>
          <p:cNvPr id="32" name="TextBox 31">
            <a:extLst>
              <a:ext uri="{FF2B5EF4-FFF2-40B4-BE49-F238E27FC236}">
                <a16:creationId xmlns:a16="http://schemas.microsoft.com/office/drawing/2014/main" id="{0B331F45-50BD-DE41-A97F-A73D3D60E67C}"/>
              </a:ext>
            </a:extLst>
          </p:cNvPr>
          <p:cNvSpPr txBox="1"/>
          <p:nvPr/>
        </p:nvSpPr>
        <p:spPr>
          <a:xfrm>
            <a:off x="307923" y="1086786"/>
            <a:ext cx="8304246" cy="2308324"/>
          </a:xfrm>
          <a:prstGeom prst="rect">
            <a:avLst/>
          </a:prstGeom>
          <a:noFill/>
        </p:spPr>
        <p:txBody>
          <a:bodyPr wrap="square" rtlCol="0">
            <a:spAutoFit/>
          </a:bodyPr>
          <a:lstStyle/>
          <a:p>
            <a:pPr marL="342900" indent="-342900">
              <a:buFont typeface="Arial" panose="020B0604020202020204" pitchFamily="34" charset="0"/>
              <a:buChar char="•"/>
            </a:pPr>
            <a:r>
              <a:rPr lang="en" sz="2000" dirty="0"/>
              <a:t>Authors formalized TSCL, a Teacher-Student framework for curriculum learning as </a:t>
            </a:r>
            <a:r>
              <a:rPr lang="en" sz="2000" dirty="0">
                <a:solidFill>
                  <a:srgbClr val="FF0000"/>
                </a:solidFill>
              </a:rPr>
              <a:t>partially observable Markov decision process </a:t>
            </a:r>
            <a:r>
              <a:rPr lang="en" sz="2000" dirty="0"/>
              <a:t>(POMDP). </a:t>
            </a:r>
          </a:p>
          <a:p>
            <a:pPr marL="342900" indent="-342900">
              <a:buFont typeface="Arial" panose="020B0604020202020204" pitchFamily="34" charset="0"/>
              <a:buChar char="•"/>
            </a:pPr>
            <a:r>
              <a:rPr lang="en" sz="2000" dirty="0"/>
              <a:t>Proposed a family of algorithms based on the notion of learning progress. The algorithms also address </a:t>
            </a:r>
            <a:r>
              <a:rPr lang="en" sz="2000" dirty="0">
                <a:solidFill>
                  <a:srgbClr val="FF0000"/>
                </a:solidFill>
              </a:rPr>
              <a:t>the problem of forgetting previous tasks</a:t>
            </a:r>
            <a:r>
              <a:rPr lang="en" sz="2000" dirty="0"/>
              <a:t>. </a:t>
            </a:r>
          </a:p>
          <a:p>
            <a:pPr marL="342900" indent="-342900">
              <a:buFont typeface="Arial" panose="020B0604020202020204" pitchFamily="34" charset="0"/>
              <a:buChar char="•"/>
            </a:pPr>
            <a:r>
              <a:rPr lang="en" sz="2000" dirty="0"/>
              <a:t>Evaluated the algorithms on two supervised and reinforcement learning tasks: </a:t>
            </a:r>
            <a:r>
              <a:rPr lang="en" sz="2000" dirty="0">
                <a:solidFill>
                  <a:srgbClr val="FF0000"/>
                </a:solidFill>
              </a:rPr>
              <a:t>addition of decimal numbers</a:t>
            </a:r>
            <a:r>
              <a:rPr lang="en" sz="2000" dirty="0"/>
              <a:t> with LSTM (Long short-term memory) and </a:t>
            </a:r>
            <a:r>
              <a:rPr lang="en" sz="2000" dirty="0">
                <a:solidFill>
                  <a:srgbClr val="FF0000"/>
                </a:solidFill>
              </a:rPr>
              <a:t>navigation in Minecraft.</a:t>
            </a:r>
            <a:endParaRPr lang="ru-RU" sz="2800" dirty="0">
              <a:solidFill>
                <a:srgbClr val="FF0000"/>
              </a:solidFill>
            </a:endParaRPr>
          </a:p>
        </p:txBody>
      </p:sp>
      <p:pic>
        <p:nvPicPr>
          <p:cNvPr id="6" name="Рисунок 5">
            <a:extLst>
              <a:ext uri="{FF2B5EF4-FFF2-40B4-BE49-F238E27FC236}">
                <a16:creationId xmlns:a16="http://schemas.microsoft.com/office/drawing/2014/main" id="{377D6BD7-DF94-DF4B-A0EE-08726C91328E}"/>
              </a:ext>
            </a:extLst>
          </p:cNvPr>
          <p:cNvPicPr>
            <a:picLocks noChangeAspect="1"/>
          </p:cNvPicPr>
          <p:nvPr/>
        </p:nvPicPr>
        <p:blipFill>
          <a:blip r:embed="rId3">
            <a:clrChange>
              <a:clrFrom>
                <a:srgbClr val="FFFFFF"/>
              </a:clrFrom>
              <a:clrTo>
                <a:srgbClr val="FFFFFF">
                  <a:alpha val="0"/>
                </a:srgbClr>
              </a:clrTo>
            </a:clrChange>
          </a:blip>
          <a:stretch>
            <a:fillRect/>
          </a:stretch>
        </p:blipFill>
        <p:spPr>
          <a:xfrm>
            <a:off x="307923" y="3103950"/>
            <a:ext cx="8247763" cy="3314101"/>
          </a:xfrm>
          <a:prstGeom prst="rect">
            <a:avLst/>
          </a:prstGeom>
        </p:spPr>
      </p:pic>
    </p:spTree>
    <p:extLst>
      <p:ext uri="{BB962C8B-B14F-4D97-AF65-F5344CB8AC3E}">
        <p14:creationId xmlns:p14="http://schemas.microsoft.com/office/powerpoint/2010/main" val="41401628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0631" y="52050"/>
            <a:ext cx="9007093" cy="696922"/>
          </a:xfrm>
        </p:spPr>
        <p:txBody>
          <a:bodyPr>
            <a:noAutofit/>
          </a:bodyPr>
          <a:lstStyle/>
          <a:p>
            <a:r>
              <a:rPr lang="en" dirty="0"/>
              <a:t>Teacher-Student Setup</a:t>
            </a:r>
            <a:endParaRPr lang="ru-RU" dirty="0"/>
          </a:p>
        </p:txBody>
      </p:sp>
      <p:sp>
        <p:nvSpPr>
          <p:cNvPr id="4" name="Прямоугольник 3"/>
          <p:cNvSpPr/>
          <p:nvPr/>
        </p:nvSpPr>
        <p:spPr>
          <a:xfrm>
            <a:off x="1322649" y="801011"/>
            <a:ext cx="6987654" cy="122829"/>
          </a:xfrm>
          <a:prstGeom prst="rect">
            <a:avLst/>
          </a:prstGeom>
          <a:solidFill>
            <a:schemeClr val="tx1">
              <a:lumMod val="65000"/>
              <a:lumOff val="35000"/>
            </a:schemeClr>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solidFill>
                <a:schemeClr val="tx1">
                  <a:lumMod val="95000"/>
                  <a:lumOff val="5000"/>
                </a:schemeClr>
              </a:solidFill>
            </a:endParaRPr>
          </a:p>
        </p:txBody>
      </p:sp>
      <p:sp>
        <p:nvSpPr>
          <p:cNvPr id="25" name="Номер слайда 4">
            <a:extLst>
              <a:ext uri="{FF2B5EF4-FFF2-40B4-BE49-F238E27FC236}">
                <a16:creationId xmlns:a16="http://schemas.microsoft.com/office/drawing/2014/main" id="{7D4C4B4A-7FAC-4A7A-AF63-CE42580E8C8F}"/>
              </a:ext>
            </a:extLst>
          </p:cNvPr>
          <p:cNvSpPr>
            <a:spLocks noGrp="1"/>
          </p:cNvSpPr>
          <p:nvPr>
            <p:ph type="sldNum" sz="quarter" idx="12"/>
          </p:nvPr>
        </p:nvSpPr>
        <p:spPr>
          <a:xfrm>
            <a:off x="8297844" y="669624"/>
            <a:ext cx="628650" cy="365125"/>
          </a:xfrm>
        </p:spPr>
        <p:txBody>
          <a:bodyPr/>
          <a:lstStyle/>
          <a:p>
            <a:pPr algn="ctr"/>
            <a:fld id="{518AAD72-03B1-4C57-A629-535E05C10B65}" type="slidenum">
              <a:rPr lang="ru-RU" sz="2400" b="1">
                <a:solidFill>
                  <a:schemeClr val="tx1">
                    <a:lumMod val="65000"/>
                    <a:lumOff val="35000"/>
                  </a:schemeClr>
                </a:solidFill>
              </a:rPr>
              <a:pPr algn="ctr"/>
              <a:t>9</a:t>
            </a:fld>
            <a:endParaRPr lang="ru-RU" sz="2400" b="1" dirty="0">
              <a:solidFill>
                <a:schemeClr val="tx1">
                  <a:lumMod val="65000"/>
                  <a:lumOff val="35000"/>
                </a:schemeClr>
              </a:solidFill>
            </a:endParaRPr>
          </a:p>
        </p:txBody>
      </p:sp>
      <p:sp>
        <p:nvSpPr>
          <p:cNvPr id="26" name="TextBox 25">
            <a:extLst>
              <a:ext uri="{FF2B5EF4-FFF2-40B4-BE49-F238E27FC236}">
                <a16:creationId xmlns:a16="http://schemas.microsoft.com/office/drawing/2014/main" id="{A6540AF0-A532-44A3-92BF-2E72E4B9C38D}"/>
              </a:ext>
            </a:extLst>
          </p:cNvPr>
          <p:cNvSpPr txBox="1"/>
          <p:nvPr/>
        </p:nvSpPr>
        <p:spPr>
          <a:xfrm>
            <a:off x="-100872" y="665415"/>
            <a:ext cx="1479097" cy="369332"/>
          </a:xfrm>
          <a:prstGeom prst="rect">
            <a:avLst/>
          </a:prstGeom>
          <a:noFill/>
        </p:spPr>
        <p:txBody>
          <a:bodyPr wrap="square" rtlCol="0">
            <a:spAutoFit/>
          </a:bodyPr>
          <a:lstStyle/>
          <a:p>
            <a:pPr algn="ctr"/>
            <a:r>
              <a:rPr lang="en-US" b="1" dirty="0">
                <a:solidFill>
                  <a:schemeClr val="tx1">
                    <a:lumMod val="65000"/>
                    <a:lumOff val="35000"/>
                  </a:schemeClr>
                </a:solidFill>
              </a:rPr>
              <a:t>AS</a:t>
            </a:r>
            <a:endParaRPr lang="ru-RU" b="1" dirty="0">
              <a:solidFill>
                <a:schemeClr val="tx1">
                  <a:lumMod val="65000"/>
                  <a:lumOff val="35000"/>
                </a:schemeClr>
              </a:solidFill>
            </a:endParaRPr>
          </a:p>
        </p:txBody>
      </p:sp>
      <p:sp>
        <p:nvSpPr>
          <p:cNvPr id="32" name="TextBox 31">
            <a:extLst>
              <a:ext uri="{FF2B5EF4-FFF2-40B4-BE49-F238E27FC236}">
                <a16:creationId xmlns:a16="http://schemas.microsoft.com/office/drawing/2014/main" id="{0B331F45-50BD-DE41-A97F-A73D3D60E67C}"/>
              </a:ext>
            </a:extLst>
          </p:cNvPr>
          <p:cNvSpPr txBox="1"/>
          <p:nvPr/>
        </p:nvSpPr>
        <p:spPr>
          <a:xfrm>
            <a:off x="432054" y="2768936"/>
            <a:ext cx="8304246" cy="1323439"/>
          </a:xfrm>
          <a:prstGeom prst="rect">
            <a:avLst/>
          </a:prstGeom>
          <a:noFill/>
        </p:spPr>
        <p:txBody>
          <a:bodyPr wrap="square" rtlCol="0">
            <a:spAutoFit/>
          </a:bodyPr>
          <a:lstStyle/>
          <a:p>
            <a:r>
              <a:rPr lang="en" sz="2000" dirty="0"/>
              <a:t>At each timestep, the Teacher chooses tasks for the Student to practice on. The Student trains on those tasks and returns back a score. The Teacher’s goal is for the Student to succeed on a final task with as few training steps as possible.</a:t>
            </a:r>
            <a:endParaRPr lang="ru-RU" sz="2800" dirty="0">
              <a:solidFill>
                <a:srgbClr val="FF0000"/>
              </a:solidFill>
            </a:endParaRPr>
          </a:p>
        </p:txBody>
      </p:sp>
      <p:pic>
        <p:nvPicPr>
          <p:cNvPr id="6" name="Рисунок 5">
            <a:extLst>
              <a:ext uri="{FF2B5EF4-FFF2-40B4-BE49-F238E27FC236}">
                <a16:creationId xmlns:a16="http://schemas.microsoft.com/office/drawing/2014/main" id="{86230696-36B7-6040-A5F2-1380467F0E95}"/>
              </a:ext>
            </a:extLst>
          </p:cNvPr>
          <p:cNvPicPr>
            <a:picLocks noChangeAspect="1"/>
          </p:cNvPicPr>
          <p:nvPr/>
        </p:nvPicPr>
        <p:blipFill rotWithShape="1">
          <a:blip r:embed="rId3"/>
          <a:srcRect r="23657"/>
          <a:stretch/>
        </p:blipFill>
        <p:spPr>
          <a:xfrm>
            <a:off x="1322649" y="1362337"/>
            <a:ext cx="5673374" cy="1318207"/>
          </a:xfrm>
          <a:prstGeom prst="rect">
            <a:avLst/>
          </a:prstGeom>
        </p:spPr>
      </p:pic>
    </p:spTree>
    <p:extLst>
      <p:ext uri="{BB962C8B-B14F-4D97-AF65-F5344CB8AC3E}">
        <p14:creationId xmlns:p14="http://schemas.microsoft.com/office/powerpoint/2010/main" val="4148157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Тема Office">
  <a:themeElements>
    <a:clrScheme name="Тема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Тема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Тема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480</TotalTime>
  <Words>1320</Words>
  <Application>Microsoft Macintosh PowerPoint</Application>
  <PresentationFormat>Экран (4:3)</PresentationFormat>
  <Paragraphs>113</Paragraphs>
  <Slides>19</Slides>
  <Notes>18</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19</vt:i4>
      </vt:variant>
    </vt:vector>
  </HeadingPairs>
  <TitlesOfParts>
    <vt:vector size="24" baseType="lpstr">
      <vt:lpstr>Arial</vt:lpstr>
      <vt:lpstr>Calibri</vt:lpstr>
      <vt:lpstr>Calibri Light</vt:lpstr>
      <vt:lpstr>Cambria Math</vt:lpstr>
      <vt:lpstr>Тема Office</vt:lpstr>
      <vt:lpstr>Teacher-Student Curriculum Learning Tambet Matiisen (University of Tartu), Avital Oliver (OpenAI), Taco Cohen (University of Amsterdam), John Schulman (OpenAI) </vt:lpstr>
      <vt:lpstr>Reinforcement learning</vt:lpstr>
      <vt:lpstr>Презентация PowerPoint</vt:lpstr>
      <vt:lpstr>The problem (sparse reward)</vt:lpstr>
      <vt:lpstr>The problem (sparse reward)</vt:lpstr>
      <vt:lpstr>The problem (sparse reward)</vt:lpstr>
      <vt:lpstr>Curriculum learning</vt:lpstr>
      <vt:lpstr>The main contributions of the paper </vt:lpstr>
      <vt:lpstr>Teacher-Student Setup</vt:lpstr>
      <vt:lpstr>Simple POMDP Formulation</vt:lpstr>
      <vt:lpstr>Algorithm</vt:lpstr>
      <vt:lpstr>Algorithm</vt:lpstr>
      <vt:lpstr>Algorithm</vt:lpstr>
      <vt:lpstr>Addition with 1-dimensional Curriculum</vt:lpstr>
      <vt:lpstr>Minecraft</vt:lpstr>
      <vt:lpstr>Minecraft</vt:lpstr>
      <vt:lpstr>5-step Curriculum</vt:lpstr>
      <vt:lpstr>5-step Curriculum</vt:lpstr>
      <vt:lpstr>Literature</vt:lpstr>
    </vt:vector>
  </TitlesOfParts>
  <Company/>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Arsenty Melnikov</dc:creator>
  <cp:lastModifiedBy>Arsenty Melnikov</cp:lastModifiedBy>
  <cp:revision>19</cp:revision>
  <dcterms:created xsi:type="dcterms:W3CDTF">2018-12-25T04:53:29Z</dcterms:created>
  <dcterms:modified xsi:type="dcterms:W3CDTF">2018-12-27T11:32:25Z</dcterms:modified>
</cp:coreProperties>
</file>