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66" r:id="rId4"/>
    <p:sldId id="268" r:id="rId5"/>
    <p:sldId id="269" r:id="rId6"/>
    <p:sldId id="270" r:id="rId7"/>
    <p:sldId id="271" r:id="rId8"/>
    <p:sldId id="277" r:id="rId9"/>
    <p:sldId id="282" r:id="rId10"/>
    <p:sldId id="272" r:id="rId11"/>
    <p:sldId id="273" r:id="rId12"/>
    <p:sldId id="274" r:id="rId13"/>
    <p:sldId id="275" r:id="rId14"/>
    <p:sldId id="276" r:id="rId15"/>
    <p:sldId id="278" r:id="rId16"/>
    <p:sldId id="283" r:id="rId17"/>
    <p:sldId id="279" r:id="rId18"/>
    <p:sldId id="280" r:id="rId19"/>
    <p:sldId id="267" r:id="rId20"/>
    <p:sldId id="281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1328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07960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862c869c_0_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b862c869c_0_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b862c869c_0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b862c869c_0_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b862c869c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b862c869c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6532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/>
              <a:t>Determination of grammatical categories using machine learning algorithms</a:t>
            </a:r>
            <a:endParaRPr sz="2400"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Student: Tussupova M.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Scientific advisor: </a:t>
            </a:r>
            <a:r>
              <a:rPr lang="en-GB" dirty="0" err="1" smtClean="0"/>
              <a:t>Murzin</a:t>
            </a:r>
            <a:r>
              <a:rPr lang="en-GB" dirty="0" smtClean="0"/>
              <a:t> F.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Снимок экрана 2019-04-04 в 1.07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82" y="2190611"/>
            <a:ext cx="5130800" cy="2324100"/>
          </a:xfrm>
          <a:prstGeom prst="rect">
            <a:avLst/>
          </a:prstGeom>
        </p:spPr>
      </p:pic>
      <p:sp>
        <p:nvSpPr>
          <p:cNvPr id="8" name="Google Shape;147;p23"/>
          <p:cNvSpPr txBox="1">
            <a:spLocks/>
          </p:cNvSpPr>
          <p:nvPr/>
        </p:nvSpPr>
        <p:spPr>
          <a:xfrm>
            <a:off x="881850" y="14710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Raleway"/>
              <a:buNone/>
              <a:defRPr sz="26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-GB" dirty="0" smtClean="0"/>
              <a:t>POS-determination for </a:t>
            </a:r>
            <a:r>
              <a:rPr lang="en-GB" dirty="0" err="1" smtClean="0"/>
              <a:t>turkish</a:t>
            </a:r>
            <a:r>
              <a:rPr lang="en-GB" dirty="0" smtClean="0"/>
              <a:t> language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970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ru-RU" dirty="0"/>
          </a:p>
        </p:txBody>
      </p:sp>
      <p:pic>
        <p:nvPicPr>
          <p:cNvPr id="4" name="Изображение 3" descr="Снимок экрана 2019-04-04 в 1.54.3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01" y="2000063"/>
            <a:ext cx="571500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584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441" y="1993528"/>
            <a:ext cx="5194300" cy="1219200"/>
          </a:xfrm>
          <a:prstGeom prst="rect">
            <a:avLst/>
          </a:prstGeom>
        </p:spPr>
      </p:pic>
      <p:sp>
        <p:nvSpPr>
          <p:cNvPr id="5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0106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Forest</a:t>
            </a:r>
            <a:endParaRPr lang="ru-RU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768" y="2031379"/>
            <a:ext cx="54737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88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ru-RU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868" y="1993651"/>
            <a:ext cx="54102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647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k-nearest neighbors</a:t>
            </a:r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528" y="2018431"/>
            <a:ext cx="53213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326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Turkish language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r>
              <a:rPr lang="en-US" dirty="0" smtClean="0"/>
              <a:t>Best algorithm for:</a:t>
            </a:r>
          </a:p>
          <a:p>
            <a:r>
              <a:rPr lang="en-US" dirty="0" smtClean="0"/>
              <a:t>NN is Logistic Regression</a:t>
            </a:r>
          </a:p>
          <a:p>
            <a:r>
              <a:rPr lang="en-US" dirty="0" smtClean="0"/>
              <a:t>ADJ is Decision Tree</a:t>
            </a:r>
          </a:p>
          <a:p>
            <a:r>
              <a:rPr lang="en-US" dirty="0" smtClean="0"/>
              <a:t>VB is Logistic Regression</a:t>
            </a:r>
          </a:p>
          <a:p>
            <a:r>
              <a:rPr lang="en-US" dirty="0" err="1" smtClean="0"/>
              <a:t>PostPST</a:t>
            </a:r>
            <a:r>
              <a:rPr lang="en-US" dirty="0" smtClean="0"/>
              <a:t> is Random Forest</a:t>
            </a:r>
          </a:p>
          <a:p>
            <a:r>
              <a:rPr lang="en-US" dirty="0" err="1" smtClean="0"/>
              <a:t>PrePST</a:t>
            </a:r>
            <a:r>
              <a:rPr lang="en-US" dirty="0" smtClean="0"/>
              <a:t> is Logistic Regression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586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up</a:t>
            </a:r>
            <a:r>
              <a:rPr lang="ru-RU" dirty="0" smtClean="0"/>
              <a:t> </a:t>
            </a:r>
            <a:r>
              <a:rPr lang="en-US" dirty="0" smtClean="0"/>
              <a:t>Link Grammar Parser dictionaries</a:t>
            </a:r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566" y="1936670"/>
            <a:ext cx="5508843" cy="272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58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Изображение 7" descr="Снимок экрана 2019-04-04 в 2.31.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29" y="1863379"/>
            <a:ext cx="4803363" cy="3104060"/>
          </a:xfrm>
          <a:prstGeom prst="rect">
            <a:avLst/>
          </a:prstGeom>
        </p:spPr>
      </p:pic>
      <p:sp>
        <p:nvSpPr>
          <p:cNvPr id="11" name="Название 1"/>
          <p:cNvSpPr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</p:spPr>
        <p:txBody>
          <a:bodyPr/>
          <a:lstStyle/>
          <a:p>
            <a:r>
              <a:rPr lang="en-US" dirty="0" smtClean="0"/>
              <a:t>Filling up</a:t>
            </a:r>
            <a:r>
              <a:rPr lang="ru-RU" dirty="0" smtClean="0"/>
              <a:t> </a:t>
            </a:r>
            <a:r>
              <a:rPr lang="en-US" dirty="0" smtClean="0"/>
              <a:t>Link Grammar Parser dictionaries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792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Results:</a:t>
            </a:r>
            <a:endParaRPr dirty="0"/>
          </a:p>
        </p:txBody>
      </p:sp>
      <p:sp>
        <p:nvSpPr>
          <p:cNvPr id="154" name="Google Shape;154;p24"/>
          <p:cNvSpPr txBox="1">
            <a:spLocks noGrp="1"/>
          </p:cNvSpPr>
          <p:nvPr>
            <p:ph type="body" idx="1"/>
          </p:nvPr>
        </p:nvSpPr>
        <p:spPr>
          <a:xfrm>
            <a:off x="704304" y="1865086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ru-RU" sz="1800" dirty="0" smtClean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 smtClean="0"/>
              <a:t>Grammatical categories of </a:t>
            </a:r>
            <a:r>
              <a:rPr lang="en-US" sz="1800" dirty="0" err="1" smtClean="0"/>
              <a:t>kazakh</a:t>
            </a:r>
            <a:r>
              <a:rPr lang="en-US" sz="1800" dirty="0" smtClean="0"/>
              <a:t> and </a:t>
            </a:r>
            <a:r>
              <a:rPr lang="en-US" sz="1800" dirty="0" err="1" smtClean="0"/>
              <a:t>turkish</a:t>
            </a:r>
            <a:r>
              <a:rPr lang="en-US" sz="1800" dirty="0" smtClean="0"/>
              <a:t> languages were predicted using machine learning algorithms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 smtClean="0"/>
              <a:t>Research was tested on CiTech2018</a:t>
            </a:r>
            <a:endParaRPr lang="en-GB" sz="1800" dirty="0" smtClean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Tasks</a:t>
            </a:r>
            <a:endParaRPr dirty="0"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559238" y="1834831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42900" algn="just">
              <a:lnSpc>
                <a:spcPct val="150000"/>
              </a:lnSpc>
              <a:buClr>
                <a:srgbClr val="000000"/>
              </a:buClr>
              <a:buSzPts val="1800"/>
            </a:pPr>
            <a:r>
              <a:rPr lang="en-GB" sz="1800" dirty="0">
                <a:solidFill>
                  <a:srgbClr val="000000"/>
                </a:solidFill>
              </a:rPr>
              <a:t>Testing machine learning algorithms for solving problems of determining parts of speech;</a:t>
            </a:r>
          </a:p>
          <a:p>
            <a:pPr lvl="0" indent="-342900" algn="just">
              <a:lnSpc>
                <a:spcPct val="150000"/>
              </a:lnSpc>
              <a:buClr>
                <a:srgbClr val="000000"/>
              </a:buClr>
              <a:buSzPts val="1800"/>
            </a:pPr>
            <a:r>
              <a:rPr lang="en-GB" sz="1800" dirty="0">
                <a:solidFill>
                  <a:srgbClr val="000000"/>
                </a:solidFill>
              </a:rPr>
              <a:t>Development of an algorithm based on machine learning for syntax </a:t>
            </a:r>
            <a:r>
              <a:rPr lang="en-GB" sz="1800" dirty="0" smtClean="0">
                <a:solidFill>
                  <a:srgbClr val="000000"/>
                </a:solidFill>
              </a:rPr>
              <a:t>detection for filling up Link Grammar Parser dictionaries</a:t>
            </a:r>
            <a:endParaRPr lang="ru-RU" sz="1800" dirty="0">
              <a:solidFill>
                <a:srgbClr val="000000"/>
              </a:solidFill>
            </a:endParaRPr>
          </a:p>
          <a:p>
            <a:pPr marL="4572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endParaRPr sz="18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 данной работы	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Extend dictionaries</a:t>
            </a:r>
            <a:endParaRPr lang="ru-RU" sz="2000" dirty="0" smtClean="0"/>
          </a:p>
          <a:p>
            <a:r>
              <a:rPr lang="en-US" sz="2000" dirty="0" smtClean="0"/>
              <a:t>Make predictions better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790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POS-determination for </a:t>
            </a:r>
            <a:r>
              <a:rPr lang="en-GB" dirty="0" err="1" smtClean="0"/>
              <a:t>kazakh</a:t>
            </a:r>
            <a:r>
              <a:rPr lang="en-GB" dirty="0" smtClean="0"/>
              <a:t> language</a:t>
            </a:r>
            <a:endParaRPr dirty="0"/>
          </a:p>
        </p:txBody>
      </p:sp>
      <p:pic>
        <p:nvPicPr>
          <p:cNvPr id="148" name="Google Shape;14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3575" y="1930050"/>
            <a:ext cx="5276850" cy="290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ru-RU" dirty="0"/>
          </a:p>
        </p:txBody>
      </p:sp>
      <p:pic>
        <p:nvPicPr>
          <p:cNvPr id="4" name="Изображение 3" descr="Снимок экрана 2019-04-04 в 0.56.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98" y="1985376"/>
            <a:ext cx="51054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23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</a:t>
            </a:r>
            <a:endParaRPr lang="ru-RU" dirty="0"/>
          </a:p>
        </p:txBody>
      </p:sp>
      <p:pic>
        <p:nvPicPr>
          <p:cNvPr id="4" name="Изображение 3" descr="Снимок экрана 2019-04-04 в 1.02.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11" y="2129811"/>
            <a:ext cx="51943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1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Forest</a:t>
            </a:r>
            <a:endParaRPr lang="ru-RU" dirty="0"/>
          </a:p>
        </p:txBody>
      </p:sp>
      <p:pic>
        <p:nvPicPr>
          <p:cNvPr id="4" name="Изображение 3" descr="Снимок экрана 2019-04-04 в 1.04.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38" y="1922373"/>
            <a:ext cx="5775146" cy="181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0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ru-RU" dirty="0"/>
          </a:p>
        </p:txBody>
      </p:sp>
      <p:pic>
        <p:nvPicPr>
          <p:cNvPr id="4" name="Изображение 3" descr="Снимок экрана 2019-04-04 в 1.05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60" y="1922002"/>
            <a:ext cx="56769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88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k-nearest neighbors</a:t>
            </a:r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822" y="1940989"/>
            <a:ext cx="57785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865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Kazakh language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r>
              <a:rPr lang="en-US" dirty="0" smtClean="0"/>
              <a:t>Best algorithm for:</a:t>
            </a:r>
          </a:p>
          <a:p>
            <a:r>
              <a:rPr lang="en-US" dirty="0" smtClean="0"/>
              <a:t>NN is SVM</a:t>
            </a:r>
          </a:p>
          <a:p>
            <a:r>
              <a:rPr lang="en-US" dirty="0" smtClean="0"/>
              <a:t>ADJ is SVM</a:t>
            </a:r>
          </a:p>
          <a:p>
            <a:r>
              <a:rPr lang="en-US" dirty="0" smtClean="0"/>
              <a:t>VB is SVM</a:t>
            </a:r>
          </a:p>
          <a:p>
            <a:r>
              <a:rPr lang="en-US" dirty="0" smtClean="0"/>
              <a:t>CONJ is Logistic Regression</a:t>
            </a:r>
          </a:p>
          <a:p>
            <a:r>
              <a:rPr lang="en-US" dirty="0" smtClean="0"/>
              <a:t>NUM is Random Forest</a:t>
            </a:r>
          </a:p>
          <a:p>
            <a:r>
              <a:rPr lang="en-US" dirty="0" smtClean="0"/>
              <a:t>ADV is SVM</a:t>
            </a:r>
          </a:p>
          <a:p>
            <a:r>
              <a:rPr lang="en-US" dirty="0" err="1" smtClean="0"/>
              <a:t>PostPST</a:t>
            </a:r>
            <a:r>
              <a:rPr lang="en-US" dirty="0" smtClean="0"/>
              <a:t> is Logistic Regression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407187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185</Words>
  <Application>Microsoft Macintosh PowerPoint</Application>
  <PresentationFormat>Экран (16:9)</PresentationFormat>
  <Paragraphs>43</Paragraphs>
  <Slides>20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Raleway</vt:lpstr>
      <vt:lpstr>Lato</vt:lpstr>
      <vt:lpstr>Streamline</vt:lpstr>
      <vt:lpstr>Determination of grammatical categories using machine learning algorithms</vt:lpstr>
      <vt:lpstr>Tasks</vt:lpstr>
      <vt:lpstr>POS-determination for kazakh language</vt:lpstr>
      <vt:lpstr>Logistic regression</vt:lpstr>
      <vt:lpstr>SVM</vt:lpstr>
      <vt:lpstr>Random Forest</vt:lpstr>
      <vt:lpstr>Decision Tree</vt:lpstr>
      <vt:lpstr>k-nearest neighbors</vt:lpstr>
      <vt:lpstr>Results for Kazakh language</vt:lpstr>
      <vt:lpstr>Презентация PowerPoint</vt:lpstr>
      <vt:lpstr>Logistic Regression</vt:lpstr>
      <vt:lpstr>SVM </vt:lpstr>
      <vt:lpstr>Random Forest</vt:lpstr>
      <vt:lpstr>Decision Tree</vt:lpstr>
      <vt:lpstr>k-nearest neighbors</vt:lpstr>
      <vt:lpstr>Results for Turkish language</vt:lpstr>
      <vt:lpstr>Filling up Link Grammar Parser dictionaries</vt:lpstr>
      <vt:lpstr>Filling up Link Grammar Parser dictionaries</vt:lpstr>
      <vt:lpstr>Results:</vt:lpstr>
      <vt:lpstr>Продолжение данной работы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грамматических категорий с использованием машинного обучения.</dc:title>
  <cp:lastModifiedBy>MacBook tussupova</cp:lastModifiedBy>
  <cp:revision>12</cp:revision>
  <dcterms:modified xsi:type="dcterms:W3CDTF">2019-04-04T03:31:04Z</dcterms:modified>
</cp:coreProperties>
</file>