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323" r:id="rId3"/>
    <p:sldId id="358" r:id="rId4"/>
    <p:sldId id="361" r:id="rId5"/>
    <p:sldId id="325" r:id="rId6"/>
    <p:sldId id="327" r:id="rId7"/>
    <p:sldId id="309" r:id="rId8"/>
    <p:sldId id="311" r:id="rId9"/>
    <p:sldId id="318" r:id="rId10"/>
    <p:sldId id="351" r:id="rId11"/>
    <p:sldId id="349" r:id="rId12"/>
    <p:sldId id="331" r:id="rId13"/>
    <p:sldId id="354" r:id="rId14"/>
    <p:sldId id="353" r:id="rId15"/>
    <p:sldId id="356" r:id="rId16"/>
    <p:sldId id="363" r:id="rId17"/>
    <p:sldId id="364" r:id="rId18"/>
    <p:sldId id="352" r:id="rId19"/>
    <p:sldId id="357"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FE"/>
    <a:srgbClr val="F1F1F1"/>
    <a:srgbClr val="FFFFFF"/>
    <a:srgbClr val="3D3D3D"/>
    <a:srgbClr val="70AD47"/>
    <a:srgbClr val="6CB6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80437" autoAdjust="0"/>
  </p:normalViewPr>
  <p:slideViewPr>
    <p:cSldViewPr snapToGrid="0">
      <p:cViewPr varScale="1">
        <p:scale>
          <a:sx n="67" d="100"/>
          <a:sy n="67" d="100"/>
        </p:scale>
        <p:origin x="62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F5AC7-69DB-4E08-91AA-F67D5D59749D}" type="datetimeFigureOut">
              <a:rPr lang="ru-RU" smtClean="0"/>
              <a:t>03.10.2019</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E7852-21AC-46E4-8BE4-F97FE78CEF81}" type="slidenum">
              <a:rPr lang="ru-RU" smtClean="0"/>
              <a:t>‹#›</a:t>
            </a:fld>
            <a:endParaRPr lang="ru-RU" dirty="0"/>
          </a:p>
        </p:txBody>
      </p:sp>
    </p:spTree>
    <p:extLst>
      <p:ext uri="{BB962C8B-B14F-4D97-AF65-F5344CB8AC3E}">
        <p14:creationId xmlns:p14="http://schemas.microsoft.com/office/powerpoint/2010/main" val="218153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Hello everyone! My name is </a:t>
            </a:r>
            <a:r>
              <a:rPr lang="en-US" dirty="0" err="1"/>
              <a:t>Evgeny</a:t>
            </a:r>
            <a:r>
              <a:rPr lang="en-US" dirty="0"/>
              <a:t>. And today I am going to tell you about Machine learning based </a:t>
            </a:r>
            <a:r>
              <a:rPr lang="en-US" dirty="0" err="1"/>
              <a:t>characterisation</a:t>
            </a:r>
            <a:r>
              <a:rPr lang="en-US" dirty="0"/>
              <a:t> of dissipative </a:t>
            </a:r>
            <a:r>
              <a:rPr lang="en-US" dirty="0" err="1"/>
              <a:t>solitons</a:t>
            </a:r>
            <a:r>
              <a:rPr lang="ru-RU" dirty="0"/>
              <a:t>.</a:t>
            </a:r>
          </a:p>
        </p:txBody>
      </p:sp>
      <p:sp>
        <p:nvSpPr>
          <p:cNvPr id="4" name="Номер слайда 3"/>
          <p:cNvSpPr>
            <a:spLocks noGrp="1"/>
          </p:cNvSpPr>
          <p:nvPr>
            <p:ph type="sldNum" sz="quarter" idx="10"/>
          </p:nvPr>
        </p:nvSpPr>
        <p:spPr/>
        <p:txBody>
          <a:bodyPr/>
          <a:lstStyle/>
          <a:p>
            <a:fld id="{75FE7852-21AC-46E4-8BE4-F97FE78CEF81}" type="slidenum">
              <a:rPr lang="ru-RU" smtClean="0"/>
              <a:t>1</a:t>
            </a:fld>
            <a:endParaRPr lang="ru-RU"/>
          </a:p>
        </p:txBody>
      </p:sp>
    </p:spTree>
    <p:extLst>
      <p:ext uri="{BB962C8B-B14F-4D97-AF65-F5344CB8AC3E}">
        <p14:creationId xmlns:p14="http://schemas.microsoft.com/office/powerpoint/2010/main" val="128954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10</a:t>
            </a:fld>
            <a:endParaRPr lang="ru-RU"/>
          </a:p>
        </p:txBody>
      </p:sp>
    </p:spTree>
    <p:extLst>
      <p:ext uri="{BB962C8B-B14F-4D97-AF65-F5344CB8AC3E}">
        <p14:creationId xmlns:p14="http://schemas.microsoft.com/office/powerpoint/2010/main" val="263603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11</a:t>
            </a:fld>
            <a:endParaRPr lang="ru-RU"/>
          </a:p>
        </p:txBody>
      </p:sp>
    </p:spTree>
    <p:extLst>
      <p:ext uri="{BB962C8B-B14F-4D97-AF65-F5344CB8AC3E}">
        <p14:creationId xmlns:p14="http://schemas.microsoft.com/office/powerpoint/2010/main" val="64124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12</a:t>
            </a:fld>
            <a:endParaRPr lang="ru-RU"/>
          </a:p>
        </p:txBody>
      </p:sp>
    </p:spTree>
    <p:extLst>
      <p:ext uri="{BB962C8B-B14F-4D97-AF65-F5344CB8AC3E}">
        <p14:creationId xmlns:p14="http://schemas.microsoft.com/office/powerpoint/2010/main" val="193591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13</a:t>
            </a:fld>
            <a:endParaRPr lang="ru-RU"/>
          </a:p>
        </p:txBody>
      </p:sp>
    </p:spTree>
    <p:extLst>
      <p:ext uri="{BB962C8B-B14F-4D97-AF65-F5344CB8AC3E}">
        <p14:creationId xmlns:p14="http://schemas.microsoft.com/office/powerpoint/2010/main" val="303845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14</a:t>
            </a:fld>
            <a:endParaRPr lang="ru-RU"/>
          </a:p>
        </p:txBody>
      </p:sp>
    </p:spTree>
    <p:extLst>
      <p:ext uri="{BB962C8B-B14F-4D97-AF65-F5344CB8AC3E}">
        <p14:creationId xmlns:p14="http://schemas.microsoft.com/office/powerpoint/2010/main" val="205267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15</a:t>
            </a:fld>
            <a:endParaRPr lang="ru-RU"/>
          </a:p>
        </p:txBody>
      </p:sp>
    </p:spTree>
    <p:extLst>
      <p:ext uri="{BB962C8B-B14F-4D97-AF65-F5344CB8AC3E}">
        <p14:creationId xmlns:p14="http://schemas.microsoft.com/office/powerpoint/2010/main" val="136136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16</a:t>
            </a:fld>
            <a:endParaRPr lang="ru-RU"/>
          </a:p>
        </p:txBody>
      </p:sp>
    </p:spTree>
    <p:extLst>
      <p:ext uri="{BB962C8B-B14F-4D97-AF65-F5344CB8AC3E}">
        <p14:creationId xmlns:p14="http://schemas.microsoft.com/office/powerpoint/2010/main" val="274107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17</a:t>
            </a:fld>
            <a:endParaRPr lang="ru-RU"/>
          </a:p>
        </p:txBody>
      </p:sp>
    </p:spTree>
    <p:extLst>
      <p:ext uri="{BB962C8B-B14F-4D97-AF65-F5344CB8AC3E}">
        <p14:creationId xmlns:p14="http://schemas.microsoft.com/office/powerpoint/2010/main" val="569294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18</a:t>
            </a:fld>
            <a:endParaRPr lang="ru-RU"/>
          </a:p>
        </p:txBody>
      </p:sp>
    </p:spTree>
    <p:extLst>
      <p:ext uri="{BB962C8B-B14F-4D97-AF65-F5344CB8AC3E}">
        <p14:creationId xmlns:p14="http://schemas.microsoft.com/office/powerpoint/2010/main" val="71753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19</a:t>
            </a:fld>
            <a:endParaRPr lang="ru-RU"/>
          </a:p>
        </p:txBody>
      </p:sp>
    </p:spTree>
    <p:extLst>
      <p:ext uri="{BB962C8B-B14F-4D97-AF65-F5344CB8AC3E}">
        <p14:creationId xmlns:p14="http://schemas.microsoft.com/office/powerpoint/2010/main" val="42923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t>According to the radio spectrum data from the DFT pulsed laser mode, it is possible to implement a mode classifier with an accuracy of 97.14% and predict the duration, power and width of a pulse with an accuracy of 97.80%, 99.22% and 98.25%, respectively.</a:t>
            </a:r>
          </a:p>
          <a:p>
            <a:endParaRPr lang="en-US" sz="1200" dirty="0"/>
          </a:p>
          <a:p>
            <a:r>
              <a:rPr lang="en-US" sz="1200" dirty="0"/>
              <a:t>The use of peaks of the radio frequency spectrum from the DFT pulsed laser radiation as features for machine learning problems led to a high accuracy of the classical algorithms. The best result is shown by the ultra-random tree algorithm</a:t>
            </a:r>
            <a:r>
              <a:rPr lang="ru-RU" sz="1200" dirty="0"/>
              <a:t>.</a:t>
            </a:r>
            <a:endParaRPr lang="en-US" sz="1200" dirty="0"/>
          </a:p>
          <a:p>
            <a:endParaRPr lang="ru-RU" sz="1200" dirty="0"/>
          </a:p>
          <a:p>
            <a:r>
              <a:rPr lang="en-US" sz="1200" dirty="0"/>
              <a:t>A feedback system for a mode-locked laser can be implemented using only a radio frequency spectrometer and a long fiber with a high dispersion</a:t>
            </a:r>
            <a:r>
              <a:rPr lang="ru-RU" sz="1200" dirty="0"/>
              <a:t>.</a:t>
            </a:r>
          </a:p>
          <a:p>
            <a:endParaRPr lang="ru-RU" dirty="0"/>
          </a:p>
        </p:txBody>
      </p:sp>
      <p:sp>
        <p:nvSpPr>
          <p:cNvPr id="4" name="Номер слайда 3"/>
          <p:cNvSpPr>
            <a:spLocks noGrp="1"/>
          </p:cNvSpPr>
          <p:nvPr>
            <p:ph type="sldNum" sz="quarter" idx="10"/>
          </p:nvPr>
        </p:nvSpPr>
        <p:spPr/>
        <p:txBody>
          <a:bodyPr/>
          <a:lstStyle/>
          <a:p>
            <a:fld id="{75FE7852-21AC-46E4-8BE4-F97FE78CEF81}" type="slidenum">
              <a:rPr lang="ru-RU" smtClean="0"/>
              <a:t>2</a:t>
            </a:fld>
            <a:endParaRPr lang="ru-RU"/>
          </a:p>
        </p:txBody>
      </p:sp>
    </p:spTree>
    <p:extLst>
      <p:ext uri="{BB962C8B-B14F-4D97-AF65-F5344CB8AC3E}">
        <p14:creationId xmlns:p14="http://schemas.microsoft.com/office/powerpoint/2010/main" val="304258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t>According to the radio spectrum data from the DFT pulsed laser mode, it is possible to implement a mode classifier with an accuracy of 97.14% and predict the duration, power and width of a pulse with an accuracy of 97.80%, 99.22% and 98.25%, respectively.</a:t>
            </a:r>
          </a:p>
          <a:p>
            <a:endParaRPr lang="en-US" sz="1200" dirty="0"/>
          </a:p>
          <a:p>
            <a:r>
              <a:rPr lang="en-US" sz="1200" dirty="0"/>
              <a:t>The use of peaks of the radio frequency spectrum from the DFT pulsed laser radiation as features for machine learning problems led to a high accuracy of the classical algorithms. The best result is shown by the ultra-random tree algorithm</a:t>
            </a:r>
            <a:r>
              <a:rPr lang="ru-RU" sz="1200" dirty="0"/>
              <a:t>.</a:t>
            </a:r>
            <a:endParaRPr lang="en-US" sz="1200" dirty="0"/>
          </a:p>
          <a:p>
            <a:endParaRPr lang="ru-RU" sz="1200" dirty="0"/>
          </a:p>
          <a:p>
            <a:r>
              <a:rPr lang="en-US" sz="1200" dirty="0"/>
              <a:t>A feedback system for a mode-locked laser can be implemented using only a radio frequency spectrometer and a long fiber with a high dispersion</a:t>
            </a:r>
            <a:r>
              <a:rPr lang="ru-RU" sz="1200" dirty="0"/>
              <a:t>.</a:t>
            </a:r>
          </a:p>
          <a:p>
            <a:endParaRPr lang="ru-RU" dirty="0"/>
          </a:p>
        </p:txBody>
      </p:sp>
      <p:sp>
        <p:nvSpPr>
          <p:cNvPr id="4" name="Номер слайда 3"/>
          <p:cNvSpPr>
            <a:spLocks noGrp="1"/>
          </p:cNvSpPr>
          <p:nvPr>
            <p:ph type="sldNum" sz="quarter" idx="10"/>
          </p:nvPr>
        </p:nvSpPr>
        <p:spPr/>
        <p:txBody>
          <a:bodyPr/>
          <a:lstStyle/>
          <a:p>
            <a:fld id="{75FE7852-21AC-46E4-8BE4-F97FE78CEF81}" type="slidenum">
              <a:rPr lang="ru-RU" smtClean="0"/>
              <a:t>20</a:t>
            </a:fld>
            <a:endParaRPr lang="ru-RU"/>
          </a:p>
        </p:txBody>
      </p:sp>
    </p:spTree>
    <p:extLst>
      <p:ext uri="{BB962C8B-B14F-4D97-AF65-F5344CB8AC3E}">
        <p14:creationId xmlns:p14="http://schemas.microsoft.com/office/powerpoint/2010/main" val="355052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3</a:t>
            </a:fld>
            <a:endParaRPr lang="ru-RU"/>
          </a:p>
        </p:txBody>
      </p:sp>
    </p:spTree>
    <p:extLst>
      <p:ext uri="{BB962C8B-B14F-4D97-AF65-F5344CB8AC3E}">
        <p14:creationId xmlns:p14="http://schemas.microsoft.com/office/powerpoint/2010/main" val="296219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4</a:t>
            </a:fld>
            <a:endParaRPr lang="ru-RU"/>
          </a:p>
        </p:txBody>
      </p:sp>
    </p:spTree>
    <p:extLst>
      <p:ext uri="{BB962C8B-B14F-4D97-AF65-F5344CB8AC3E}">
        <p14:creationId xmlns:p14="http://schemas.microsoft.com/office/powerpoint/2010/main" val="11149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5</a:t>
            </a:fld>
            <a:endParaRPr lang="ru-RU"/>
          </a:p>
        </p:txBody>
      </p:sp>
    </p:spTree>
    <p:extLst>
      <p:ext uri="{BB962C8B-B14F-4D97-AF65-F5344CB8AC3E}">
        <p14:creationId xmlns:p14="http://schemas.microsoft.com/office/powerpoint/2010/main" val="391112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t>
            </a:r>
            <a:r>
              <a:rPr lang="en-US" sz="1200" kern="1200" dirty="0" err="1">
                <a:solidFill>
                  <a:schemeClr val="tx1"/>
                </a:solidFill>
                <a:effectLst/>
                <a:latin typeface="+mn-lt"/>
                <a:ea typeface="+mn-ea"/>
                <a:cs typeface="+mn-cs"/>
              </a:rPr>
              <a:t>autocorrelator</a:t>
            </a:r>
            <a:r>
              <a:rPr lang="en-US" sz="1200" kern="1200" dirty="0">
                <a:solidFill>
                  <a:schemeClr val="tx1"/>
                </a:solidFill>
                <a:effectLst/>
                <a:latin typeface="+mn-lt"/>
                <a:ea typeface="+mn-ea"/>
                <a:cs typeface="+mn-cs"/>
              </a:rPr>
              <a:t>,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6</a:t>
            </a:fld>
            <a:endParaRPr lang="ru-RU"/>
          </a:p>
        </p:txBody>
      </p:sp>
    </p:spTree>
    <p:extLst>
      <p:ext uri="{BB962C8B-B14F-4D97-AF65-F5344CB8AC3E}">
        <p14:creationId xmlns:p14="http://schemas.microsoft.com/office/powerpoint/2010/main" val="38108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the experiment, we used fiber figure of eight (F-8) laser with two amplifiers in a resonator. Changing the pump currents of the diodes from 1 to 8 amperes, we received different modes. In the first stage, we used an autocorrelator, oscilloscopes, a spectrometer and a radiofrequency spectrometer to collect a large database of modes.</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trained models to predict the characteristics of a laser pulse mode. And after training, these models can be used to characterize the mode using only a radio frequency spectrum analyzer. (As shown in the bottom picture)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Номер слайда 3"/>
          <p:cNvSpPr>
            <a:spLocks noGrp="1"/>
          </p:cNvSpPr>
          <p:nvPr>
            <p:ph type="sldNum" sz="quarter" idx="10"/>
          </p:nvPr>
        </p:nvSpPr>
        <p:spPr/>
        <p:txBody>
          <a:bodyPr/>
          <a:lstStyle/>
          <a:p>
            <a:fld id="{75FE7852-21AC-46E4-8BE4-F97FE78CEF81}" type="slidenum">
              <a:rPr lang="ru-RU" smtClean="0"/>
              <a:t>7</a:t>
            </a:fld>
            <a:endParaRPr lang="ru-RU" dirty="0"/>
          </a:p>
        </p:txBody>
      </p:sp>
    </p:spTree>
    <p:extLst>
      <p:ext uri="{BB962C8B-B14F-4D97-AF65-F5344CB8AC3E}">
        <p14:creationId xmlns:p14="http://schemas.microsoft.com/office/powerpoint/2010/main" val="89934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this slide, you can see the results of the work of the trained models for the problem of classification and regression. Since the sample was not balanced, so for the classification problem we also considered measures such as precision, recall and f1-score. We also tried to classify not only into 2 classes, but also into many. Where classes determine the number of pulses in the mode. The results you can see on the slide.  On the right side of the slides you can see the results of the algorithms for solving regression problems.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5FE7852-21AC-46E4-8BE4-F97FE78CEF81}" type="slidenum">
              <a:rPr lang="ru-RU" smtClean="0"/>
              <a:t>8</a:t>
            </a:fld>
            <a:endParaRPr lang="ru-RU"/>
          </a:p>
        </p:txBody>
      </p:sp>
    </p:spTree>
    <p:extLst>
      <p:ext uri="{BB962C8B-B14F-4D97-AF65-F5344CB8AC3E}">
        <p14:creationId xmlns:p14="http://schemas.microsoft.com/office/powerpoint/2010/main" val="285056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To test the performance of the models we used, we built learning curves. On the y-axis, accuracy is answered, and on the x-axis, the size of the training set. You can see that only 1000 examples are required for good performance. We also determined the required number of peaks for the algorithms to work well. Results you can see on the screen.</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tested other machine learning models for these tasks. For testing, we use 5-folds cross validation. As features we use the first 40 peaks.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5FE7852-21AC-46E4-8BE4-F97FE78CEF81}" type="slidenum">
              <a:rPr lang="ru-RU" smtClean="0"/>
              <a:t>9</a:t>
            </a:fld>
            <a:endParaRPr lang="ru-RU"/>
          </a:p>
        </p:txBody>
      </p:sp>
    </p:spTree>
    <p:extLst>
      <p:ext uri="{BB962C8B-B14F-4D97-AF65-F5344CB8AC3E}">
        <p14:creationId xmlns:p14="http://schemas.microsoft.com/office/powerpoint/2010/main" val="214607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C7FC22-0417-4A5B-90DC-D0DF87E159CE}" type="datetime1">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396316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6F8D7B-DFC0-4488-B04C-9F98A678DA80}" type="datetime1">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254322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30FF8-C03D-4344-9346-DC2E9EA330C5}" type="datetime1">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314721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A5ED7-F1C2-4083-B8A0-BD9999011BD6}" type="datetime1">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7588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821D1-C8EA-4D0B-A490-0831574E84FD}" type="datetime1">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389682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73B259-A529-4E53-A642-145244A48A38}" type="datetime1">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233092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DE1A07-954A-4211-B6B8-869C6C790AA4}" type="datetime1">
              <a:rPr lang="en-GB" smtClean="0"/>
              <a:t>03/10/2019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105882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932E13-4F87-4392-8D47-81A45546A6B8}" type="datetime1">
              <a:rPr lang="en-GB" smtClean="0"/>
              <a:t>03/10/2019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89314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9E3AB-D124-4D87-A5F8-8E9001B51DE5}" type="datetime1">
              <a:rPr lang="en-GB" smtClean="0"/>
              <a:t>03/10/2019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marL="0" indent="0">
              <a:buNone/>
              <a:defRPr sz="2800"/>
            </a:lvl1pPr>
          </a:lstStyle>
          <a:p>
            <a:fld id="{2B270FB0-0CDA-47C3-9E77-C212CB15F5EE}" type="slidenum">
              <a:rPr lang="en-GB" smtClean="0"/>
              <a:pPr/>
              <a:t>‹#›</a:t>
            </a:fld>
            <a:endParaRPr lang="en-GB" dirty="0"/>
          </a:p>
        </p:txBody>
      </p:sp>
    </p:spTree>
    <p:extLst>
      <p:ext uri="{BB962C8B-B14F-4D97-AF65-F5344CB8AC3E}">
        <p14:creationId xmlns:p14="http://schemas.microsoft.com/office/powerpoint/2010/main" val="291785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F8F80C-3C51-494F-9758-3A11FB4FB842}" type="datetime1">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403324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192AD-220E-45ED-89A8-9DBE84757CEE}" type="datetime1">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270FB0-0CDA-47C3-9E77-C212CB15F5EE}" type="slidenum">
              <a:rPr lang="en-GB" smtClean="0"/>
              <a:t>‹#›</a:t>
            </a:fld>
            <a:endParaRPr lang="en-GB" dirty="0"/>
          </a:p>
        </p:txBody>
      </p:sp>
    </p:spTree>
    <p:extLst>
      <p:ext uri="{BB962C8B-B14F-4D97-AF65-F5344CB8AC3E}">
        <p14:creationId xmlns:p14="http://schemas.microsoft.com/office/powerpoint/2010/main" val="410921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C3D76-29D0-4817-ABE0-8693FCE17A02}" type="datetime1">
              <a:rPr lang="en-GB" smtClean="0"/>
              <a:t>03/10/2019</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marL="228600" indent="-228600" algn="r">
              <a:buFont typeface="+mj-lt"/>
              <a:buAutoNum type="arabicPeriod"/>
              <a:defRPr sz="1200">
                <a:solidFill>
                  <a:schemeClr val="tx1">
                    <a:tint val="75000"/>
                  </a:schemeClr>
                </a:solidFill>
              </a:defRPr>
            </a:lvl1pPr>
          </a:lstStyle>
          <a:p>
            <a:fld id="{2B270FB0-0CDA-47C3-9E77-C212CB15F5EE}" type="slidenum">
              <a:rPr lang="en-GB" smtClean="0"/>
              <a:pPr/>
              <a:t>‹#›</a:t>
            </a:fld>
            <a:endParaRPr lang="en-GB" dirty="0"/>
          </a:p>
        </p:txBody>
      </p:sp>
    </p:spTree>
    <p:extLst>
      <p:ext uri="{BB962C8B-B14F-4D97-AF65-F5344CB8AC3E}">
        <p14:creationId xmlns:p14="http://schemas.microsoft.com/office/powerpoint/2010/main" val="246073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jp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5.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901" y="2"/>
            <a:ext cx="10319099" cy="6858000"/>
          </a:xfrm>
          <a:prstGeom prst="rect">
            <a:avLst/>
          </a:prstGeom>
        </p:spPr>
      </p:pic>
      <p:sp>
        <p:nvSpPr>
          <p:cNvPr id="8" name="TextBox 7"/>
          <p:cNvSpPr txBox="1"/>
          <p:nvPr/>
        </p:nvSpPr>
        <p:spPr>
          <a:xfrm>
            <a:off x="3009901" y="1272170"/>
            <a:ext cx="8314370" cy="1015663"/>
          </a:xfrm>
          <a:prstGeom prst="rect">
            <a:avLst/>
          </a:prstGeom>
          <a:noFill/>
        </p:spPr>
        <p:txBody>
          <a:bodyPr wrap="square" rtlCol="0">
            <a:spAutoFit/>
          </a:bodyPr>
          <a:lstStyle/>
          <a:p>
            <a:pPr algn="ctr"/>
            <a:r>
              <a:rPr lang="en-US" sz="3600" b="1" dirty="0"/>
              <a:t>Machine Learning in Photonics</a:t>
            </a:r>
            <a:endParaRPr lang="ru-RU" sz="3600" dirty="0"/>
          </a:p>
          <a:p>
            <a:endParaRPr lang="en-US" sz="2400" dirty="0">
              <a:solidFill>
                <a:schemeClr val="tx1">
                  <a:lumMod val="85000"/>
                  <a:lumOff val="15000"/>
                </a:schemeClr>
              </a:solidFill>
              <a:latin typeface="Acrom ExtraBold" pitchFamily="50" charset="-52"/>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
            <a:ext cx="1872899" cy="6857999"/>
          </a:xfrm>
          <a:prstGeom prst="rect">
            <a:avLst/>
          </a:prstGeom>
        </p:spPr>
      </p:pic>
      <p:pic>
        <p:nvPicPr>
          <p:cNvPr id="1026" name="Picture 2" descr="Картинки по запросу novosibirsk state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6" y="5162927"/>
            <a:ext cx="2895804" cy="10835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ÐÐ¾ÑÐ¾Ð¶ÐµÐµ Ð¸Ð·Ð¾Ð±ÑÐ°Ð¶ÐµÐ½Ð¸Ðµ"/>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8957" y="5124604"/>
            <a:ext cx="2486049" cy="11601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E6414C-29BB-40C3-BFB3-99684A6C1097}"/>
              </a:ext>
            </a:extLst>
          </p:cNvPr>
          <p:cNvSpPr txBox="1"/>
          <p:nvPr/>
        </p:nvSpPr>
        <p:spPr>
          <a:xfrm>
            <a:off x="6315279" y="3698499"/>
            <a:ext cx="6267246" cy="1077218"/>
          </a:xfrm>
          <a:prstGeom prst="rect">
            <a:avLst/>
          </a:prstGeom>
          <a:noFill/>
        </p:spPr>
        <p:txBody>
          <a:bodyPr wrap="square" rtlCol="0">
            <a:spAutoFit/>
          </a:bodyPr>
          <a:lstStyle/>
          <a:p>
            <a:pPr algn="ctr"/>
            <a:r>
              <a:rPr lang="en-US" sz="2000" b="1" dirty="0"/>
              <a:t>Alexey </a:t>
            </a:r>
            <a:r>
              <a:rPr lang="en-US" sz="2000" b="1" dirty="0" err="1"/>
              <a:t>Kokhanovskiy</a:t>
            </a:r>
            <a:endParaRPr lang="en-US" sz="2000" b="1" dirty="0"/>
          </a:p>
          <a:p>
            <a:pPr algn="ctr"/>
            <a:r>
              <a:rPr lang="en-US" sz="2000" i="1" dirty="0"/>
              <a:t>alexey.kokhanovskiy@gmail.com</a:t>
            </a:r>
            <a:endParaRPr lang="ru-RU" sz="2000" i="1" dirty="0"/>
          </a:p>
          <a:p>
            <a:r>
              <a:rPr lang="en-US" sz="2400" dirty="0">
                <a:solidFill>
                  <a:schemeClr val="tx1">
                    <a:lumMod val="85000"/>
                    <a:lumOff val="15000"/>
                  </a:schemeClr>
                </a:solidFill>
                <a:latin typeface="Acrom ExtraBold" pitchFamily="50" charset="-52"/>
              </a:rPr>
              <a:t>Laboratory of Non-linear Photonics</a:t>
            </a:r>
          </a:p>
        </p:txBody>
      </p:sp>
    </p:spTree>
    <p:extLst>
      <p:ext uri="{BB962C8B-B14F-4D97-AF65-F5344CB8AC3E}">
        <p14:creationId xmlns:p14="http://schemas.microsoft.com/office/powerpoint/2010/main" val="280595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2875467"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Tasks for ML in lasers</a:t>
            </a:r>
          </a:p>
        </p:txBody>
      </p:sp>
      <p:sp>
        <p:nvSpPr>
          <p:cNvPr id="21" name="Объект 2">
            <a:extLst>
              <a:ext uri="{FF2B5EF4-FFF2-40B4-BE49-F238E27FC236}">
                <a16:creationId xmlns:a16="http://schemas.microsoft.com/office/drawing/2014/main" id="{6C07D595-666D-4062-B0F5-160AE7473864}"/>
              </a:ext>
            </a:extLst>
          </p:cNvPr>
          <p:cNvSpPr txBox="1">
            <a:spLocks/>
          </p:cNvSpPr>
          <p:nvPr/>
        </p:nvSpPr>
        <p:spPr>
          <a:xfrm>
            <a:off x="838200" y="1831983"/>
            <a:ext cx="10515600" cy="435133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Experimental</a:t>
            </a:r>
            <a:endParaRPr lang="ru-RU" dirty="0"/>
          </a:p>
          <a:p>
            <a:pPr marL="0" indent="0">
              <a:buNone/>
            </a:pPr>
            <a:endParaRPr lang="ru-RU" dirty="0"/>
          </a:p>
          <a:p>
            <a:pPr marL="514350" indent="-514350">
              <a:buAutoNum type="arabicParenR"/>
            </a:pPr>
            <a:r>
              <a:rPr lang="en-US" dirty="0"/>
              <a:t>Self-controlling  “smart laser”</a:t>
            </a:r>
          </a:p>
          <a:p>
            <a:pPr marL="514350" indent="-514350">
              <a:buAutoNum type="arabicParenR"/>
            </a:pPr>
            <a:r>
              <a:rPr lang="en-US" dirty="0"/>
              <a:t>Developing feed back system based on ML algorithm </a:t>
            </a:r>
          </a:p>
          <a:p>
            <a:pPr marL="0" indent="0">
              <a:buNone/>
            </a:pPr>
            <a:endParaRPr lang="en-US" dirty="0"/>
          </a:p>
          <a:p>
            <a:pPr marL="0" indent="0">
              <a:buNone/>
            </a:pPr>
            <a:r>
              <a:rPr lang="en-US" dirty="0"/>
              <a:t>Numerical</a:t>
            </a:r>
          </a:p>
          <a:p>
            <a:pPr marL="0" indent="0">
              <a:buNone/>
            </a:pPr>
            <a:endParaRPr lang="ru-RU" dirty="0"/>
          </a:p>
          <a:p>
            <a:pPr marL="0" indent="0">
              <a:buNone/>
            </a:pPr>
            <a:r>
              <a:rPr lang="ru-RU" dirty="0"/>
              <a:t>1) </a:t>
            </a:r>
            <a:r>
              <a:rPr lang="en-US" dirty="0"/>
              <a:t>Optimization</a:t>
            </a:r>
            <a:r>
              <a:rPr lang="ru-RU" dirty="0"/>
              <a:t> </a:t>
            </a:r>
            <a:r>
              <a:rPr lang="en-US" dirty="0"/>
              <a:t>of laser cavity design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5170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2" name="Номер слайда 1">
            <a:extLst>
              <a:ext uri="{FF2B5EF4-FFF2-40B4-BE49-F238E27FC236}">
                <a16:creationId xmlns:a16="http://schemas.microsoft.com/office/drawing/2014/main" id="{A0FCABA9-A26C-4C9F-87CA-C2524C59477A}"/>
              </a:ext>
            </a:extLst>
          </p:cNvPr>
          <p:cNvSpPr>
            <a:spLocks noGrp="1"/>
          </p:cNvSpPr>
          <p:nvPr>
            <p:ph type="sldNum" sz="quarter" idx="12"/>
          </p:nvPr>
        </p:nvSpPr>
        <p:spPr/>
        <p:txBody>
          <a:bodyPr/>
          <a:lstStyle/>
          <a:p>
            <a:fld id="{2B270FB0-0CDA-47C3-9E77-C212CB15F5EE}" type="slidenum">
              <a:rPr lang="en-GB" smtClean="0"/>
              <a:pPr/>
              <a:t>11</a:t>
            </a:fld>
            <a:endParaRPr lang="en-GB" dirty="0"/>
          </a:p>
        </p:txBody>
      </p:sp>
      <p:pic>
        <p:nvPicPr>
          <p:cNvPr id="3" name="Рисунок 2">
            <a:extLst>
              <a:ext uri="{FF2B5EF4-FFF2-40B4-BE49-F238E27FC236}">
                <a16:creationId xmlns:a16="http://schemas.microsoft.com/office/drawing/2014/main" id="{41863570-3FF6-4D92-A0DA-5AAE0F8E9444}"/>
              </a:ext>
            </a:extLst>
          </p:cNvPr>
          <p:cNvPicPr>
            <a:picLocks noChangeAspect="1"/>
          </p:cNvPicPr>
          <p:nvPr/>
        </p:nvPicPr>
        <p:blipFill>
          <a:blip r:embed="rId6"/>
          <a:stretch>
            <a:fillRect/>
          </a:stretch>
        </p:blipFill>
        <p:spPr>
          <a:xfrm>
            <a:off x="338401" y="2343493"/>
            <a:ext cx="5146187" cy="2740412"/>
          </a:xfrm>
          <a:prstGeom prst="rect">
            <a:avLst/>
          </a:prstGeom>
        </p:spPr>
      </p:pic>
      <p:sp>
        <p:nvSpPr>
          <p:cNvPr id="23" name="TextBox 22">
            <a:extLst>
              <a:ext uri="{FF2B5EF4-FFF2-40B4-BE49-F238E27FC236}">
                <a16:creationId xmlns:a16="http://schemas.microsoft.com/office/drawing/2014/main" id="{AC830D44-1740-42FC-8405-991762C8ADC1}"/>
              </a:ext>
            </a:extLst>
          </p:cNvPr>
          <p:cNvSpPr txBox="1"/>
          <p:nvPr/>
        </p:nvSpPr>
        <p:spPr>
          <a:xfrm>
            <a:off x="475851" y="950702"/>
            <a:ext cx="6995633" cy="461665"/>
          </a:xfrm>
          <a:prstGeom prst="rect">
            <a:avLst/>
          </a:prstGeom>
          <a:noFill/>
        </p:spPr>
        <p:txBody>
          <a:bodyPr wrap="none" rtlCol="0">
            <a:spAutoFit/>
          </a:bodyPr>
          <a:lstStyle/>
          <a:p>
            <a:r>
              <a:rPr lang="en-US" sz="2400" b="1" dirty="0">
                <a:solidFill>
                  <a:schemeClr val="bg1"/>
                </a:solidFill>
                <a:latin typeface="Acrom ExtraBold" pitchFamily="50" charset="-52"/>
              </a:rPr>
              <a:t>Recent achievement: Fiber laser based on nanotubes </a:t>
            </a:r>
          </a:p>
        </p:txBody>
      </p:sp>
      <p:pic>
        <p:nvPicPr>
          <p:cNvPr id="6" name="Рисунок 5">
            <a:extLst>
              <a:ext uri="{FF2B5EF4-FFF2-40B4-BE49-F238E27FC236}">
                <a16:creationId xmlns:a16="http://schemas.microsoft.com/office/drawing/2014/main" id="{886D6221-E7C8-421B-A8DE-30D0AC6ADCDE}"/>
              </a:ext>
            </a:extLst>
          </p:cNvPr>
          <p:cNvPicPr>
            <a:picLocks noChangeAspect="1"/>
          </p:cNvPicPr>
          <p:nvPr/>
        </p:nvPicPr>
        <p:blipFill>
          <a:blip r:embed="rId7"/>
          <a:stretch>
            <a:fillRect/>
          </a:stretch>
        </p:blipFill>
        <p:spPr>
          <a:xfrm>
            <a:off x="5989218" y="2343493"/>
            <a:ext cx="5084519" cy="2724490"/>
          </a:xfrm>
          <a:prstGeom prst="rect">
            <a:avLst/>
          </a:prstGeom>
        </p:spPr>
      </p:pic>
      <p:sp>
        <p:nvSpPr>
          <p:cNvPr id="9" name="TextBox 8">
            <a:extLst>
              <a:ext uri="{FF2B5EF4-FFF2-40B4-BE49-F238E27FC236}">
                <a16:creationId xmlns:a16="http://schemas.microsoft.com/office/drawing/2014/main" id="{171E5B88-B777-4549-AD04-93DCEF29CD8C}"/>
              </a:ext>
            </a:extLst>
          </p:cNvPr>
          <p:cNvSpPr txBox="1"/>
          <p:nvPr/>
        </p:nvSpPr>
        <p:spPr>
          <a:xfrm>
            <a:off x="9127691" y="5016821"/>
            <a:ext cx="2524024" cy="461665"/>
          </a:xfrm>
          <a:prstGeom prst="rect">
            <a:avLst/>
          </a:prstGeom>
          <a:noFill/>
        </p:spPr>
        <p:txBody>
          <a:bodyPr wrap="none" rtlCol="0">
            <a:spAutoFit/>
          </a:bodyPr>
          <a:lstStyle/>
          <a:p>
            <a:r>
              <a:rPr lang="en-US" sz="2400" dirty="0"/>
              <a:t>Impact factor &gt; 12 </a:t>
            </a:r>
            <a:endParaRPr lang="ru-RU" sz="2400" dirty="0"/>
          </a:p>
        </p:txBody>
      </p:sp>
    </p:spTree>
    <p:extLst>
      <p:ext uri="{BB962C8B-B14F-4D97-AF65-F5344CB8AC3E}">
        <p14:creationId xmlns:p14="http://schemas.microsoft.com/office/powerpoint/2010/main" val="332595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2781531"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Fiber laser modeling</a:t>
            </a:r>
          </a:p>
        </p:txBody>
      </p:sp>
      <p:pic>
        <p:nvPicPr>
          <p:cNvPr id="1030" name="Picture 6" descr="https://lh6.googleusercontent.com/3A0Jn8W-sohMtODSvplhUCQ0kEwDhDCqImhVm7xAqaRe3OMFNpxPMo8FN5Rpxsx1o-ffrEC3f6fj74Mh7W0vmqZfIqaXPkv9XC1YN08EJ2y974nSVDMheXS0lb7C0O7I8CBjBk6rPps">
            <a:extLst>
              <a:ext uri="{FF2B5EF4-FFF2-40B4-BE49-F238E27FC236}">
                <a16:creationId xmlns:a16="http://schemas.microsoft.com/office/drawing/2014/main" id="{BCC399B4-EFA7-4E36-860E-0774E374CC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6782" y="1928633"/>
            <a:ext cx="1780787" cy="4131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5186F0-C1B1-40EE-A811-CBAA07CB195E}"/>
              </a:ext>
            </a:extLst>
          </p:cNvPr>
          <p:cNvSpPr txBox="1"/>
          <p:nvPr/>
        </p:nvSpPr>
        <p:spPr>
          <a:xfrm flipH="1">
            <a:off x="3521627" y="2318715"/>
            <a:ext cx="2336754" cy="369332"/>
          </a:xfrm>
          <a:prstGeom prst="rect">
            <a:avLst/>
          </a:prstGeom>
          <a:noFill/>
        </p:spPr>
        <p:txBody>
          <a:bodyPr wrap="square" rtlCol="0">
            <a:spAutoFit/>
          </a:bodyPr>
          <a:lstStyle/>
          <a:p>
            <a:r>
              <a:rPr lang="en-US" dirty="0"/>
              <a:t>L passive</a:t>
            </a:r>
            <a:endParaRPr lang="ru-RU" dirty="0"/>
          </a:p>
        </p:txBody>
      </p:sp>
      <p:sp>
        <p:nvSpPr>
          <p:cNvPr id="18" name="TextBox 17">
            <a:extLst>
              <a:ext uri="{FF2B5EF4-FFF2-40B4-BE49-F238E27FC236}">
                <a16:creationId xmlns:a16="http://schemas.microsoft.com/office/drawing/2014/main" id="{C1A492FB-82A2-4B6E-929F-19974FAC4194}"/>
              </a:ext>
            </a:extLst>
          </p:cNvPr>
          <p:cNvSpPr txBox="1"/>
          <p:nvPr/>
        </p:nvSpPr>
        <p:spPr>
          <a:xfrm flipH="1">
            <a:off x="2945303" y="3729048"/>
            <a:ext cx="2336754" cy="369332"/>
          </a:xfrm>
          <a:prstGeom prst="rect">
            <a:avLst/>
          </a:prstGeom>
          <a:noFill/>
        </p:spPr>
        <p:txBody>
          <a:bodyPr wrap="square" rtlCol="0">
            <a:spAutoFit/>
          </a:bodyPr>
          <a:lstStyle/>
          <a:p>
            <a:r>
              <a:rPr lang="en-US" dirty="0"/>
              <a:t>Coupler ratio</a:t>
            </a:r>
            <a:endParaRPr lang="ru-RU" dirty="0"/>
          </a:p>
        </p:txBody>
      </p:sp>
      <p:sp>
        <p:nvSpPr>
          <p:cNvPr id="19" name="TextBox 18">
            <a:extLst>
              <a:ext uri="{FF2B5EF4-FFF2-40B4-BE49-F238E27FC236}">
                <a16:creationId xmlns:a16="http://schemas.microsoft.com/office/drawing/2014/main" id="{F6912D92-7088-4B5D-991B-28C05994833A}"/>
              </a:ext>
            </a:extLst>
          </p:cNvPr>
          <p:cNvSpPr txBox="1"/>
          <p:nvPr/>
        </p:nvSpPr>
        <p:spPr>
          <a:xfrm flipH="1">
            <a:off x="3542320" y="5018840"/>
            <a:ext cx="2336754" cy="369332"/>
          </a:xfrm>
          <a:prstGeom prst="rect">
            <a:avLst/>
          </a:prstGeom>
          <a:noFill/>
        </p:spPr>
        <p:txBody>
          <a:bodyPr wrap="square" rtlCol="0">
            <a:spAutoFit/>
          </a:bodyPr>
          <a:lstStyle/>
          <a:p>
            <a:r>
              <a:rPr lang="en-US" dirty="0"/>
              <a:t>Coupler ratio</a:t>
            </a:r>
            <a:endParaRPr lang="ru-RU" dirty="0"/>
          </a:p>
        </p:txBody>
      </p:sp>
      <p:sp>
        <p:nvSpPr>
          <p:cNvPr id="20" name="TextBox 19">
            <a:extLst>
              <a:ext uri="{FF2B5EF4-FFF2-40B4-BE49-F238E27FC236}">
                <a16:creationId xmlns:a16="http://schemas.microsoft.com/office/drawing/2014/main" id="{E0CC1893-EAFE-4F03-9DE0-C0F16E7B7C32}"/>
              </a:ext>
            </a:extLst>
          </p:cNvPr>
          <p:cNvSpPr txBox="1"/>
          <p:nvPr/>
        </p:nvSpPr>
        <p:spPr>
          <a:xfrm flipH="1">
            <a:off x="285225" y="1857050"/>
            <a:ext cx="2336754" cy="646331"/>
          </a:xfrm>
          <a:prstGeom prst="rect">
            <a:avLst/>
          </a:prstGeom>
          <a:noFill/>
        </p:spPr>
        <p:txBody>
          <a:bodyPr wrap="square" rtlCol="0">
            <a:spAutoFit/>
          </a:bodyPr>
          <a:lstStyle/>
          <a:p>
            <a:r>
              <a:rPr lang="en-US" dirty="0"/>
              <a:t>L active</a:t>
            </a:r>
          </a:p>
          <a:p>
            <a:r>
              <a:rPr lang="en-US" dirty="0"/>
              <a:t>Gain coefficient</a:t>
            </a:r>
            <a:endParaRPr lang="ru-RU" dirty="0"/>
          </a:p>
        </p:txBody>
      </p:sp>
      <p:sp>
        <p:nvSpPr>
          <p:cNvPr id="22" name="TextBox 21">
            <a:extLst>
              <a:ext uri="{FF2B5EF4-FFF2-40B4-BE49-F238E27FC236}">
                <a16:creationId xmlns:a16="http://schemas.microsoft.com/office/drawing/2014/main" id="{388FD376-2072-49C4-8D58-AA1A396A72F0}"/>
              </a:ext>
            </a:extLst>
          </p:cNvPr>
          <p:cNvSpPr txBox="1"/>
          <p:nvPr/>
        </p:nvSpPr>
        <p:spPr>
          <a:xfrm flipH="1">
            <a:off x="3321436" y="4346801"/>
            <a:ext cx="2336754" cy="369332"/>
          </a:xfrm>
          <a:prstGeom prst="rect">
            <a:avLst/>
          </a:prstGeom>
          <a:noFill/>
        </p:spPr>
        <p:txBody>
          <a:bodyPr wrap="square" rtlCol="0">
            <a:spAutoFit/>
          </a:bodyPr>
          <a:lstStyle/>
          <a:p>
            <a:r>
              <a:rPr lang="en-US" dirty="0"/>
              <a:t>Filter bandwidth</a:t>
            </a:r>
            <a:endParaRPr lang="ru-RU" dirty="0"/>
          </a:p>
        </p:txBody>
      </p:sp>
      <p:sp>
        <p:nvSpPr>
          <p:cNvPr id="24" name="TextBox 23">
            <a:extLst>
              <a:ext uri="{FF2B5EF4-FFF2-40B4-BE49-F238E27FC236}">
                <a16:creationId xmlns:a16="http://schemas.microsoft.com/office/drawing/2014/main" id="{644306A0-6FE1-48C2-ACF2-A9521B6D77E8}"/>
              </a:ext>
            </a:extLst>
          </p:cNvPr>
          <p:cNvSpPr txBox="1"/>
          <p:nvPr/>
        </p:nvSpPr>
        <p:spPr>
          <a:xfrm flipH="1">
            <a:off x="332294" y="5695467"/>
            <a:ext cx="2336754" cy="646331"/>
          </a:xfrm>
          <a:prstGeom prst="rect">
            <a:avLst/>
          </a:prstGeom>
          <a:noFill/>
        </p:spPr>
        <p:txBody>
          <a:bodyPr wrap="square" rtlCol="0">
            <a:spAutoFit/>
          </a:bodyPr>
          <a:lstStyle/>
          <a:p>
            <a:r>
              <a:rPr lang="en-US" dirty="0"/>
              <a:t>L active</a:t>
            </a:r>
          </a:p>
          <a:p>
            <a:r>
              <a:rPr lang="en-US" dirty="0"/>
              <a:t>Gain coefficient</a:t>
            </a:r>
            <a:endParaRPr lang="ru-RU" dirty="0"/>
          </a:p>
        </p:txBody>
      </p:sp>
      <p:sp>
        <p:nvSpPr>
          <p:cNvPr id="25" name="TextBox 24">
            <a:extLst>
              <a:ext uri="{FF2B5EF4-FFF2-40B4-BE49-F238E27FC236}">
                <a16:creationId xmlns:a16="http://schemas.microsoft.com/office/drawing/2014/main" id="{7B42EDD0-4AE5-4894-8146-4346C394B371}"/>
              </a:ext>
            </a:extLst>
          </p:cNvPr>
          <p:cNvSpPr txBox="1"/>
          <p:nvPr/>
        </p:nvSpPr>
        <p:spPr>
          <a:xfrm flipH="1">
            <a:off x="788165" y="4720557"/>
            <a:ext cx="2336754" cy="369332"/>
          </a:xfrm>
          <a:prstGeom prst="rect">
            <a:avLst/>
          </a:prstGeom>
          <a:noFill/>
        </p:spPr>
        <p:txBody>
          <a:bodyPr wrap="square" rtlCol="0">
            <a:spAutoFit/>
          </a:bodyPr>
          <a:lstStyle/>
          <a:p>
            <a:r>
              <a:rPr lang="en-US" dirty="0"/>
              <a:t>L passive</a:t>
            </a:r>
            <a:endParaRPr lang="ru-RU" dirty="0"/>
          </a:p>
        </p:txBody>
      </p:sp>
      <p:pic>
        <p:nvPicPr>
          <p:cNvPr id="27" name="Picture 2" descr="https://lh6.googleusercontent.com/D7507nZs9_z4vhRIDgDInMsNGHj1T8wCpfxQOpAJX6JjqdH5p2JtdS81xPunEy9VsRWRXFXbTBAnOYm2ZllRQPl_Mn-m939fMJizAlNo_8uQ_ZDoGU5xj8QndU6ZyGxmI2fuDkWs8f0">
            <a:extLst>
              <a:ext uri="{FF2B5EF4-FFF2-40B4-BE49-F238E27FC236}">
                <a16:creationId xmlns:a16="http://schemas.microsoft.com/office/drawing/2014/main" id="{EB8BF3AF-79A1-43A4-99E7-244FF09DF1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190" y="1807318"/>
            <a:ext cx="5619400" cy="84976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A0FCABA9-A26C-4C9F-87CA-C2524C59477A}"/>
              </a:ext>
            </a:extLst>
          </p:cNvPr>
          <p:cNvSpPr>
            <a:spLocks noGrp="1"/>
          </p:cNvSpPr>
          <p:nvPr>
            <p:ph type="sldNum" sz="quarter" idx="12"/>
          </p:nvPr>
        </p:nvSpPr>
        <p:spPr/>
        <p:txBody>
          <a:bodyPr/>
          <a:lstStyle/>
          <a:p>
            <a:fld id="{2B270FB0-0CDA-47C3-9E77-C212CB15F5EE}" type="slidenum">
              <a:rPr lang="en-GB" smtClean="0"/>
              <a:pPr/>
              <a:t>12</a:t>
            </a:fld>
            <a:endParaRPr lang="en-GB" dirty="0"/>
          </a:p>
        </p:txBody>
      </p:sp>
      <p:pic>
        <p:nvPicPr>
          <p:cNvPr id="29" name="Picture 2" descr="https://lh6.googleusercontent.com/iLagVnBfxgmPuPb0dPL1PSe4TgzyPWtzDCJ-uf4r-vUNsV-ORSpy0amf8kdhCXS-PRqrq20Bg0WIFOo7SfYvsVfJjSOKof5zGbzEt_q26FafZxt89rR6ii-p0SCGhvWXkvfYCwORvXg">
            <a:extLst>
              <a:ext uri="{FF2B5EF4-FFF2-40B4-BE49-F238E27FC236}">
                <a16:creationId xmlns:a16="http://schemas.microsoft.com/office/drawing/2014/main" id="{AFBD452A-3B0B-4432-8C98-B813741B18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0578" y="2938987"/>
            <a:ext cx="4630686" cy="324433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A61FA23-9D32-4CBF-990B-615E79A5BE23}"/>
              </a:ext>
            </a:extLst>
          </p:cNvPr>
          <p:cNvSpPr txBox="1"/>
          <p:nvPr/>
        </p:nvSpPr>
        <p:spPr>
          <a:xfrm>
            <a:off x="7339099" y="5901415"/>
            <a:ext cx="1109450" cy="369332"/>
          </a:xfrm>
          <a:prstGeom prst="rect">
            <a:avLst/>
          </a:prstGeom>
          <a:noFill/>
        </p:spPr>
        <p:txBody>
          <a:bodyPr wrap="square" rtlCol="0">
            <a:spAutoFit/>
          </a:bodyPr>
          <a:lstStyle/>
          <a:p>
            <a:r>
              <a:rPr lang="en-US" dirty="0">
                <a:highlight>
                  <a:srgbClr val="FDFEFE"/>
                </a:highlight>
              </a:rPr>
              <a:t>Time, </a:t>
            </a:r>
            <a:r>
              <a:rPr lang="en-US" dirty="0" err="1">
                <a:highlight>
                  <a:srgbClr val="FDFEFE"/>
                </a:highlight>
              </a:rPr>
              <a:t>ps</a:t>
            </a:r>
            <a:endParaRPr lang="ru-RU" dirty="0">
              <a:highlight>
                <a:srgbClr val="FDFEFE"/>
              </a:highlight>
            </a:endParaRPr>
          </a:p>
        </p:txBody>
      </p:sp>
      <p:sp>
        <p:nvSpPr>
          <p:cNvPr id="31" name="TextBox 30">
            <a:extLst>
              <a:ext uri="{FF2B5EF4-FFF2-40B4-BE49-F238E27FC236}">
                <a16:creationId xmlns:a16="http://schemas.microsoft.com/office/drawing/2014/main" id="{B141A40F-80CD-435C-9008-24C915785FF7}"/>
              </a:ext>
            </a:extLst>
          </p:cNvPr>
          <p:cNvSpPr txBox="1"/>
          <p:nvPr/>
        </p:nvSpPr>
        <p:spPr>
          <a:xfrm>
            <a:off x="9148596" y="5951574"/>
            <a:ext cx="1717201" cy="369332"/>
          </a:xfrm>
          <a:prstGeom prst="rect">
            <a:avLst/>
          </a:prstGeom>
          <a:noFill/>
        </p:spPr>
        <p:txBody>
          <a:bodyPr wrap="none" rtlCol="0">
            <a:spAutoFit/>
          </a:bodyPr>
          <a:lstStyle/>
          <a:p>
            <a:r>
              <a:rPr lang="en-US" dirty="0">
                <a:highlight>
                  <a:srgbClr val="FDFEFE"/>
                </a:highlight>
              </a:rPr>
              <a:t>Wavelength, nm</a:t>
            </a:r>
            <a:endParaRPr lang="ru-RU" dirty="0">
              <a:highlight>
                <a:srgbClr val="FDFEFE"/>
              </a:highlight>
            </a:endParaRPr>
          </a:p>
        </p:txBody>
      </p:sp>
      <p:sp>
        <p:nvSpPr>
          <p:cNvPr id="34" name="TextBox 33">
            <a:extLst>
              <a:ext uri="{FF2B5EF4-FFF2-40B4-BE49-F238E27FC236}">
                <a16:creationId xmlns:a16="http://schemas.microsoft.com/office/drawing/2014/main" id="{FE8E62A6-0CAA-4736-9BCD-662532E14DCA}"/>
              </a:ext>
            </a:extLst>
          </p:cNvPr>
          <p:cNvSpPr txBox="1"/>
          <p:nvPr/>
        </p:nvSpPr>
        <p:spPr>
          <a:xfrm>
            <a:off x="4029282" y="5766908"/>
            <a:ext cx="1450715" cy="369332"/>
          </a:xfrm>
          <a:prstGeom prst="rect">
            <a:avLst/>
          </a:prstGeom>
          <a:noFill/>
        </p:spPr>
        <p:txBody>
          <a:bodyPr wrap="square" rtlCol="0">
            <a:spAutoFit/>
          </a:bodyPr>
          <a:lstStyle/>
          <a:p>
            <a:r>
              <a:rPr lang="en-US" dirty="0">
                <a:highlight>
                  <a:srgbClr val="FDFEFE"/>
                </a:highlight>
              </a:rPr>
              <a:t>Intensity, </a:t>
            </a:r>
            <a:r>
              <a:rPr lang="en-US" dirty="0" err="1">
                <a:highlight>
                  <a:srgbClr val="FDFEFE"/>
                </a:highlight>
              </a:rPr>
              <a:t>a.u</a:t>
            </a:r>
            <a:r>
              <a:rPr lang="en-US" dirty="0">
                <a:highlight>
                  <a:srgbClr val="FDFEFE"/>
                </a:highlight>
              </a:rPr>
              <a:t>.</a:t>
            </a:r>
            <a:endParaRPr lang="ru-RU" dirty="0">
              <a:highlight>
                <a:srgbClr val="FDFEFE"/>
              </a:highlight>
            </a:endParaRPr>
          </a:p>
        </p:txBody>
      </p:sp>
    </p:spTree>
    <p:extLst>
      <p:ext uri="{BB962C8B-B14F-4D97-AF65-F5344CB8AC3E}">
        <p14:creationId xmlns:p14="http://schemas.microsoft.com/office/powerpoint/2010/main" val="344590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50702"/>
            <a:ext cx="2954655"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Optical computing	</a:t>
            </a:r>
          </a:p>
        </p:txBody>
      </p:sp>
      <p:sp>
        <p:nvSpPr>
          <p:cNvPr id="9" name="Объект 2">
            <a:extLst>
              <a:ext uri="{FF2B5EF4-FFF2-40B4-BE49-F238E27FC236}">
                <a16:creationId xmlns:a16="http://schemas.microsoft.com/office/drawing/2014/main" id="{1BAA7D06-ACF9-4A72-AAA1-1D8B04D24613}"/>
              </a:ext>
            </a:extLst>
          </p:cNvPr>
          <p:cNvSpPr txBox="1">
            <a:spLocks/>
          </p:cNvSpPr>
          <p:nvPr/>
        </p:nvSpPr>
        <p:spPr>
          <a:xfrm>
            <a:off x="582992" y="1977175"/>
            <a:ext cx="5122484" cy="319087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Modern artificial neural networks are simulated by devices based on Von Neumann architecture.</a:t>
            </a:r>
          </a:p>
          <a:p>
            <a:pPr marL="0" indent="0">
              <a:buNone/>
            </a:pPr>
            <a:r>
              <a:rPr lang="en-US" dirty="0"/>
              <a:t>Semiconductor technology approaching to the limits. </a:t>
            </a:r>
          </a:p>
          <a:p>
            <a:pPr marL="0" indent="0">
              <a:buNone/>
            </a:pPr>
            <a:endParaRPr lang="en-US" dirty="0"/>
          </a:p>
          <a:p>
            <a:pPr marL="0" indent="0">
              <a:buNone/>
            </a:pPr>
            <a:r>
              <a:rPr lang="en-US" dirty="0"/>
              <a:t>Photonics may provide another approach in calculations due to intrinsic parallelism and nonlinearity  </a:t>
            </a:r>
          </a:p>
          <a:p>
            <a:pPr marL="0" indent="0">
              <a:buNone/>
            </a:pPr>
            <a:endParaRPr lang="en-US" dirty="0"/>
          </a:p>
        </p:txBody>
      </p:sp>
      <p:pic>
        <p:nvPicPr>
          <p:cNvPr id="2" name="Рисунок 1">
            <a:extLst>
              <a:ext uri="{FF2B5EF4-FFF2-40B4-BE49-F238E27FC236}">
                <a16:creationId xmlns:a16="http://schemas.microsoft.com/office/drawing/2014/main" id="{3958839A-B91F-4EB4-9496-8E2E13D07CF1}"/>
              </a:ext>
            </a:extLst>
          </p:cNvPr>
          <p:cNvPicPr>
            <a:picLocks noChangeAspect="1"/>
          </p:cNvPicPr>
          <p:nvPr/>
        </p:nvPicPr>
        <p:blipFill>
          <a:blip r:embed="rId6"/>
          <a:stretch>
            <a:fillRect/>
          </a:stretch>
        </p:blipFill>
        <p:spPr>
          <a:xfrm>
            <a:off x="6096000" y="2008704"/>
            <a:ext cx="5190064" cy="4174617"/>
          </a:xfrm>
          <a:prstGeom prst="rect">
            <a:avLst/>
          </a:prstGeom>
        </p:spPr>
      </p:pic>
    </p:spTree>
    <p:extLst>
      <p:ext uri="{BB962C8B-B14F-4D97-AF65-F5344CB8AC3E}">
        <p14:creationId xmlns:p14="http://schemas.microsoft.com/office/powerpoint/2010/main" val="80212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2" name="Номер слайда 1">
            <a:extLst>
              <a:ext uri="{FF2B5EF4-FFF2-40B4-BE49-F238E27FC236}">
                <a16:creationId xmlns:a16="http://schemas.microsoft.com/office/drawing/2014/main" id="{A0FCABA9-A26C-4C9F-87CA-C2524C59477A}"/>
              </a:ext>
            </a:extLst>
          </p:cNvPr>
          <p:cNvSpPr>
            <a:spLocks noGrp="1"/>
          </p:cNvSpPr>
          <p:nvPr>
            <p:ph type="sldNum" sz="quarter" idx="12"/>
          </p:nvPr>
        </p:nvSpPr>
        <p:spPr/>
        <p:txBody>
          <a:bodyPr/>
          <a:lstStyle/>
          <a:p>
            <a:fld id="{2B270FB0-0CDA-47C3-9E77-C212CB15F5EE}" type="slidenum">
              <a:rPr lang="en-GB" smtClean="0"/>
              <a:pPr/>
              <a:t>14</a:t>
            </a:fld>
            <a:endParaRPr lang="en-GB" dirty="0"/>
          </a:p>
        </p:txBody>
      </p:sp>
      <p:sp>
        <p:nvSpPr>
          <p:cNvPr id="23" name="TextBox 22">
            <a:extLst>
              <a:ext uri="{FF2B5EF4-FFF2-40B4-BE49-F238E27FC236}">
                <a16:creationId xmlns:a16="http://schemas.microsoft.com/office/drawing/2014/main" id="{AC830D44-1740-42FC-8405-991762C8ADC1}"/>
              </a:ext>
            </a:extLst>
          </p:cNvPr>
          <p:cNvSpPr txBox="1"/>
          <p:nvPr/>
        </p:nvSpPr>
        <p:spPr>
          <a:xfrm>
            <a:off x="475851" y="950702"/>
            <a:ext cx="4048929" cy="461665"/>
          </a:xfrm>
          <a:prstGeom prst="rect">
            <a:avLst/>
          </a:prstGeom>
          <a:noFill/>
        </p:spPr>
        <p:txBody>
          <a:bodyPr wrap="none" rtlCol="0">
            <a:spAutoFit/>
          </a:bodyPr>
          <a:lstStyle/>
          <a:p>
            <a:r>
              <a:rPr lang="en-US" sz="2400" b="1" dirty="0">
                <a:solidFill>
                  <a:schemeClr val="bg1"/>
                </a:solidFill>
                <a:latin typeface="Acrom ExtraBold" pitchFamily="50" charset="-52"/>
              </a:rPr>
              <a:t>Optical computing advantages</a:t>
            </a:r>
          </a:p>
        </p:txBody>
      </p:sp>
      <p:pic>
        <p:nvPicPr>
          <p:cNvPr id="7" name="Рисунок 6">
            <a:extLst>
              <a:ext uri="{FF2B5EF4-FFF2-40B4-BE49-F238E27FC236}">
                <a16:creationId xmlns:a16="http://schemas.microsoft.com/office/drawing/2014/main" id="{1A11DDBD-2A3C-4953-B175-4ED1C5E4B930}"/>
              </a:ext>
            </a:extLst>
          </p:cNvPr>
          <p:cNvPicPr>
            <a:picLocks noChangeAspect="1"/>
          </p:cNvPicPr>
          <p:nvPr/>
        </p:nvPicPr>
        <p:blipFill>
          <a:blip r:embed="rId6"/>
          <a:stretch>
            <a:fillRect/>
          </a:stretch>
        </p:blipFill>
        <p:spPr>
          <a:xfrm>
            <a:off x="1124474" y="1860552"/>
            <a:ext cx="3200400" cy="4495800"/>
          </a:xfrm>
          <a:prstGeom prst="rect">
            <a:avLst/>
          </a:prstGeom>
        </p:spPr>
      </p:pic>
      <p:pic>
        <p:nvPicPr>
          <p:cNvPr id="3" name="Рисунок 2">
            <a:extLst>
              <a:ext uri="{FF2B5EF4-FFF2-40B4-BE49-F238E27FC236}">
                <a16:creationId xmlns:a16="http://schemas.microsoft.com/office/drawing/2014/main" id="{FD5B087F-A8F6-4821-9EBC-B8CE1E501B93}"/>
              </a:ext>
            </a:extLst>
          </p:cNvPr>
          <p:cNvPicPr>
            <a:picLocks noChangeAspect="1"/>
          </p:cNvPicPr>
          <p:nvPr/>
        </p:nvPicPr>
        <p:blipFill>
          <a:blip r:embed="rId7"/>
          <a:stretch>
            <a:fillRect/>
          </a:stretch>
        </p:blipFill>
        <p:spPr>
          <a:xfrm>
            <a:off x="4658939" y="1860552"/>
            <a:ext cx="5476875" cy="3838575"/>
          </a:xfrm>
          <a:prstGeom prst="rect">
            <a:avLst/>
          </a:prstGeom>
        </p:spPr>
      </p:pic>
      <p:sp>
        <p:nvSpPr>
          <p:cNvPr id="8" name="Прямоугольник 7">
            <a:extLst>
              <a:ext uri="{FF2B5EF4-FFF2-40B4-BE49-F238E27FC236}">
                <a16:creationId xmlns:a16="http://schemas.microsoft.com/office/drawing/2014/main" id="{4A7ABF6F-8E19-492A-8E84-08A0E5BDD698}"/>
              </a:ext>
            </a:extLst>
          </p:cNvPr>
          <p:cNvSpPr/>
          <p:nvPr/>
        </p:nvSpPr>
        <p:spPr>
          <a:xfrm>
            <a:off x="4658939" y="5710021"/>
            <a:ext cx="6096000" cy="646331"/>
          </a:xfrm>
          <a:prstGeom prst="rect">
            <a:avLst/>
          </a:prstGeom>
        </p:spPr>
        <p:txBody>
          <a:bodyPr>
            <a:spAutoFit/>
          </a:bodyPr>
          <a:lstStyle/>
          <a:p>
            <a:r>
              <a:rPr lang="en-US" dirty="0" err="1">
                <a:latin typeface="Roboto"/>
              </a:rPr>
              <a:t>Ising</a:t>
            </a:r>
            <a:r>
              <a:rPr lang="en-US" dirty="0">
                <a:latin typeface="Roboto"/>
              </a:rPr>
              <a:t> Machines: Non-Von Neumann Computing with Nonlinear Optics - Alireza Marandi - 6/7/2019</a:t>
            </a:r>
            <a:endParaRPr lang="en-US" b="0" i="0" dirty="0">
              <a:effectLst/>
              <a:latin typeface="Roboto"/>
            </a:endParaRPr>
          </a:p>
        </p:txBody>
      </p:sp>
    </p:spTree>
    <p:extLst>
      <p:ext uri="{BB962C8B-B14F-4D97-AF65-F5344CB8AC3E}">
        <p14:creationId xmlns:p14="http://schemas.microsoft.com/office/powerpoint/2010/main" val="50352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50702"/>
            <a:ext cx="2895601"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Reservoir computing </a:t>
            </a:r>
          </a:p>
        </p:txBody>
      </p:sp>
      <p:pic>
        <p:nvPicPr>
          <p:cNvPr id="2" name="Рисунок 1">
            <a:extLst>
              <a:ext uri="{FF2B5EF4-FFF2-40B4-BE49-F238E27FC236}">
                <a16:creationId xmlns:a16="http://schemas.microsoft.com/office/drawing/2014/main" id="{EF8E34EC-78B9-40F0-ABBE-CACD58E885F3}"/>
              </a:ext>
            </a:extLst>
          </p:cNvPr>
          <p:cNvPicPr>
            <a:picLocks noChangeAspect="1"/>
          </p:cNvPicPr>
          <p:nvPr/>
        </p:nvPicPr>
        <p:blipFill>
          <a:blip r:embed="rId6"/>
          <a:stretch>
            <a:fillRect/>
          </a:stretch>
        </p:blipFill>
        <p:spPr>
          <a:xfrm>
            <a:off x="475851" y="1885140"/>
            <a:ext cx="4383030" cy="3862768"/>
          </a:xfrm>
          <a:prstGeom prst="rect">
            <a:avLst/>
          </a:prstGeom>
        </p:spPr>
      </p:pic>
      <p:pic>
        <p:nvPicPr>
          <p:cNvPr id="3" name="Рисунок 2">
            <a:extLst>
              <a:ext uri="{FF2B5EF4-FFF2-40B4-BE49-F238E27FC236}">
                <a16:creationId xmlns:a16="http://schemas.microsoft.com/office/drawing/2014/main" id="{C4253980-FCA7-4F00-BB3C-72844D79538D}"/>
              </a:ext>
            </a:extLst>
          </p:cNvPr>
          <p:cNvPicPr>
            <a:picLocks noChangeAspect="1"/>
          </p:cNvPicPr>
          <p:nvPr/>
        </p:nvPicPr>
        <p:blipFill>
          <a:blip r:embed="rId7"/>
          <a:stretch>
            <a:fillRect/>
          </a:stretch>
        </p:blipFill>
        <p:spPr>
          <a:xfrm>
            <a:off x="5164572" y="2416684"/>
            <a:ext cx="6551577" cy="2799680"/>
          </a:xfrm>
          <a:prstGeom prst="rect">
            <a:avLst/>
          </a:prstGeom>
        </p:spPr>
      </p:pic>
    </p:spTree>
    <p:extLst>
      <p:ext uri="{BB962C8B-B14F-4D97-AF65-F5344CB8AC3E}">
        <p14:creationId xmlns:p14="http://schemas.microsoft.com/office/powerpoint/2010/main" val="63153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32998"/>
            <a:ext cx="6558206" cy="830997"/>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Reservoir computing: Prediction of time sequence</a:t>
            </a:r>
            <a:endParaRPr lang="ru-RU" dirty="0"/>
          </a:p>
          <a:p>
            <a:r>
              <a:rPr lang="en-US" dirty="0"/>
              <a:t> </a:t>
            </a:r>
          </a:p>
        </p:txBody>
      </p:sp>
      <p:sp>
        <p:nvSpPr>
          <p:cNvPr id="9" name="Объект 2">
            <a:extLst>
              <a:ext uri="{FF2B5EF4-FFF2-40B4-BE49-F238E27FC236}">
                <a16:creationId xmlns:a16="http://schemas.microsoft.com/office/drawing/2014/main" id="{45DC5BEA-87CE-41B9-9AF4-C9B94863B25C}"/>
              </a:ext>
            </a:extLst>
          </p:cNvPr>
          <p:cNvSpPr txBox="1">
            <a:spLocks/>
          </p:cNvSpPr>
          <p:nvPr/>
        </p:nvSpPr>
        <p:spPr>
          <a:xfrm>
            <a:off x="582992" y="1977175"/>
            <a:ext cx="5122484" cy="319087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pic>
        <p:nvPicPr>
          <p:cNvPr id="7" name="Рисунок 6">
            <a:extLst>
              <a:ext uri="{FF2B5EF4-FFF2-40B4-BE49-F238E27FC236}">
                <a16:creationId xmlns:a16="http://schemas.microsoft.com/office/drawing/2014/main" id="{FB55EDE4-5D18-4B3C-9310-D9D6E900B918}"/>
              </a:ext>
            </a:extLst>
          </p:cNvPr>
          <p:cNvPicPr>
            <a:picLocks noChangeAspect="1"/>
          </p:cNvPicPr>
          <p:nvPr/>
        </p:nvPicPr>
        <p:blipFill>
          <a:blip r:embed="rId6"/>
          <a:stretch>
            <a:fillRect/>
          </a:stretch>
        </p:blipFill>
        <p:spPr>
          <a:xfrm>
            <a:off x="2071989" y="3251264"/>
            <a:ext cx="6948186" cy="2913755"/>
          </a:xfrm>
          <a:prstGeom prst="rect">
            <a:avLst/>
          </a:prstGeom>
        </p:spPr>
      </p:pic>
      <p:pic>
        <p:nvPicPr>
          <p:cNvPr id="10" name="Рисунок 9">
            <a:extLst>
              <a:ext uri="{FF2B5EF4-FFF2-40B4-BE49-F238E27FC236}">
                <a16:creationId xmlns:a16="http://schemas.microsoft.com/office/drawing/2014/main" id="{1B1FF6F6-E53F-4AF0-9DFE-9560430545CB}"/>
              </a:ext>
            </a:extLst>
          </p:cNvPr>
          <p:cNvPicPr>
            <a:picLocks noChangeAspect="1"/>
          </p:cNvPicPr>
          <p:nvPr/>
        </p:nvPicPr>
        <p:blipFill>
          <a:blip r:embed="rId7"/>
          <a:stretch>
            <a:fillRect/>
          </a:stretch>
        </p:blipFill>
        <p:spPr>
          <a:xfrm>
            <a:off x="4905376" y="2010291"/>
            <a:ext cx="4556892" cy="913431"/>
          </a:xfrm>
          <a:prstGeom prst="rect">
            <a:avLst/>
          </a:prstGeom>
        </p:spPr>
      </p:pic>
      <p:sp>
        <p:nvSpPr>
          <p:cNvPr id="15" name="Прямоугольник 14">
            <a:extLst>
              <a:ext uri="{FF2B5EF4-FFF2-40B4-BE49-F238E27FC236}">
                <a16:creationId xmlns:a16="http://schemas.microsoft.com/office/drawing/2014/main" id="{386F3C75-AE06-46BD-A9F3-09354437EAE2}"/>
              </a:ext>
            </a:extLst>
          </p:cNvPr>
          <p:cNvSpPr/>
          <p:nvPr/>
        </p:nvSpPr>
        <p:spPr>
          <a:xfrm>
            <a:off x="802067" y="2154355"/>
            <a:ext cx="6096000" cy="1015663"/>
          </a:xfrm>
          <a:prstGeom prst="rect">
            <a:avLst/>
          </a:prstGeom>
        </p:spPr>
        <p:txBody>
          <a:bodyPr>
            <a:spAutoFit/>
          </a:bodyPr>
          <a:lstStyle/>
          <a:p>
            <a:pPr fontAlgn="base"/>
            <a:r>
              <a:rPr lang="en-US" sz="2400" dirty="0">
                <a:solidFill>
                  <a:srgbClr val="000000"/>
                </a:solidFill>
                <a:latin typeface="Georgia" panose="02040502050405020303" pitchFamily="18" charset="0"/>
              </a:rPr>
              <a:t>Mackey-Glass equation</a:t>
            </a:r>
          </a:p>
          <a:p>
            <a:br>
              <a:rPr lang="en-US" dirty="0">
                <a:solidFill>
                  <a:srgbClr val="000000"/>
                </a:solidFill>
                <a:latin typeface="Georgia" panose="02040502050405020303" pitchFamily="18" charset="0"/>
              </a:rPr>
            </a:br>
            <a:endParaRPr lang="ru-RU" dirty="0"/>
          </a:p>
        </p:txBody>
      </p:sp>
    </p:spTree>
    <p:extLst>
      <p:ext uri="{BB962C8B-B14F-4D97-AF65-F5344CB8AC3E}">
        <p14:creationId xmlns:p14="http://schemas.microsoft.com/office/powerpoint/2010/main" val="52521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50702"/>
            <a:ext cx="5729325"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Reservoir computing: Channel equalization </a:t>
            </a:r>
          </a:p>
        </p:txBody>
      </p:sp>
      <p:pic>
        <p:nvPicPr>
          <p:cNvPr id="5122" name="Picture 2">
            <a:extLst>
              <a:ext uri="{FF2B5EF4-FFF2-40B4-BE49-F238E27FC236}">
                <a16:creationId xmlns:a16="http://schemas.microsoft.com/office/drawing/2014/main" id="{971B863C-E499-4E1C-A572-0AEDCE25B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176" y="2363069"/>
            <a:ext cx="4895848" cy="36718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08C8C75-52DC-44EE-B3CA-F343C94E8E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41" y="2365736"/>
            <a:ext cx="4895849" cy="3671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940A31-DFFF-4915-8D8E-0AFCCB252591}"/>
              </a:ext>
            </a:extLst>
          </p:cNvPr>
          <p:cNvSpPr txBox="1"/>
          <p:nvPr/>
        </p:nvSpPr>
        <p:spPr>
          <a:xfrm>
            <a:off x="3575812" y="1839849"/>
            <a:ext cx="4822026" cy="523220"/>
          </a:xfrm>
          <a:prstGeom prst="rect">
            <a:avLst/>
          </a:prstGeom>
          <a:noFill/>
        </p:spPr>
        <p:txBody>
          <a:bodyPr wrap="none" rtlCol="0">
            <a:spAutoFit/>
          </a:bodyPr>
          <a:lstStyle/>
          <a:p>
            <a:r>
              <a:rPr lang="en-US" sz="2800" dirty="0"/>
              <a:t>4 – Pulse amplitude modulation</a:t>
            </a:r>
            <a:endParaRPr lang="ru-RU" sz="2800" dirty="0"/>
          </a:p>
        </p:txBody>
      </p:sp>
    </p:spTree>
    <p:extLst>
      <p:ext uri="{BB962C8B-B14F-4D97-AF65-F5344CB8AC3E}">
        <p14:creationId xmlns:p14="http://schemas.microsoft.com/office/powerpoint/2010/main" val="93164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50702"/>
            <a:ext cx="3304174"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Telecommunication Task</a:t>
            </a:r>
          </a:p>
        </p:txBody>
      </p:sp>
      <p:pic>
        <p:nvPicPr>
          <p:cNvPr id="10" name="Рисунок 9">
            <a:extLst>
              <a:ext uri="{FF2B5EF4-FFF2-40B4-BE49-F238E27FC236}">
                <a16:creationId xmlns:a16="http://schemas.microsoft.com/office/drawing/2014/main" id="{7FA5E239-64E4-4415-971D-3ED61058A96E}"/>
              </a:ext>
            </a:extLst>
          </p:cNvPr>
          <p:cNvPicPr>
            <a:picLocks noChangeAspect="1"/>
          </p:cNvPicPr>
          <p:nvPr/>
        </p:nvPicPr>
        <p:blipFill>
          <a:blip r:embed="rId6"/>
          <a:stretch>
            <a:fillRect/>
          </a:stretch>
        </p:blipFill>
        <p:spPr>
          <a:xfrm>
            <a:off x="5465384" y="2668453"/>
            <a:ext cx="6143625" cy="3190875"/>
          </a:xfrm>
          <a:prstGeom prst="rect">
            <a:avLst/>
          </a:prstGeom>
        </p:spPr>
      </p:pic>
      <p:sp>
        <p:nvSpPr>
          <p:cNvPr id="14" name="Объект 2">
            <a:extLst>
              <a:ext uri="{FF2B5EF4-FFF2-40B4-BE49-F238E27FC236}">
                <a16:creationId xmlns:a16="http://schemas.microsoft.com/office/drawing/2014/main" id="{930A7900-172F-47BE-9A12-8147C11D07CD}"/>
              </a:ext>
            </a:extLst>
          </p:cNvPr>
          <p:cNvSpPr txBox="1">
            <a:spLocks/>
          </p:cNvSpPr>
          <p:nvPr/>
        </p:nvSpPr>
        <p:spPr>
          <a:xfrm>
            <a:off x="582991" y="1977175"/>
            <a:ext cx="4060971" cy="319087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Optical signal propagating through telecommunication line  is distorted by linear and nonlinear effects.</a:t>
            </a:r>
          </a:p>
          <a:p>
            <a:pPr marL="0" indent="0">
              <a:buNone/>
            </a:pPr>
            <a:r>
              <a:rPr lang="en-US" dirty="0"/>
              <a:t>This leads to increasing Bit Error Rate</a:t>
            </a:r>
          </a:p>
          <a:p>
            <a:pPr marL="0" indent="0">
              <a:buNone/>
            </a:pPr>
            <a:endParaRPr lang="en-US" dirty="0"/>
          </a:p>
        </p:txBody>
      </p:sp>
      <p:sp>
        <p:nvSpPr>
          <p:cNvPr id="15" name="Объект 2">
            <a:extLst>
              <a:ext uri="{FF2B5EF4-FFF2-40B4-BE49-F238E27FC236}">
                <a16:creationId xmlns:a16="http://schemas.microsoft.com/office/drawing/2014/main" id="{8B421908-D99A-425F-83DC-CDE095119D8D}"/>
              </a:ext>
            </a:extLst>
          </p:cNvPr>
          <p:cNvSpPr txBox="1">
            <a:spLocks/>
          </p:cNvSpPr>
          <p:nvPr/>
        </p:nvSpPr>
        <p:spPr>
          <a:xfrm>
            <a:off x="5854816" y="1973977"/>
            <a:ext cx="5246171" cy="44448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Quadrature amplitude modulation</a:t>
            </a:r>
          </a:p>
        </p:txBody>
      </p:sp>
    </p:spTree>
    <p:extLst>
      <p:ext uri="{BB962C8B-B14F-4D97-AF65-F5344CB8AC3E}">
        <p14:creationId xmlns:p14="http://schemas.microsoft.com/office/powerpoint/2010/main" val="352220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8" name="TextBox 7">
            <a:extLst>
              <a:ext uri="{FF2B5EF4-FFF2-40B4-BE49-F238E27FC236}">
                <a16:creationId xmlns:a16="http://schemas.microsoft.com/office/drawing/2014/main" id="{4FA7B087-9680-4A56-ABE8-2C42027B664A}"/>
              </a:ext>
            </a:extLst>
          </p:cNvPr>
          <p:cNvSpPr txBox="1"/>
          <p:nvPr/>
        </p:nvSpPr>
        <p:spPr>
          <a:xfrm>
            <a:off x="475851" y="950702"/>
            <a:ext cx="3747051" cy="461665"/>
          </a:xfrm>
          <a:prstGeom prst="rect">
            <a:avLst/>
          </a:prstGeom>
          <a:noFill/>
        </p:spPr>
        <p:txBody>
          <a:bodyPr wrap="none" rtlCol="0">
            <a:spAutoFit/>
          </a:bodyPr>
          <a:lstStyle>
            <a:defPPr>
              <a:defRPr lang="en-US"/>
            </a:defPPr>
            <a:lvl1pPr>
              <a:defRPr sz="2400" b="1">
                <a:solidFill>
                  <a:schemeClr val="bg1"/>
                </a:solidFill>
                <a:latin typeface="Acrom ExtraBold" pitchFamily="50" charset="-52"/>
              </a:defRPr>
            </a:lvl1pPr>
          </a:lstStyle>
          <a:p>
            <a:r>
              <a:rPr lang="en-US" dirty="0"/>
              <a:t>Decreasing Bit Error Rate in </a:t>
            </a:r>
          </a:p>
        </p:txBody>
      </p:sp>
      <p:pic>
        <p:nvPicPr>
          <p:cNvPr id="2" name="Рисунок 1">
            <a:extLst>
              <a:ext uri="{FF2B5EF4-FFF2-40B4-BE49-F238E27FC236}">
                <a16:creationId xmlns:a16="http://schemas.microsoft.com/office/drawing/2014/main" id="{4C34FDB3-1D53-4567-92AB-AEB07AF579E8}"/>
              </a:ext>
            </a:extLst>
          </p:cNvPr>
          <p:cNvPicPr>
            <a:picLocks noChangeAspect="1"/>
          </p:cNvPicPr>
          <p:nvPr/>
        </p:nvPicPr>
        <p:blipFill>
          <a:blip r:embed="rId6"/>
          <a:stretch>
            <a:fillRect/>
          </a:stretch>
        </p:blipFill>
        <p:spPr>
          <a:xfrm>
            <a:off x="475851" y="1648400"/>
            <a:ext cx="4829175" cy="2714625"/>
          </a:xfrm>
          <a:prstGeom prst="rect">
            <a:avLst/>
          </a:prstGeom>
        </p:spPr>
      </p:pic>
      <p:pic>
        <p:nvPicPr>
          <p:cNvPr id="6" name="Рисунок 5">
            <a:extLst>
              <a:ext uri="{FF2B5EF4-FFF2-40B4-BE49-F238E27FC236}">
                <a16:creationId xmlns:a16="http://schemas.microsoft.com/office/drawing/2014/main" id="{D945D31E-C826-48B6-8E37-F4DC26F92F50}"/>
              </a:ext>
            </a:extLst>
          </p:cNvPr>
          <p:cNvPicPr>
            <a:picLocks noChangeAspect="1"/>
          </p:cNvPicPr>
          <p:nvPr/>
        </p:nvPicPr>
        <p:blipFill>
          <a:blip r:embed="rId7"/>
          <a:stretch>
            <a:fillRect/>
          </a:stretch>
        </p:blipFill>
        <p:spPr>
          <a:xfrm>
            <a:off x="6180660" y="1754477"/>
            <a:ext cx="4895850" cy="2162175"/>
          </a:xfrm>
          <a:prstGeom prst="rect">
            <a:avLst/>
          </a:prstGeom>
        </p:spPr>
      </p:pic>
      <p:pic>
        <p:nvPicPr>
          <p:cNvPr id="3" name="Рисунок 2">
            <a:extLst>
              <a:ext uri="{FF2B5EF4-FFF2-40B4-BE49-F238E27FC236}">
                <a16:creationId xmlns:a16="http://schemas.microsoft.com/office/drawing/2014/main" id="{C849B188-8D45-4C7B-8E45-7F66DF39E6F0}"/>
              </a:ext>
            </a:extLst>
          </p:cNvPr>
          <p:cNvPicPr>
            <a:picLocks noChangeAspect="1"/>
          </p:cNvPicPr>
          <p:nvPr/>
        </p:nvPicPr>
        <p:blipFill>
          <a:blip r:embed="rId8"/>
          <a:stretch>
            <a:fillRect/>
          </a:stretch>
        </p:blipFill>
        <p:spPr>
          <a:xfrm>
            <a:off x="475851" y="4363025"/>
            <a:ext cx="4829175" cy="2149024"/>
          </a:xfrm>
          <a:prstGeom prst="rect">
            <a:avLst/>
          </a:prstGeom>
        </p:spPr>
      </p:pic>
      <p:pic>
        <p:nvPicPr>
          <p:cNvPr id="9" name="Рисунок 8">
            <a:extLst>
              <a:ext uri="{FF2B5EF4-FFF2-40B4-BE49-F238E27FC236}">
                <a16:creationId xmlns:a16="http://schemas.microsoft.com/office/drawing/2014/main" id="{4004DF87-FDA5-4E7F-B78E-84E5F5B7CF66}"/>
              </a:ext>
            </a:extLst>
          </p:cNvPr>
          <p:cNvPicPr>
            <a:picLocks noChangeAspect="1"/>
          </p:cNvPicPr>
          <p:nvPr/>
        </p:nvPicPr>
        <p:blipFill>
          <a:blip r:embed="rId9"/>
          <a:stretch>
            <a:fillRect/>
          </a:stretch>
        </p:blipFill>
        <p:spPr>
          <a:xfrm>
            <a:off x="6180660" y="3901765"/>
            <a:ext cx="4329550" cy="2520489"/>
          </a:xfrm>
          <a:prstGeom prst="rect">
            <a:avLst/>
          </a:prstGeom>
        </p:spPr>
      </p:pic>
    </p:spTree>
    <p:extLst>
      <p:ext uri="{BB962C8B-B14F-4D97-AF65-F5344CB8AC3E}">
        <p14:creationId xmlns:p14="http://schemas.microsoft.com/office/powerpoint/2010/main" val="29159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1309974" cy="461665"/>
          </a:xfrm>
          <a:prstGeom prst="rect">
            <a:avLst/>
          </a:prstGeom>
          <a:noFill/>
        </p:spPr>
        <p:txBody>
          <a:bodyPr wrap="none" rtlCol="0">
            <a:spAutoFit/>
          </a:bodyPr>
          <a:lstStyle/>
          <a:p>
            <a:r>
              <a:rPr lang="en-GB" sz="2400" b="1" dirty="0">
                <a:solidFill>
                  <a:schemeClr val="bg1"/>
                </a:solidFill>
                <a:latin typeface="Acrom ExtraBold" pitchFamily="50" charset="-52"/>
              </a:rPr>
              <a:t>OUTLINE</a:t>
            </a:r>
            <a:endParaRPr lang="en-US" sz="2400" b="1" dirty="0">
              <a:solidFill>
                <a:schemeClr val="bg1"/>
              </a:solidFill>
              <a:latin typeface="Acrom ExtraBold" pitchFamily="50" charset="-52"/>
            </a:endParaRPr>
          </a:p>
        </p:txBody>
      </p:sp>
      <p:sp>
        <p:nvSpPr>
          <p:cNvPr id="9" name="Объект 2"/>
          <p:cNvSpPr txBox="1">
            <a:spLocks/>
          </p:cNvSpPr>
          <p:nvPr/>
        </p:nvSpPr>
        <p:spPr>
          <a:xfrm>
            <a:off x="838200" y="1831983"/>
            <a:ext cx="10515600" cy="435133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Applications</a:t>
            </a:r>
          </a:p>
          <a:p>
            <a:pPr marL="0" indent="0">
              <a:buNone/>
            </a:pPr>
            <a:endParaRPr lang="en-US" dirty="0"/>
          </a:p>
          <a:p>
            <a:r>
              <a:rPr lang="en-US" dirty="0"/>
              <a:t>Lasers</a:t>
            </a:r>
          </a:p>
          <a:p>
            <a:endParaRPr lang="ru-RU" dirty="0"/>
          </a:p>
          <a:p>
            <a:r>
              <a:rPr lang="en-US" dirty="0"/>
              <a:t>Optical Computers</a:t>
            </a:r>
          </a:p>
          <a:p>
            <a:pPr lvl="1"/>
            <a:endParaRPr lang="en-US" sz="2800" dirty="0"/>
          </a:p>
          <a:p>
            <a:r>
              <a:rPr lang="en-US" dirty="0"/>
              <a:t>Telecommunications</a:t>
            </a:r>
          </a:p>
        </p:txBody>
      </p:sp>
      <p:sp>
        <p:nvSpPr>
          <p:cNvPr id="2" name="Номер слайда 1">
            <a:extLst>
              <a:ext uri="{FF2B5EF4-FFF2-40B4-BE49-F238E27FC236}">
                <a16:creationId xmlns:a16="http://schemas.microsoft.com/office/drawing/2014/main" id="{AC12250D-2615-48B2-97A3-72324352390B}"/>
              </a:ext>
            </a:extLst>
          </p:cNvPr>
          <p:cNvSpPr>
            <a:spLocks noGrp="1"/>
          </p:cNvSpPr>
          <p:nvPr>
            <p:ph type="sldNum" sz="quarter" idx="12"/>
          </p:nvPr>
        </p:nvSpPr>
        <p:spPr/>
        <p:txBody>
          <a:bodyPr/>
          <a:lstStyle/>
          <a:p>
            <a:fld id="{2B270FB0-0CDA-47C3-9E77-C212CB15F5EE}" type="slidenum">
              <a:rPr lang="en-GB" smtClean="0"/>
              <a:pPr/>
              <a:t>2</a:t>
            </a:fld>
            <a:endParaRPr lang="en-GB" dirty="0"/>
          </a:p>
        </p:txBody>
      </p:sp>
    </p:spTree>
    <p:extLst>
      <p:ext uri="{BB962C8B-B14F-4D97-AF65-F5344CB8AC3E}">
        <p14:creationId xmlns:p14="http://schemas.microsoft.com/office/powerpoint/2010/main" val="375304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9" name="Объект 2"/>
          <p:cNvSpPr txBox="1">
            <a:spLocks/>
          </p:cNvSpPr>
          <p:nvPr/>
        </p:nvSpPr>
        <p:spPr>
          <a:xfrm>
            <a:off x="830581" y="1831983"/>
            <a:ext cx="10515600" cy="435133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2" name="Номер слайда 1">
            <a:extLst>
              <a:ext uri="{FF2B5EF4-FFF2-40B4-BE49-F238E27FC236}">
                <a16:creationId xmlns:a16="http://schemas.microsoft.com/office/drawing/2014/main" id="{32D3676B-53A6-45CD-AD60-0EADF5058D26}"/>
              </a:ext>
            </a:extLst>
          </p:cNvPr>
          <p:cNvSpPr>
            <a:spLocks noGrp="1"/>
          </p:cNvSpPr>
          <p:nvPr>
            <p:ph type="sldNum" sz="quarter" idx="12"/>
          </p:nvPr>
        </p:nvSpPr>
        <p:spPr/>
        <p:txBody>
          <a:bodyPr/>
          <a:lstStyle/>
          <a:p>
            <a:fld id="{2B270FB0-0CDA-47C3-9E77-C212CB15F5EE}" type="slidenum">
              <a:rPr lang="en-GB" smtClean="0"/>
              <a:pPr/>
              <a:t>20</a:t>
            </a:fld>
            <a:endParaRPr lang="en-GB" dirty="0"/>
          </a:p>
        </p:txBody>
      </p:sp>
      <p:sp>
        <p:nvSpPr>
          <p:cNvPr id="8" name="TextBox 7">
            <a:extLst>
              <a:ext uri="{FF2B5EF4-FFF2-40B4-BE49-F238E27FC236}">
                <a16:creationId xmlns:a16="http://schemas.microsoft.com/office/drawing/2014/main" id="{61CADEE5-3410-454A-BE0B-43738C6E4CBF}"/>
              </a:ext>
            </a:extLst>
          </p:cNvPr>
          <p:cNvSpPr txBox="1"/>
          <p:nvPr/>
        </p:nvSpPr>
        <p:spPr>
          <a:xfrm>
            <a:off x="3522290" y="3270321"/>
            <a:ext cx="10515599" cy="646331"/>
          </a:xfrm>
          <a:prstGeom prst="rect">
            <a:avLst/>
          </a:prstGeom>
          <a:noFill/>
        </p:spPr>
        <p:txBody>
          <a:bodyPr wrap="square" rtlCol="0">
            <a:spAutoFit/>
          </a:bodyPr>
          <a:lstStyle/>
          <a:p>
            <a:pPr algn="just"/>
            <a:r>
              <a:rPr lang="en-US" sz="3600" dirty="0"/>
              <a:t>Thank you for your attention!</a:t>
            </a:r>
          </a:p>
        </p:txBody>
      </p:sp>
    </p:spTree>
    <p:extLst>
      <p:ext uri="{BB962C8B-B14F-4D97-AF65-F5344CB8AC3E}">
        <p14:creationId xmlns:p14="http://schemas.microsoft.com/office/powerpoint/2010/main" val="320058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2" name="Номер слайда 1">
            <a:extLst>
              <a:ext uri="{FF2B5EF4-FFF2-40B4-BE49-F238E27FC236}">
                <a16:creationId xmlns:a16="http://schemas.microsoft.com/office/drawing/2014/main" id="{CC594BBB-038C-4D24-8467-BD1199DF2DB9}"/>
              </a:ext>
            </a:extLst>
          </p:cNvPr>
          <p:cNvSpPr>
            <a:spLocks noGrp="1"/>
          </p:cNvSpPr>
          <p:nvPr>
            <p:ph type="sldNum" sz="quarter" idx="12"/>
          </p:nvPr>
        </p:nvSpPr>
        <p:spPr/>
        <p:txBody>
          <a:bodyPr/>
          <a:lstStyle/>
          <a:p>
            <a:fld id="{2B270FB0-0CDA-47C3-9E77-C212CB15F5EE}" type="slidenum">
              <a:rPr lang="en-GB" smtClean="0"/>
              <a:pPr/>
              <a:t>3</a:t>
            </a:fld>
            <a:endParaRPr lang="en-GB" dirty="0"/>
          </a:p>
        </p:txBody>
      </p:sp>
      <p:sp>
        <p:nvSpPr>
          <p:cNvPr id="13" name="TextBox 12">
            <a:extLst>
              <a:ext uri="{FF2B5EF4-FFF2-40B4-BE49-F238E27FC236}">
                <a16:creationId xmlns:a16="http://schemas.microsoft.com/office/drawing/2014/main" id="{2666CF0E-6E24-4CF3-9C74-E8435D9E486F}"/>
              </a:ext>
            </a:extLst>
          </p:cNvPr>
          <p:cNvSpPr txBox="1"/>
          <p:nvPr/>
        </p:nvSpPr>
        <p:spPr>
          <a:xfrm>
            <a:off x="475851" y="950702"/>
            <a:ext cx="1634807" cy="461665"/>
          </a:xfrm>
          <a:prstGeom prst="rect">
            <a:avLst/>
          </a:prstGeom>
          <a:noFill/>
        </p:spPr>
        <p:txBody>
          <a:bodyPr wrap="none" rtlCol="0">
            <a:spAutoFit/>
          </a:bodyPr>
          <a:lstStyle/>
          <a:p>
            <a:r>
              <a:rPr lang="en-US" sz="2400" b="1" dirty="0">
                <a:solidFill>
                  <a:schemeClr val="bg1"/>
                </a:solidFill>
                <a:latin typeface="Acrom ExtraBold" pitchFamily="50" charset="-52"/>
              </a:rPr>
              <a:t>Fiber lasers</a:t>
            </a:r>
          </a:p>
        </p:txBody>
      </p:sp>
      <p:pic>
        <p:nvPicPr>
          <p:cNvPr id="18" name="Picture 6" descr="C:\Users\Sony\Dropbox\Умник\market.jpg">
            <a:extLst>
              <a:ext uri="{FF2B5EF4-FFF2-40B4-BE49-F238E27FC236}">
                <a16:creationId xmlns:a16="http://schemas.microsoft.com/office/drawing/2014/main" id="{54591DEA-55CE-4B38-A8DC-EA25EE2720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1475" y="2040307"/>
            <a:ext cx="6060526" cy="31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C:\Users\Sony\Dropbox\Умник\market2.jpg">
            <a:extLst>
              <a:ext uri="{FF2B5EF4-FFF2-40B4-BE49-F238E27FC236}">
                <a16:creationId xmlns:a16="http://schemas.microsoft.com/office/drawing/2014/main" id="{A9CDE421-D98C-4E59-B5AA-1AC08F432D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801303"/>
            <a:ext cx="5560475" cy="40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45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sp>
        <p:nvSpPr>
          <p:cNvPr id="2" name="Номер слайда 1">
            <a:extLst>
              <a:ext uri="{FF2B5EF4-FFF2-40B4-BE49-F238E27FC236}">
                <a16:creationId xmlns:a16="http://schemas.microsoft.com/office/drawing/2014/main" id="{CC594BBB-038C-4D24-8467-BD1199DF2DB9}"/>
              </a:ext>
            </a:extLst>
          </p:cNvPr>
          <p:cNvSpPr>
            <a:spLocks noGrp="1"/>
          </p:cNvSpPr>
          <p:nvPr>
            <p:ph type="sldNum" sz="quarter" idx="12"/>
          </p:nvPr>
        </p:nvSpPr>
        <p:spPr/>
        <p:txBody>
          <a:bodyPr/>
          <a:lstStyle/>
          <a:p>
            <a:fld id="{2B270FB0-0CDA-47C3-9E77-C212CB15F5EE}" type="slidenum">
              <a:rPr lang="en-GB" smtClean="0"/>
              <a:pPr/>
              <a:t>4</a:t>
            </a:fld>
            <a:endParaRPr lang="en-GB" dirty="0"/>
          </a:p>
        </p:txBody>
      </p:sp>
      <p:sp>
        <p:nvSpPr>
          <p:cNvPr id="13" name="TextBox 12">
            <a:extLst>
              <a:ext uri="{FF2B5EF4-FFF2-40B4-BE49-F238E27FC236}">
                <a16:creationId xmlns:a16="http://schemas.microsoft.com/office/drawing/2014/main" id="{2666CF0E-6E24-4CF3-9C74-E8435D9E486F}"/>
              </a:ext>
            </a:extLst>
          </p:cNvPr>
          <p:cNvSpPr txBox="1"/>
          <p:nvPr/>
        </p:nvSpPr>
        <p:spPr>
          <a:xfrm>
            <a:off x="475851" y="950702"/>
            <a:ext cx="3936270" cy="461665"/>
          </a:xfrm>
          <a:prstGeom prst="rect">
            <a:avLst/>
          </a:prstGeom>
          <a:noFill/>
        </p:spPr>
        <p:txBody>
          <a:bodyPr wrap="none" rtlCol="0">
            <a:spAutoFit/>
          </a:bodyPr>
          <a:lstStyle/>
          <a:p>
            <a:r>
              <a:rPr lang="en-US" sz="2400" b="1" dirty="0">
                <a:solidFill>
                  <a:schemeClr val="bg1"/>
                </a:solidFill>
                <a:latin typeface="Acrom ExtraBold" pitchFamily="50" charset="-52"/>
              </a:rPr>
              <a:t>Recent Novel Price in Physics </a:t>
            </a:r>
          </a:p>
        </p:txBody>
      </p:sp>
      <p:pic>
        <p:nvPicPr>
          <p:cNvPr id="2050" name="Picture 2" descr="ÐÐ°ÑÑÐ¸Ð½ÐºÐ¸ Ð¿Ð¾ Ð·Ð°Ð¿ÑÐ¾ÑÑ cpa nobel prize">
            <a:extLst>
              <a:ext uri="{FF2B5EF4-FFF2-40B4-BE49-F238E27FC236}">
                <a16:creationId xmlns:a16="http://schemas.microsoft.com/office/drawing/2014/main" id="{B874B211-2543-43E2-AD66-B0DB465A7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8016" y="2069306"/>
            <a:ext cx="4980084" cy="2719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cpa nobel prize">
            <a:extLst>
              <a:ext uri="{FF2B5EF4-FFF2-40B4-BE49-F238E27FC236}">
                <a16:creationId xmlns:a16="http://schemas.microsoft.com/office/drawing/2014/main" id="{C06D4F7A-0422-4DC4-A3E1-28084AAD74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4" y="2069305"/>
            <a:ext cx="6016343" cy="27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6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4219168" cy="461665"/>
          </a:xfrm>
          <a:prstGeom prst="rect">
            <a:avLst/>
          </a:prstGeom>
          <a:noFill/>
        </p:spPr>
        <p:txBody>
          <a:bodyPr wrap="none" rtlCol="0">
            <a:spAutoFit/>
          </a:bodyPr>
          <a:lstStyle/>
          <a:p>
            <a:r>
              <a:rPr lang="en-US" sz="2400" b="1" dirty="0">
                <a:solidFill>
                  <a:schemeClr val="bg1"/>
                </a:solidFill>
                <a:latin typeface="Acrom ExtraBold" pitchFamily="50" charset="-52"/>
              </a:rPr>
              <a:t>Map of possible pulsed regimes</a:t>
            </a:r>
          </a:p>
        </p:txBody>
      </p:sp>
      <p:pic>
        <p:nvPicPr>
          <p:cNvPr id="14" name="Рисунок 13" descr="C:\Users\Alexey\Dropbox\Восьмерка\article_ga_search\4_map.jpg">
            <a:extLst>
              <a:ext uri="{FF2B5EF4-FFF2-40B4-BE49-F238E27FC236}">
                <a16:creationId xmlns:a16="http://schemas.microsoft.com/office/drawing/2014/main" id="{174B98D9-7B67-423C-A3F5-5C419A0BD5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4051" y="1700704"/>
            <a:ext cx="6776571" cy="4664279"/>
          </a:xfrm>
          <a:prstGeom prst="rect">
            <a:avLst/>
          </a:prstGeom>
          <a:noFill/>
          <a:ln>
            <a:noFill/>
          </a:ln>
        </p:spPr>
      </p:pic>
      <p:sp>
        <p:nvSpPr>
          <p:cNvPr id="15" name="TextBox 14">
            <a:extLst>
              <a:ext uri="{FF2B5EF4-FFF2-40B4-BE49-F238E27FC236}">
                <a16:creationId xmlns:a16="http://schemas.microsoft.com/office/drawing/2014/main" id="{383249A6-5761-4684-BA46-6263A4FA761D}"/>
              </a:ext>
            </a:extLst>
          </p:cNvPr>
          <p:cNvSpPr txBox="1"/>
          <p:nvPr/>
        </p:nvSpPr>
        <p:spPr>
          <a:xfrm>
            <a:off x="237289" y="2038525"/>
            <a:ext cx="1786258" cy="646331"/>
          </a:xfrm>
          <a:prstGeom prst="rect">
            <a:avLst/>
          </a:prstGeom>
          <a:noFill/>
        </p:spPr>
        <p:txBody>
          <a:bodyPr wrap="none" rtlCol="0">
            <a:spAutoFit/>
          </a:bodyPr>
          <a:lstStyle/>
          <a:p>
            <a:r>
              <a:rPr lang="en-US" dirty="0"/>
              <a:t>Radio-frequency </a:t>
            </a:r>
          </a:p>
          <a:p>
            <a:r>
              <a:rPr lang="en-US" dirty="0"/>
              <a:t>contrast</a:t>
            </a:r>
            <a:endParaRPr lang="ru-RU" dirty="0"/>
          </a:p>
        </p:txBody>
      </p:sp>
      <p:sp>
        <p:nvSpPr>
          <p:cNvPr id="16" name="TextBox 15">
            <a:extLst>
              <a:ext uri="{FF2B5EF4-FFF2-40B4-BE49-F238E27FC236}">
                <a16:creationId xmlns:a16="http://schemas.microsoft.com/office/drawing/2014/main" id="{AE65ED23-468E-4A54-8D7D-DBD7A93CA1E9}"/>
              </a:ext>
            </a:extLst>
          </p:cNvPr>
          <p:cNvSpPr txBox="1"/>
          <p:nvPr/>
        </p:nvSpPr>
        <p:spPr>
          <a:xfrm>
            <a:off x="176629" y="4747978"/>
            <a:ext cx="1718227" cy="646331"/>
          </a:xfrm>
          <a:prstGeom prst="rect">
            <a:avLst/>
          </a:prstGeom>
          <a:noFill/>
        </p:spPr>
        <p:txBody>
          <a:bodyPr wrap="none" rtlCol="0">
            <a:spAutoFit/>
          </a:bodyPr>
          <a:lstStyle/>
          <a:p>
            <a:r>
              <a:rPr lang="en-US" dirty="0"/>
              <a:t>Duration of ACF </a:t>
            </a:r>
          </a:p>
          <a:p>
            <a:r>
              <a:rPr lang="en-US" dirty="0"/>
              <a:t>envelope</a:t>
            </a:r>
            <a:endParaRPr lang="ru-RU" dirty="0"/>
          </a:p>
        </p:txBody>
      </p:sp>
      <p:sp>
        <p:nvSpPr>
          <p:cNvPr id="23" name="TextBox 22">
            <a:extLst>
              <a:ext uri="{FF2B5EF4-FFF2-40B4-BE49-F238E27FC236}">
                <a16:creationId xmlns:a16="http://schemas.microsoft.com/office/drawing/2014/main" id="{6FC7EC6E-7349-4E39-B778-F986CEDFCD6F}"/>
              </a:ext>
            </a:extLst>
          </p:cNvPr>
          <p:cNvSpPr txBox="1"/>
          <p:nvPr/>
        </p:nvSpPr>
        <p:spPr>
          <a:xfrm>
            <a:off x="9889817" y="2174377"/>
            <a:ext cx="1593578" cy="369332"/>
          </a:xfrm>
          <a:prstGeom prst="rect">
            <a:avLst/>
          </a:prstGeom>
          <a:noFill/>
        </p:spPr>
        <p:txBody>
          <a:bodyPr wrap="none" rtlCol="0">
            <a:spAutoFit/>
          </a:bodyPr>
          <a:lstStyle/>
          <a:p>
            <a:r>
              <a:rPr lang="en-US" dirty="0"/>
              <a:t>Average power</a:t>
            </a:r>
            <a:endParaRPr lang="ru-RU" dirty="0"/>
          </a:p>
        </p:txBody>
      </p:sp>
      <p:sp>
        <p:nvSpPr>
          <p:cNvPr id="24" name="TextBox 23">
            <a:extLst>
              <a:ext uri="{FF2B5EF4-FFF2-40B4-BE49-F238E27FC236}">
                <a16:creationId xmlns:a16="http://schemas.microsoft.com/office/drawing/2014/main" id="{CFFC1D5B-2FD3-4771-AE8F-64C25A5756C8}"/>
              </a:ext>
            </a:extLst>
          </p:cNvPr>
          <p:cNvSpPr txBox="1"/>
          <p:nvPr/>
        </p:nvSpPr>
        <p:spPr>
          <a:xfrm>
            <a:off x="9889817" y="4747977"/>
            <a:ext cx="1946238" cy="646331"/>
          </a:xfrm>
          <a:prstGeom prst="rect">
            <a:avLst/>
          </a:prstGeom>
          <a:noFill/>
        </p:spPr>
        <p:txBody>
          <a:bodyPr wrap="none" rtlCol="0">
            <a:spAutoFit/>
          </a:bodyPr>
          <a:lstStyle/>
          <a:p>
            <a:r>
              <a:rPr lang="en-US" dirty="0"/>
              <a:t>High of coherence </a:t>
            </a:r>
          </a:p>
          <a:p>
            <a:r>
              <a:rPr lang="en-US" dirty="0"/>
              <a:t>spike</a:t>
            </a:r>
            <a:endParaRPr lang="ru-RU" dirty="0"/>
          </a:p>
        </p:txBody>
      </p:sp>
      <p:sp>
        <p:nvSpPr>
          <p:cNvPr id="2" name="Номер слайда 1">
            <a:extLst>
              <a:ext uri="{FF2B5EF4-FFF2-40B4-BE49-F238E27FC236}">
                <a16:creationId xmlns:a16="http://schemas.microsoft.com/office/drawing/2014/main" id="{CC594BBB-038C-4D24-8467-BD1199DF2DB9}"/>
              </a:ext>
            </a:extLst>
          </p:cNvPr>
          <p:cNvSpPr>
            <a:spLocks noGrp="1"/>
          </p:cNvSpPr>
          <p:nvPr>
            <p:ph type="sldNum" sz="quarter" idx="12"/>
          </p:nvPr>
        </p:nvSpPr>
        <p:spPr/>
        <p:txBody>
          <a:bodyPr/>
          <a:lstStyle/>
          <a:p>
            <a:fld id="{2B270FB0-0CDA-47C3-9E77-C212CB15F5EE}" type="slidenum">
              <a:rPr lang="en-GB" smtClean="0"/>
              <a:pPr/>
              <a:t>5</a:t>
            </a:fld>
            <a:endParaRPr lang="en-GB" dirty="0"/>
          </a:p>
        </p:txBody>
      </p:sp>
    </p:spTree>
    <p:extLst>
      <p:ext uri="{BB962C8B-B14F-4D97-AF65-F5344CB8AC3E}">
        <p14:creationId xmlns:p14="http://schemas.microsoft.com/office/powerpoint/2010/main" val="357585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4229"/>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4521174" cy="461665"/>
          </a:xfrm>
          <a:prstGeom prst="rect">
            <a:avLst/>
          </a:prstGeom>
          <a:noFill/>
        </p:spPr>
        <p:txBody>
          <a:bodyPr wrap="none" rtlCol="0">
            <a:spAutoFit/>
          </a:bodyPr>
          <a:lstStyle/>
          <a:p>
            <a:r>
              <a:rPr lang="en-US" sz="2400" b="1" dirty="0">
                <a:solidFill>
                  <a:schemeClr val="bg1"/>
                </a:solidFill>
                <a:latin typeface="Acrom ExtraBold" pitchFamily="50" charset="-52"/>
              </a:rPr>
              <a:t>Scheme of evolutionary algorithm</a:t>
            </a:r>
          </a:p>
        </p:txBody>
      </p:sp>
      <p:pic>
        <p:nvPicPr>
          <p:cNvPr id="13" name="Рисунок 12" descr="C:\Users\Alexey\Dropbox\Восьмерка\article_ga_search\ga_scheme.jpg">
            <a:extLst>
              <a:ext uri="{FF2B5EF4-FFF2-40B4-BE49-F238E27FC236}">
                <a16:creationId xmlns:a16="http://schemas.microsoft.com/office/drawing/2014/main" id="{4DDBA86C-90DF-4772-9F7E-29788AC905B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622" y="1847852"/>
            <a:ext cx="3536381" cy="4508500"/>
          </a:xfrm>
          <a:prstGeom prst="rect">
            <a:avLst/>
          </a:prstGeom>
          <a:noFill/>
          <a:ln>
            <a:noFill/>
          </a:ln>
        </p:spPr>
      </p:pic>
      <p:sp>
        <p:nvSpPr>
          <p:cNvPr id="3" name="Номер слайда 2">
            <a:extLst>
              <a:ext uri="{FF2B5EF4-FFF2-40B4-BE49-F238E27FC236}">
                <a16:creationId xmlns:a16="http://schemas.microsoft.com/office/drawing/2014/main" id="{9F1BEA7F-2F6A-480C-9F26-26F0012EFD1D}"/>
              </a:ext>
            </a:extLst>
          </p:cNvPr>
          <p:cNvSpPr>
            <a:spLocks noGrp="1"/>
          </p:cNvSpPr>
          <p:nvPr>
            <p:ph type="sldNum" sz="quarter" idx="12"/>
          </p:nvPr>
        </p:nvSpPr>
        <p:spPr/>
        <p:txBody>
          <a:bodyPr/>
          <a:lstStyle/>
          <a:p>
            <a:fld id="{2B270FB0-0CDA-47C3-9E77-C212CB15F5EE}" type="slidenum">
              <a:rPr lang="en-GB" smtClean="0"/>
              <a:pPr/>
              <a:t>6</a:t>
            </a:fld>
            <a:endParaRPr lang="en-GB" dirty="0"/>
          </a:p>
        </p:txBody>
      </p:sp>
      <p:pic>
        <p:nvPicPr>
          <p:cNvPr id="6" name="Рисунок 5">
            <a:extLst>
              <a:ext uri="{FF2B5EF4-FFF2-40B4-BE49-F238E27FC236}">
                <a16:creationId xmlns:a16="http://schemas.microsoft.com/office/drawing/2014/main" id="{164977D4-E864-46B9-AE68-7386F4D3A0E7}"/>
              </a:ext>
            </a:extLst>
          </p:cNvPr>
          <p:cNvPicPr>
            <a:picLocks noChangeAspect="1"/>
          </p:cNvPicPr>
          <p:nvPr/>
        </p:nvPicPr>
        <p:blipFill>
          <a:blip r:embed="rId8"/>
          <a:stretch>
            <a:fillRect/>
          </a:stretch>
        </p:blipFill>
        <p:spPr>
          <a:xfrm>
            <a:off x="4738660" y="1847852"/>
            <a:ext cx="6940062" cy="2655047"/>
          </a:xfrm>
          <a:prstGeom prst="rect">
            <a:avLst/>
          </a:prstGeom>
        </p:spPr>
      </p:pic>
    </p:spTree>
    <p:extLst>
      <p:ext uri="{BB962C8B-B14F-4D97-AF65-F5344CB8AC3E}">
        <p14:creationId xmlns:p14="http://schemas.microsoft.com/office/powerpoint/2010/main" val="300788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2315377" cy="461665"/>
          </a:xfrm>
          <a:prstGeom prst="rect">
            <a:avLst/>
          </a:prstGeom>
          <a:noFill/>
        </p:spPr>
        <p:txBody>
          <a:bodyPr wrap="none" rtlCol="0">
            <a:spAutoFit/>
          </a:bodyPr>
          <a:lstStyle/>
          <a:p>
            <a:r>
              <a:rPr lang="en-US" sz="2400" b="1" dirty="0">
                <a:solidFill>
                  <a:schemeClr val="bg1"/>
                </a:solidFill>
                <a:latin typeface="Acrom ExtraBold" pitchFamily="50" charset="-52"/>
              </a:rPr>
              <a:t>  Feed back Issue</a:t>
            </a:r>
          </a:p>
        </p:txBody>
      </p:sp>
      <p:sp>
        <p:nvSpPr>
          <p:cNvPr id="8" name="TextBox 7"/>
          <p:cNvSpPr txBox="1"/>
          <p:nvPr/>
        </p:nvSpPr>
        <p:spPr>
          <a:xfrm>
            <a:off x="7811345" y="1995905"/>
            <a:ext cx="2868894" cy="1600438"/>
          </a:xfrm>
          <a:prstGeom prst="rect">
            <a:avLst/>
          </a:prstGeom>
          <a:noFill/>
        </p:spPr>
        <p:txBody>
          <a:bodyPr wrap="square" rtlCol="0">
            <a:spAutoFit/>
          </a:bodyPr>
          <a:lstStyle/>
          <a:p>
            <a:pPr algn="ctr"/>
            <a:r>
              <a:rPr lang="en-GB" dirty="0"/>
              <a:t>Measurement tools:</a:t>
            </a:r>
          </a:p>
          <a:p>
            <a:pPr marL="285750" indent="-285750">
              <a:buFont typeface="Wingdings" panose="05000000000000000000" pitchFamily="2" charset="2"/>
              <a:buChar char="v"/>
            </a:pPr>
            <a:r>
              <a:rPr lang="en-GB" sz="1600" dirty="0"/>
              <a:t>Optical spectrum analyser</a:t>
            </a:r>
          </a:p>
          <a:p>
            <a:pPr marL="285750" indent="-285750">
              <a:buFont typeface="Wingdings" panose="05000000000000000000" pitchFamily="2" charset="2"/>
              <a:buChar char="v"/>
            </a:pPr>
            <a:r>
              <a:rPr lang="en-GB" sz="1600" dirty="0"/>
              <a:t>Autocorrelator</a:t>
            </a:r>
          </a:p>
          <a:p>
            <a:pPr marL="285750" indent="-285750">
              <a:buFont typeface="Wingdings" panose="05000000000000000000" pitchFamily="2" charset="2"/>
              <a:buChar char="v"/>
            </a:pPr>
            <a:r>
              <a:rPr lang="en-GB" sz="1600" dirty="0"/>
              <a:t>Oscilloscope</a:t>
            </a:r>
          </a:p>
          <a:p>
            <a:pPr marL="285750" indent="-285750">
              <a:buFont typeface="Wingdings" panose="05000000000000000000" pitchFamily="2" charset="2"/>
              <a:buChar char="v"/>
            </a:pPr>
            <a:r>
              <a:rPr lang="en-GB" sz="1600" dirty="0"/>
              <a:t>Radio-frequency spectrum analyser</a:t>
            </a:r>
            <a:endParaRPr lang="en-US" sz="1600" dirty="0"/>
          </a:p>
        </p:txBody>
      </p:sp>
      <p:sp>
        <p:nvSpPr>
          <p:cNvPr id="10" name="Прямоугольник 9"/>
          <p:cNvSpPr/>
          <p:nvPr/>
        </p:nvSpPr>
        <p:spPr>
          <a:xfrm>
            <a:off x="1383982" y="4242868"/>
            <a:ext cx="3817007" cy="461665"/>
          </a:xfrm>
          <a:prstGeom prst="rect">
            <a:avLst/>
          </a:prstGeom>
        </p:spPr>
        <p:txBody>
          <a:bodyPr wrap="none">
            <a:spAutoFit/>
          </a:bodyPr>
          <a:lstStyle/>
          <a:p>
            <a:pPr algn="ctr"/>
            <a:r>
              <a:rPr lang="en-US" sz="2400" dirty="0">
                <a:latin typeface="Acrom ExtraBold" pitchFamily="50" charset="-52"/>
              </a:rPr>
              <a:t>ML for pulse characterization</a:t>
            </a:r>
            <a:endParaRPr lang="ru-RU" sz="2400" dirty="0"/>
          </a:p>
        </p:txBody>
      </p:sp>
      <p:sp>
        <p:nvSpPr>
          <p:cNvPr id="37" name="Прямоугольник 36"/>
          <p:cNvSpPr/>
          <p:nvPr/>
        </p:nvSpPr>
        <p:spPr>
          <a:xfrm>
            <a:off x="2378610" y="1639861"/>
            <a:ext cx="1827744" cy="461665"/>
          </a:xfrm>
          <a:prstGeom prst="rect">
            <a:avLst/>
          </a:prstGeom>
        </p:spPr>
        <p:txBody>
          <a:bodyPr wrap="none">
            <a:spAutoFit/>
          </a:bodyPr>
          <a:lstStyle/>
          <a:p>
            <a:pPr algn="ctr"/>
            <a:r>
              <a:rPr lang="en-US" sz="2400" dirty="0">
                <a:latin typeface="Acrom ExtraBold" pitchFamily="50" charset="-52"/>
              </a:rPr>
              <a:t>Experiment </a:t>
            </a:r>
            <a:endParaRPr lang="ru-RU" sz="2400" dirty="0"/>
          </a:p>
        </p:txBody>
      </p:sp>
      <p:pic>
        <p:nvPicPr>
          <p:cNvPr id="41" name="Рисунок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11461" y="4223988"/>
            <a:ext cx="11753839" cy="60346"/>
          </a:xfrm>
          <a:prstGeom prst="rect">
            <a:avLst/>
          </a:prstGeom>
        </p:spPr>
      </p:pic>
      <p:pic>
        <p:nvPicPr>
          <p:cNvPr id="2" name="Рисунок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790" y="1520184"/>
            <a:ext cx="6355036" cy="2953516"/>
          </a:xfrm>
          <a:prstGeom prst="rect">
            <a:avLst/>
          </a:prstGeom>
        </p:spPr>
      </p:pic>
      <p:sp>
        <p:nvSpPr>
          <p:cNvPr id="9" name="TextBox 8"/>
          <p:cNvSpPr txBox="1"/>
          <p:nvPr/>
        </p:nvSpPr>
        <p:spPr>
          <a:xfrm>
            <a:off x="211461" y="2965523"/>
            <a:ext cx="938077" cy="276999"/>
          </a:xfrm>
          <a:prstGeom prst="rect">
            <a:avLst/>
          </a:prstGeom>
          <a:noFill/>
        </p:spPr>
        <p:txBody>
          <a:bodyPr wrap="none" rtlCol="0">
            <a:spAutoFit/>
          </a:bodyPr>
          <a:lstStyle/>
          <a:p>
            <a:r>
              <a:rPr lang="en-US" sz="1200" dirty="0"/>
              <a:t>Pump diode</a:t>
            </a:r>
            <a:endParaRPr lang="ru-RU" sz="1200" dirty="0"/>
          </a:p>
        </p:txBody>
      </p:sp>
      <p:sp>
        <p:nvSpPr>
          <p:cNvPr id="20" name="TextBox 19"/>
          <p:cNvSpPr txBox="1"/>
          <p:nvPr/>
        </p:nvSpPr>
        <p:spPr>
          <a:xfrm>
            <a:off x="1149538" y="2620497"/>
            <a:ext cx="938077" cy="276999"/>
          </a:xfrm>
          <a:prstGeom prst="rect">
            <a:avLst/>
          </a:prstGeom>
          <a:noFill/>
        </p:spPr>
        <p:txBody>
          <a:bodyPr wrap="none" rtlCol="0">
            <a:spAutoFit/>
          </a:bodyPr>
          <a:lstStyle/>
          <a:p>
            <a:r>
              <a:rPr lang="en-US" sz="1200" dirty="0"/>
              <a:t>Pump diode</a:t>
            </a:r>
            <a:endParaRPr lang="ru-RU" sz="1200" dirty="0"/>
          </a:p>
        </p:txBody>
      </p:sp>
      <p:sp>
        <p:nvSpPr>
          <p:cNvPr id="21" name="TextBox 20"/>
          <p:cNvSpPr txBox="1"/>
          <p:nvPr/>
        </p:nvSpPr>
        <p:spPr>
          <a:xfrm>
            <a:off x="1618576" y="3643729"/>
            <a:ext cx="898131" cy="276999"/>
          </a:xfrm>
          <a:prstGeom prst="rect">
            <a:avLst/>
          </a:prstGeom>
          <a:noFill/>
        </p:spPr>
        <p:txBody>
          <a:bodyPr wrap="none" rtlCol="0">
            <a:spAutoFit/>
          </a:bodyPr>
          <a:lstStyle/>
          <a:p>
            <a:r>
              <a:rPr lang="en-US" sz="1200" dirty="0"/>
              <a:t>Active fiber</a:t>
            </a:r>
            <a:endParaRPr lang="ru-RU" sz="1200" dirty="0"/>
          </a:p>
        </p:txBody>
      </p:sp>
      <p:sp>
        <p:nvSpPr>
          <p:cNvPr id="23" name="TextBox 22"/>
          <p:cNvSpPr txBox="1"/>
          <p:nvPr/>
        </p:nvSpPr>
        <p:spPr>
          <a:xfrm>
            <a:off x="2651144" y="3229990"/>
            <a:ext cx="898131" cy="276999"/>
          </a:xfrm>
          <a:prstGeom prst="rect">
            <a:avLst/>
          </a:prstGeom>
          <a:noFill/>
        </p:spPr>
        <p:txBody>
          <a:bodyPr wrap="none" rtlCol="0">
            <a:spAutoFit/>
          </a:bodyPr>
          <a:lstStyle/>
          <a:p>
            <a:r>
              <a:rPr lang="en-US" sz="1200" dirty="0"/>
              <a:t>Active fiber</a:t>
            </a:r>
            <a:endParaRPr lang="ru-RU" sz="1200" dirty="0"/>
          </a:p>
        </p:txBody>
      </p:sp>
      <p:sp>
        <p:nvSpPr>
          <p:cNvPr id="24" name="TextBox 23"/>
          <p:cNvSpPr txBox="1"/>
          <p:nvPr/>
        </p:nvSpPr>
        <p:spPr>
          <a:xfrm>
            <a:off x="2914082" y="1987151"/>
            <a:ext cx="868443" cy="461665"/>
          </a:xfrm>
          <a:prstGeom prst="rect">
            <a:avLst/>
          </a:prstGeom>
          <a:noFill/>
        </p:spPr>
        <p:txBody>
          <a:bodyPr wrap="none" rtlCol="0">
            <a:spAutoFit/>
          </a:bodyPr>
          <a:lstStyle/>
          <a:p>
            <a:r>
              <a:rPr lang="en-US" sz="1200" dirty="0"/>
              <a:t>Controlling</a:t>
            </a:r>
          </a:p>
          <a:p>
            <a:r>
              <a:rPr lang="en-US" sz="1200" dirty="0"/>
              <a:t>PC</a:t>
            </a:r>
            <a:endParaRPr lang="ru-RU" sz="1200" dirty="0"/>
          </a:p>
        </p:txBody>
      </p:sp>
      <p:sp>
        <p:nvSpPr>
          <p:cNvPr id="25" name="TextBox 24"/>
          <p:cNvSpPr txBox="1"/>
          <p:nvPr/>
        </p:nvSpPr>
        <p:spPr>
          <a:xfrm>
            <a:off x="1149538" y="3237768"/>
            <a:ext cx="797013" cy="276999"/>
          </a:xfrm>
          <a:prstGeom prst="rect">
            <a:avLst/>
          </a:prstGeom>
          <a:noFill/>
        </p:spPr>
        <p:txBody>
          <a:bodyPr wrap="none" rtlCol="0">
            <a:spAutoFit/>
          </a:bodyPr>
          <a:lstStyle/>
          <a:p>
            <a:r>
              <a:rPr lang="en-US" sz="1200" dirty="0"/>
              <a:t>Combiner</a:t>
            </a:r>
            <a:endParaRPr lang="ru-RU" sz="1200" dirty="0"/>
          </a:p>
        </p:txBody>
      </p:sp>
      <p:sp>
        <p:nvSpPr>
          <p:cNvPr id="26" name="TextBox 25"/>
          <p:cNvSpPr txBox="1"/>
          <p:nvPr/>
        </p:nvSpPr>
        <p:spPr>
          <a:xfrm>
            <a:off x="1831363" y="3099875"/>
            <a:ext cx="797013" cy="276999"/>
          </a:xfrm>
          <a:prstGeom prst="rect">
            <a:avLst/>
          </a:prstGeom>
          <a:noFill/>
        </p:spPr>
        <p:txBody>
          <a:bodyPr wrap="none" rtlCol="0">
            <a:spAutoFit/>
          </a:bodyPr>
          <a:lstStyle/>
          <a:p>
            <a:r>
              <a:rPr lang="en-US" sz="1200" dirty="0"/>
              <a:t>Combiner</a:t>
            </a:r>
            <a:endParaRPr lang="ru-RU" sz="1200" dirty="0"/>
          </a:p>
        </p:txBody>
      </p:sp>
      <p:sp>
        <p:nvSpPr>
          <p:cNvPr id="27" name="TextBox 26"/>
          <p:cNvSpPr txBox="1"/>
          <p:nvPr/>
        </p:nvSpPr>
        <p:spPr>
          <a:xfrm>
            <a:off x="3948452" y="3601068"/>
            <a:ext cx="875561" cy="276999"/>
          </a:xfrm>
          <a:prstGeom prst="rect">
            <a:avLst/>
          </a:prstGeom>
          <a:noFill/>
        </p:spPr>
        <p:txBody>
          <a:bodyPr wrap="none" rtlCol="0">
            <a:spAutoFit/>
          </a:bodyPr>
          <a:lstStyle/>
          <a:p>
            <a:r>
              <a:rPr lang="en-US" sz="1200" dirty="0"/>
              <a:t>Fiber spool</a:t>
            </a:r>
            <a:endParaRPr lang="ru-RU" sz="1200" dirty="0"/>
          </a:p>
        </p:txBody>
      </p:sp>
      <p:sp>
        <p:nvSpPr>
          <p:cNvPr id="28" name="TextBox 27"/>
          <p:cNvSpPr txBox="1"/>
          <p:nvPr/>
        </p:nvSpPr>
        <p:spPr>
          <a:xfrm>
            <a:off x="4927089" y="3338766"/>
            <a:ext cx="1329275" cy="461665"/>
          </a:xfrm>
          <a:prstGeom prst="rect">
            <a:avLst/>
          </a:prstGeom>
          <a:noFill/>
        </p:spPr>
        <p:txBody>
          <a:bodyPr wrap="none" rtlCol="0">
            <a:spAutoFit/>
          </a:bodyPr>
          <a:lstStyle/>
          <a:p>
            <a:r>
              <a:rPr lang="en-US" sz="1200" dirty="0"/>
              <a:t>Radio-frequency</a:t>
            </a:r>
          </a:p>
          <a:p>
            <a:r>
              <a:rPr lang="en-US" sz="1200" dirty="0"/>
              <a:t>spectrum analyzer</a:t>
            </a:r>
            <a:endParaRPr lang="ru-RU" sz="1200" dirty="0"/>
          </a:p>
        </p:txBody>
      </p:sp>
      <p:sp>
        <p:nvSpPr>
          <p:cNvPr id="29" name="TextBox 28"/>
          <p:cNvSpPr txBox="1"/>
          <p:nvPr/>
        </p:nvSpPr>
        <p:spPr>
          <a:xfrm>
            <a:off x="5130352" y="2675596"/>
            <a:ext cx="965649" cy="276999"/>
          </a:xfrm>
          <a:prstGeom prst="rect">
            <a:avLst/>
          </a:prstGeom>
          <a:noFill/>
        </p:spPr>
        <p:txBody>
          <a:bodyPr wrap="none" rtlCol="0">
            <a:spAutoFit/>
          </a:bodyPr>
          <a:lstStyle/>
          <a:p>
            <a:r>
              <a:rPr lang="en-US" sz="1200" dirty="0"/>
              <a:t>Oscilloscope</a:t>
            </a:r>
            <a:endParaRPr lang="ru-RU" sz="1200" dirty="0"/>
          </a:p>
        </p:txBody>
      </p:sp>
      <p:sp>
        <p:nvSpPr>
          <p:cNvPr id="30" name="TextBox 29"/>
          <p:cNvSpPr txBox="1"/>
          <p:nvPr/>
        </p:nvSpPr>
        <p:spPr>
          <a:xfrm>
            <a:off x="4254497" y="1790013"/>
            <a:ext cx="1253485" cy="461665"/>
          </a:xfrm>
          <a:prstGeom prst="rect">
            <a:avLst/>
          </a:prstGeom>
          <a:noFill/>
        </p:spPr>
        <p:txBody>
          <a:bodyPr wrap="none" rtlCol="0">
            <a:spAutoFit/>
          </a:bodyPr>
          <a:lstStyle/>
          <a:p>
            <a:r>
              <a:rPr lang="en-GB" sz="1200" dirty="0"/>
              <a:t>Optical spectrum</a:t>
            </a:r>
          </a:p>
          <a:p>
            <a:r>
              <a:rPr lang="en-GB" sz="1200" dirty="0"/>
              <a:t>analyser</a:t>
            </a:r>
          </a:p>
        </p:txBody>
      </p:sp>
      <p:sp>
        <p:nvSpPr>
          <p:cNvPr id="31" name="TextBox 30"/>
          <p:cNvSpPr txBox="1"/>
          <p:nvPr/>
        </p:nvSpPr>
        <p:spPr>
          <a:xfrm>
            <a:off x="4723992" y="2324957"/>
            <a:ext cx="1105111" cy="276999"/>
          </a:xfrm>
          <a:prstGeom prst="rect">
            <a:avLst/>
          </a:prstGeom>
          <a:noFill/>
        </p:spPr>
        <p:txBody>
          <a:bodyPr wrap="none" rtlCol="0">
            <a:spAutoFit/>
          </a:bodyPr>
          <a:lstStyle/>
          <a:p>
            <a:r>
              <a:rPr lang="en-GB" sz="1200" dirty="0"/>
              <a:t>Autocorrelator</a:t>
            </a:r>
            <a:endParaRPr lang="ru-RU" sz="1200" dirty="0"/>
          </a:p>
        </p:txBody>
      </p:sp>
      <p:sp>
        <p:nvSpPr>
          <p:cNvPr id="33" name="TextBox 32"/>
          <p:cNvSpPr txBox="1"/>
          <p:nvPr/>
        </p:nvSpPr>
        <p:spPr>
          <a:xfrm>
            <a:off x="3299212" y="2695560"/>
            <a:ext cx="656270" cy="461665"/>
          </a:xfrm>
          <a:prstGeom prst="rect">
            <a:avLst/>
          </a:prstGeom>
          <a:noFill/>
        </p:spPr>
        <p:txBody>
          <a:bodyPr wrap="none" rtlCol="0">
            <a:spAutoFit/>
          </a:bodyPr>
          <a:lstStyle/>
          <a:p>
            <a:r>
              <a:rPr lang="en-US" sz="1200" dirty="0"/>
              <a:t>Output</a:t>
            </a:r>
          </a:p>
          <a:p>
            <a:r>
              <a:rPr lang="en-US" sz="1200" dirty="0"/>
              <a:t>coupler</a:t>
            </a:r>
            <a:endParaRPr lang="ru-RU" sz="1200" dirty="0"/>
          </a:p>
        </p:txBody>
      </p:sp>
      <p:pic>
        <p:nvPicPr>
          <p:cNvPr id="13" name="Рисунок 12">
            <a:extLst>
              <a:ext uri="{FF2B5EF4-FFF2-40B4-BE49-F238E27FC236}">
                <a16:creationId xmlns:a16="http://schemas.microsoft.com/office/drawing/2014/main" id="{49F6D1BF-7AC3-48DD-8248-7A72F67CA2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670" y="4663196"/>
            <a:ext cx="4863045" cy="1831536"/>
          </a:xfrm>
          <a:prstGeom prst="rect">
            <a:avLst/>
          </a:prstGeom>
        </p:spPr>
      </p:pic>
      <p:sp>
        <p:nvSpPr>
          <p:cNvPr id="35" name="TextBox 34">
            <a:extLst>
              <a:ext uri="{FF2B5EF4-FFF2-40B4-BE49-F238E27FC236}">
                <a16:creationId xmlns:a16="http://schemas.microsoft.com/office/drawing/2014/main" id="{0CE52919-667A-4D1A-BA9A-DC48767A79B8}"/>
              </a:ext>
            </a:extLst>
          </p:cNvPr>
          <p:cNvSpPr txBox="1"/>
          <p:nvPr/>
        </p:nvSpPr>
        <p:spPr>
          <a:xfrm>
            <a:off x="7751380" y="4701612"/>
            <a:ext cx="2868894" cy="1200329"/>
          </a:xfrm>
          <a:prstGeom prst="rect">
            <a:avLst/>
          </a:prstGeom>
          <a:noFill/>
        </p:spPr>
        <p:txBody>
          <a:bodyPr wrap="square" rtlCol="0">
            <a:spAutoFit/>
          </a:bodyPr>
          <a:lstStyle/>
          <a:p>
            <a:pPr algn="ctr"/>
            <a:r>
              <a:rPr lang="en-US" sz="2400" dirty="0"/>
              <a:t>Is it possible to replace all measuring devices by only one?</a:t>
            </a:r>
          </a:p>
        </p:txBody>
      </p:sp>
      <p:sp>
        <p:nvSpPr>
          <p:cNvPr id="3" name="Номер слайда 2">
            <a:extLst>
              <a:ext uri="{FF2B5EF4-FFF2-40B4-BE49-F238E27FC236}">
                <a16:creationId xmlns:a16="http://schemas.microsoft.com/office/drawing/2014/main" id="{9F9A240C-9F5C-4264-9ED0-0CE3B4965AC3}"/>
              </a:ext>
            </a:extLst>
          </p:cNvPr>
          <p:cNvSpPr>
            <a:spLocks noGrp="1"/>
          </p:cNvSpPr>
          <p:nvPr>
            <p:ph type="sldNum" sz="quarter" idx="12"/>
          </p:nvPr>
        </p:nvSpPr>
        <p:spPr/>
        <p:txBody>
          <a:bodyPr/>
          <a:lstStyle/>
          <a:p>
            <a:fld id="{2B270FB0-0CDA-47C3-9E77-C212CB15F5EE}" type="slidenum">
              <a:rPr lang="en-GB" smtClean="0"/>
              <a:pPr/>
              <a:t>7</a:t>
            </a:fld>
            <a:endParaRPr lang="en-GB" dirty="0"/>
          </a:p>
        </p:txBody>
      </p:sp>
    </p:spTree>
    <p:extLst>
      <p:ext uri="{BB962C8B-B14F-4D97-AF65-F5344CB8AC3E}">
        <p14:creationId xmlns:p14="http://schemas.microsoft.com/office/powerpoint/2010/main" val="418682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 y="6183321"/>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2285497" cy="461665"/>
          </a:xfrm>
          <a:prstGeom prst="rect">
            <a:avLst/>
          </a:prstGeom>
          <a:noFill/>
        </p:spPr>
        <p:txBody>
          <a:bodyPr wrap="none" rtlCol="0">
            <a:spAutoFit/>
          </a:bodyPr>
          <a:lstStyle/>
          <a:p>
            <a:r>
              <a:rPr lang="en-GB" sz="2400" b="1" dirty="0">
                <a:solidFill>
                  <a:schemeClr val="bg1"/>
                </a:solidFill>
                <a:latin typeface="Acrom ExtraBold" pitchFamily="50" charset="-52"/>
              </a:rPr>
              <a:t>Regression tasks</a:t>
            </a:r>
            <a:endParaRPr lang="en-US" sz="2400" b="1" dirty="0">
              <a:solidFill>
                <a:schemeClr val="bg1"/>
              </a:solidFill>
              <a:latin typeface="Acrom ExtraBold" pitchFamily="50" charset="-52"/>
            </a:endParaRPr>
          </a:p>
        </p:txBody>
      </p:sp>
      <p:pic>
        <p:nvPicPr>
          <p:cNvPr id="20" name="Рисунок 19"/>
          <p:cNvPicPr>
            <a:picLocks noChangeAspect="1"/>
          </p:cNvPicPr>
          <p:nvPr/>
        </p:nvPicPr>
        <p:blipFill rotWithShape="1">
          <a:blip r:embed="rId7" cstate="print">
            <a:extLst>
              <a:ext uri="{28A0092B-C50C-407E-A947-70E740481C1C}">
                <a14:useLocalDpi xmlns:a14="http://schemas.microsoft.com/office/drawing/2010/main" val="0"/>
              </a:ext>
            </a:extLst>
          </a:blip>
          <a:srcRect l="46709" t="7" r="-1" b="-16569"/>
          <a:stretch/>
        </p:blipFill>
        <p:spPr>
          <a:xfrm rot="5400000" flipV="1">
            <a:off x="3717109" y="4093320"/>
            <a:ext cx="4745643" cy="53291"/>
          </a:xfrm>
          <a:prstGeom prst="rect">
            <a:avLst/>
          </a:prstGeom>
        </p:spPr>
      </p:pic>
      <p:pic>
        <p:nvPicPr>
          <p:cNvPr id="3" name="Рисунок 2"/>
          <p:cNvPicPr>
            <a:picLocks noChangeAspect="1"/>
          </p:cNvPicPr>
          <p:nvPr/>
        </p:nvPicPr>
        <p:blipFill rotWithShape="1">
          <a:blip r:embed="rId8">
            <a:clrChange>
              <a:clrFrom>
                <a:srgbClr val="FFFFFF"/>
              </a:clrFrom>
              <a:clrTo>
                <a:srgbClr val="FFFFFF">
                  <a:alpha val="0"/>
                </a:srgbClr>
              </a:clrTo>
            </a:clrChange>
          </a:blip>
          <a:srcRect l="5428" b="5127"/>
          <a:stretch/>
        </p:blipFill>
        <p:spPr>
          <a:xfrm>
            <a:off x="9397488" y="3823544"/>
            <a:ext cx="2448796" cy="2101175"/>
          </a:xfrm>
          <a:prstGeom prst="rect">
            <a:avLst/>
          </a:prstGeom>
        </p:spPr>
      </p:pic>
      <p:sp>
        <p:nvSpPr>
          <p:cNvPr id="14" name="Прямоугольник 13"/>
          <p:cNvSpPr/>
          <p:nvPr/>
        </p:nvSpPr>
        <p:spPr>
          <a:xfrm>
            <a:off x="8349999" y="4616345"/>
            <a:ext cx="426720" cy="369332"/>
          </a:xfrm>
          <a:prstGeom prst="rect">
            <a:avLst/>
          </a:prstGeom>
        </p:spPr>
        <p:txBody>
          <a:bodyPr wrap="none">
            <a:spAutoFit/>
          </a:bodyPr>
          <a:lstStyle/>
          <a:p>
            <a:pPr lvl="0" algn="ctr" defTabSz="914377">
              <a:defRPr/>
            </a:pPr>
            <a:r>
              <a:rPr lang="ru-RU" dirty="0"/>
              <a:t>∆</a:t>
            </a:r>
            <a:r>
              <a:rPr lang="en-US" dirty="0"/>
              <a:t>T</a:t>
            </a:r>
            <a:endParaRPr lang="ru-RU" dirty="0"/>
          </a:p>
        </p:txBody>
      </p:sp>
      <p:sp>
        <p:nvSpPr>
          <p:cNvPr id="39" name="TextBox 38"/>
          <p:cNvSpPr txBox="1"/>
          <p:nvPr/>
        </p:nvSpPr>
        <p:spPr>
          <a:xfrm>
            <a:off x="9772207" y="5817154"/>
            <a:ext cx="1918154" cy="276999"/>
          </a:xfrm>
          <a:prstGeom prst="rect">
            <a:avLst/>
          </a:prstGeom>
          <a:noFill/>
        </p:spPr>
        <p:txBody>
          <a:bodyPr wrap="none" rtlCol="0">
            <a:spAutoFit/>
          </a:bodyPr>
          <a:lstStyle/>
          <a:p>
            <a:r>
              <a:rPr lang="en-US" sz="1200" dirty="0"/>
              <a:t>Measured time duration, </a:t>
            </a:r>
            <a:r>
              <a:rPr lang="en-US" sz="1200" dirty="0" err="1"/>
              <a:t>ps</a:t>
            </a:r>
            <a:endParaRPr lang="ru-RU" sz="1200" dirty="0"/>
          </a:p>
        </p:txBody>
      </p:sp>
      <p:sp>
        <p:nvSpPr>
          <p:cNvPr id="40" name="TextBox 39"/>
          <p:cNvSpPr txBox="1"/>
          <p:nvPr/>
        </p:nvSpPr>
        <p:spPr>
          <a:xfrm rot="16200000">
            <a:off x="8404640" y="4705867"/>
            <a:ext cx="1882823" cy="276999"/>
          </a:xfrm>
          <a:prstGeom prst="rect">
            <a:avLst/>
          </a:prstGeom>
          <a:noFill/>
        </p:spPr>
        <p:txBody>
          <a:bodyPr wrap="none" rtlCol="0">
            <a:spAutoFit/>
          </a:bodyPr>
          <a:lstStyle/>
          <a:p>
            <a:r>
              <a:rPr lang="en-US" sz="1200" dirty="0"/>
              <a:t>Predicted time duration, </a:t>
            </a:r>
            <a:r>
              <a:rPr lang="en-US" sz="1200" dirty="0" err="1"/>
              <a:t>ps</a:t>
            </a:r>
            <a:endParaRPr lang="ru-RU" sz="1200" dirty="0"/>
          </a:p>
        </p:txBody>
      </p:sp>
      <p:sp>
        <p:nvSpPr>
          <p:cNvPr id="17" name="Номер слайда 16">
            <a:extLst>
              <a:ext uri="{FF2B5EF4-FFF2-40B4-BE49-F238E27FC236}">
                <a16:creationId xmlns:a16="http://schemas.microsoft.com/office/drawing/2014/main" id="{D9FC409A-482D-4865-8DD1-CF5325F56A97}"/>
              </a:ext>
            </a:extLst>
          </p:cNvPr>
          <p:cNvSpPr>
            <a:spLocks noGrp="1"/>
          </p:cNvSpPr>
          <p:nvPr>
            <p:ph type="sldNum" sz="quarter" idx="12"/>
          </p:nvPr>
        </p:nvSpPr>
        <p:spPr/>
        <p:txBody>
          <a:bodyPr/>
          <a:lstStyle/>
          <a:p>
            <a:fld id="{2B270FB0-0CDA-47C3-9E77-C212CB15F5EE}" type="slidenum">
              <a:rPr lang="en-GB" smtClean="0"/>
              <a:pPr/>
              <a:t>8</a:t>
            </a:fld>
            <a:endParaRPr lang="en-GB" dirty="0"/>
          </a:p>
        </p:txBody>
      </p:sp>
      <p:pic>
        <p:nvPicPr>
          <p:cNvPr id="37" name="Рисунок 36">
            <a:extLst>
              <a:ext uri="{FF2B5EF4-FFF2-40B4-BE49-F238E27FC236}">
                <a16:creationId xmlns:a16="http://schemas.microsoft.com/office/drawing/2014/main" id="{4B143F8E-B9A5-4EBB-8B9A-647C0BC65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287" y="2405847"/>
            <a:ext cx="4566523" cy="3732890"/>
          </a:xfrm>
          <a:prstGeom prst="rect">
            <a:avLst/>
          </a:prstGeom>
        </p:spPr>
      </p:pic>
      <p:grpSp>
        <p:nvGrpSpPr>
          <p:cNvPr id="43" name="Группа 42">
            <a:extLst>
              <a:ext uri="{FF2B5EF4-FFF2-40B4-BE49-F238E27FC236}">
                <a16:creationId xmlns:a16="http://schemas.microsoft.com/office/drawing/2014/main" id="{E74A0C2E-348D-4B68-88E5-4C0AAACBB2D2}"/>
              </a:ext>
            </a:extLst>
          </p:cNvPr>
          <p:cNvGrpSpPr/>
          <p:nvPr/>
        </p:nvGrpSpPr>
        <p:grpSpPr>
          <a:xfrm>
            <a:off x="6183666" y="1610457"/>
            <a:ext cx="2790900" cy="2966183"/>
            <a:chOff x="3808255" y="1529315"/>
            <a:chExt cx="3742887" cy="3900812"/>
          </a:xfrm>
        </p:grpSpPr>
        <p:sp>
          <p:nvSpPr>
            <p:cNvPr id="44" name="Скругленный прямоугольник 58">
              <a:extLst>
                <a:ext uri="{FF2B5EF4-FFF2-40B4-BE49-F238E27FC236}">
                  <a16:creationId xmlns:a16="http://schemas.microsoft.com/office/drawing/2014/main" id="{DD41DFBA-03F4-4A2B-A972-382E9E26D690}"/>
                </a:ext>
              </a:extLst>
            </p:cNvPr>
            <p:cNvSpPr/>
            <p:nvPr/>
          </p:nvSpPr>
          <p:spPr>
            <a:xfrm>
              <a:off x="3916458" y="1983082"/>
              <a:ext cx="3634684" cy="3447045"/>
            </a:xfrm>
            <a:prstGeom prst="roundRect">
              <a:avLst/>
            </a:prstGeom>
            <a:solidFill>
              <a:schemeClr val="bg1">
                <a:lumMod val="65000"/>
                <a:alpha val="44000"/>
              </a:schemeClr>
            </a:solidFill>
            <a:ln>
              <a:solidFill>
                <a:schemeClr val="tx1"/>
              </a:solidFill>
            </a:ln>
            <a:effectLst>
              <a:glow>
                <a:schemeClr val="accent1">
                  <a:alpha val="3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5" name="Группа 44">
              <a:extLst>
                <a:ext uri="{FF2B5EF4-FFF2-40B4-BE49-F238E27FC236}">
                  <a16:creationId xmlns:a16="http://schemas.microsoft.com/office/drawing/2014/main" id="{4925125C-4EDD-41FF-887A-79A8FD2F092A}"/>
                </a:ext>
              </a:extLst>
            </p:cNvPr>
            <p:cNvGrpSpPr/>
            <p:nvPr/>
          </p:nvGrpSpPr>
          <p:grpSpPr>
            <a:xfrm>
              <a:off x="3808255" y="2212217"/>
              <a:ext cx="3518138" cy="3134465"/>
              <a:chOff x="4069203" y="2413908"/>
              <a:chExt cx="3487169" cy="3134465"/>
            </a:xfrm>
          </p:grpSpPr>
          <p:sp>
            <p:nvSpPr>
              <p:cNvPr id="47" name="Скругленный прямоугольник 2">
                <a:extLst>
                  <a:ext uri="{FF2B5EF4-FFF2-40B4-BE49-F238E27FC236}">
                    <a16:creationId xmlns:a16="http://schemas.microsoft.com/office/drawing/2014/main" id="{1F4FB7EC-7838-4C22-BA15-AA0E243AED30}"/>
                  </a:ext>
                </a:extLst>
              </p:cNvPr>
              <p:cNvSpPr/>
              <p:nvPr/>
            </p:nvSpPr>
            <p:spPr>
              <a:xfrm>
                <a:off x="4478594" y="3428607"/>
                <a:ext cx="1753811" cy="5529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Classifier</a:t>
                </a:r>
                <a:endParaRPr lang="ru-RU" dirty="0"/>
              </a:p>
            </p:txBody>
          </p:sp>
          <p:sp>
            <p:nvSpPr>
              <p:cNvPr id="48" name="Скругленный прямоугольник 10">
                <a:extLst>
                  <a:ext uri="{FF2B5EF4-FFF2-40B4-BE49-F238E27FC236}">
                    <a16:creationId xmlns:a16="http://schemas.microsoft.com/office/drawing/2014/main" id="{C0597DAF-38E1-40DC-937B-D3441E988BD5}"/>
                  </a:ext>
                </a:extLst>
              </p:cNvPr>
              <p:cNvSpPr/>
              <p:nvPr/>
            </p:nvSpPr>
            <p:spPr>
              <a:xfrm>
                <a:off x="5739503" y="4356331"/>
                <a:ext cx="1753811" cy="5529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Regressors</a:t>
                </a:r>
                <a:endParaRPr lang="ru-RU" dirty="0"/>
              </a:p>
            </p:txBody>
          </p:sp>
          <p:sp>
            <p:nvSpPr>
              <p:cNvPr id="49" name="Прямоугольник 48">
                <a:extLst>
                  <a:ext uri="{FF2B5EF4-FFF2-40B4-BE49-F238E27FC236}">
                    <a16:creationId xmlns:a16="http://schemas.microsoft.com/office/drawing/2014/main" id="{34099EBF-1031-4F50-BE19-A16CC86BA8C3}"/>
                  </a:ext>
                </a:extLst>
              </p:cNvPr>
              <p:cNvSpPr/>
              <p:nvPr/>
            </p:nvSpPr>
            <p:spPr>
              <a:xfrm>
                <a:off x="5021366" y="2413908"/>
                <a:ext cx="1994171" cy="612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DFT</a:t>
                </a:r>
                <a:endParaRPr lang="ru-RU" dirty="0"/>
              </a:p>
            </p:txBody>
          </p:sp>
          <p:sp>
            <p:nvSpPr>
              <p:cNvPr id="50" name="Стрелка вниз 18">
                <a:extLst>
                  <a:ext uri="{FF2B5EF4-FFF2-40B4-BE49-F238E27FC236}">
                    <a16:creationId xmlns:a16="http://schemas.microsoft.com/office/drawing/2014/main" id="{D066A082-0C9E-40F7-B111-26B93176888F}"/>
                  </a:ext>
                </a:extLst>
              </p:cNvPr>
              <p:cNvSpPr/>
              <p:nvPr/>
            </p:nvSpPr>
            <p:spPr>
              <a:xfrm>
                <a:off x="5254096" y="3091269"/>
                <a:ext cx="186876" cy="269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низ 19">
                <a:extLst>
                  <a:ext uri="{FF2B5EF4-FFF2-40B4-BE49-F238E27FC236}">
                    <a16:creationId xmlns:a16="http://schemas.microsoft.com/office/drawing/2014/main" id="{5F4D8E35-74D3-48C1-A2D0-B26D39514CE5}"/>
                  </a:ext>
                </a:extLst>
              </p:cNvPr>
              <p:cNvSpPr/>
              <p:nvPr/>
            </p:nvSpPr>
            <p:spPr>
              <a:xfrm>
                <a:off x="6616409" y="3078596"/>
                <a:ext cx="203351" cy="1218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низ 21">
                <a:extLst>
                  <a:ext uri="{FF2B5EF4-FFF2-40B4-BE49-F238E27FC236}">
                    <a16:creationId xmlns:a16="http://schemas.microsoft.com/office/drawing/2014/main" id="{202DCA3A-83C7-409F-B497-DFCEF77EBBA0}"/>
                  </a:ext>
                </a:extLst>
              </p:cNvPr>
              <p:cNvSpPr/>
              <p:nvPr/>
            </p:nvSpPr>
            <p:spPr>
              <a:xfrm>
                <a:off x="4834490" y="4057901"/>
                <a:ext cx="186876" cy="2696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a16="http://schemas.microsoft.com/office/drawing/2014/main" id="{BFE9231C-5368-43FA-89F8-4A3864FB2ECB}"/>
                  </a:ext>
                </a:extLst>
              </p:cNvPr>
              <p:cNvSpPr txBox="1"/>
              <p:nvPr/>
            </p:nvSpPr>
            <p:spPr>
              <a:xfrm>
                <a:off x="4069203" y="4307944"/>
                <a:ext cx="1745057" cy="859988"/>
              </a:xfrm>
              <a:prstGeom prst="rect">
                <a:avLst/>
              </a:prstGeom>
              <a:noFill/>
            </p:spPr>
            <p:txBody>
              <a:bodyPr wrap="square" rtlCol="0">
                <a:spAutoFit/>
              </a:bodyPr>
              <a:lstStyle/>
              <a:p>
                <a:pPr algn="ctr"/>
                <a:r>
                  <a:rPr lang="en-US" sz="1400" dirty="0"/>
                  <a:t>Not single pulses or unstable regime</a:t>
                </a:r>
                <a:endParaRPr lang="ru-RU" sz="1400" dirty="0"/>
              </a:p>
            </p:txBody>
          </p:sp>
          <p:sp>
            <p:nvSpPr>
              <p:cNvPr id="54" name="Стрелка вниз 24">
                <a:extLst>
                  <a:ext uri="{FF2B5EF4-FFF2-40B4-BE49-F238E27FC236}">
                    <a16:creationId xmlns:a16="http://schemas.microsoft.com/office/drawing/2014/main" id="{380EAA43-CA3A-4362-AEF2-B9F45E33407A}"/>
                  </a:ext>
                </a:extLst>
              </p:cNvPr>
              <p:cNvSpPr/>
              <p:nvPr/>
            </p:nvSpPr>
            <p:spPr>
              <a:xfrm>
                <a:off x="5834223" y="4031365"/>
                <a:ext cx="186876" cy="26969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a:extLst>
                  <a:ext uri="{FF2B5EF4-FFF2-40B4-BE49-F238E27FC236}">
                    <a16:creationId xmlns:a16="http://schemas.microsoft.com/office/drawing/2014/main" id="{BD63B009-3B74-405C-8E86-05E7D259801A}"/>
                  </a:ext>
                </a:extLst>
              </p:cNvPr>
              <p:cNvSpPr txBox="1"/>
              <p:nvPr/>
            </p:nvSpPr>
            <p:spPr>
              <a:xfrm>
                <a:off x="5680779" y="5062666"/>
                <a:ext cx="1875593" cy="485707"/>
              </a:xfrm>
              <a:prstGeom prst="rect">
                <a:avLst/>
              </a:prstGeom>
              <a:noFill/>
            </p:spPr>
            <p:txBody>
              <a:bodyPr wrap="none" rtlCol="0">
                <a:spAutoFit/>
              </a:bodyPr>
              <a:lstStyle/>
              <a:p>
                <a:r>
                  <a:rPr lang="en-US" dirty="0"/>
                  <a:t>∆T      E      ∆</a:t>
                </a:r>
                <a:r>
                  <a:rPr lang="el-GR" dirty="0"/>
                  <a:t>λ</a:t>
                </a:r>
                <a:endParaRPr lang="ru-RU" dirty="0"/>
              </a:p>
            </p:txBody>
          </p:sp>
          <p:cxnSp>
            <p:nvCxnSpPr>
              <p:cNvPr id="56" name="Прямая со стрелкой 55">
                <a:extLst>
                  <a:ext uri="{FF2B5EF4-FFF2-40B4-BE49-F238E27FC236}">
                    <a16:creationId xmlns:a16="http://schemas.microsoft.com/office/drawing/2014/main" id="{4760C19E-38E4-4AE3-8552-23AE42FE9EB7}"/>
                  </a:ext>
                </a:extLst>
              </p:cNvPr>
              <p:cNvCxnSpPr/>
              <p:nvPr/>
            </p:nvCxnSpPr>
            <p:spPr>
              <a:xfrm>
                <a:off x="6018451" y="4909304"/>
                <a:ext cx="0" cy="1706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7" name="Прямая со стрелкой 56">
                <a:extLst>
                  <a:ext uri="{FF2B5EF4-FFF2-40B4-BE49-F238E27FC236}">
                    <a16:creationId xmlns:a16="http://schemas.microsoft.com/office/drawing/2014/main" id="{6BB3C606-57A3-447A-996A-184A755F1243}"/>
                  </a:ext>
                </a:extLst>
              </p:cNvPr>
              <p:cNvCxnSpPr/>
              <p:nvPr/>
            </p:nvCxnSpPr>
            <p:spPr>
              <a:xfrm>
                <a:off x="6599220" y="4917542"/>
                <a:ext cx="0" cy="1706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8" name="Прямая со стрелкой 57">
                <a:extLst>
                  <a:ext uri="{FF2B5EF4-FFF2-40B4-BE49-F238E27FC236}">
                    <a16:creationId xmlns:a16="http://schemas.microsoft.com/office/drawing/2014/main" id="{790B3E67-4274-43D2-A938-DD91E33964F2}"/>
                  </a:ext>
                </a:extLst>
              </p:cNvPr>
              <p:cNvCxnSpPr/>
              <p:nvPr/>
            </p:nvCxnSpPr>
            <p:spPr>
              <a:xfrm>
                <a:off x="7212938" y="4909304"/>
                <a:ext cx="0" cy="1706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46" name="TextBox 45">
              <a:extLst>
                <a:ext uri="{FF2B5EF4-FFF2-40B4-BE49-F238E27FC236}">
                  <a16:creationId xmlns:a16="http://schemas.microsoft.com/office/drawing/2014/main" id="{B0E8594B-EAC6-45FC-9641-E7B3188233AA}"/>
                </a:ext>
              </a:extLst>
            </p:cNvPr>
            <p:cNvSpPr txBox="1"/>
            <p:nvPr/>
          </p:nvSpPr>
          <p:spPr>
            <a:xfrm>
              <a:off x="4174277" y="1529315"/>
              <a:ext cx="3097576" cy="485707"/>
            </a:xfrm>
            <a:prstGeom prst="rect">
              <a:avLst/>
            </a:prstGeom>
            <a:noFill/>
          </p:spPr>
          <p:txBody>
            <a:bodyPr wrap="square" rtlCol="0">
              <a:spAutoFit/>
            </a:bodyPr>
            <a:lstStyle/>
            <a:p>
              <a:pPr algn="ctr"/>
              <a:r>
                <a:rPr lang="en-US" dirty="0"/>
                <a:t>Scheme of algorithm</a:t>
              </a:r>
              <a:endParaRPr lang="ru-RU" dirty="0"/>
            </a:p>
          </p:txBody>
        </p:sp>
      </p:grpSp>
      <p:sp>
        <p:nvSpPr>
          <p:cNvPr id="18" name="Прямоугольник 17">
            <a:extLst>
              <a:ext uri="{FF2B5EF4-FFF2-40B4-BE49-F238E27FC236}">
                <a16:creationId xmlns:a16="http://schemas.microsoft.com/office/drawing/2014/main" id="{FF249274-3352-4EE9-8EB1-1AD6957D8531}"/>
              </a:ext>
            </a:extLst>
          </p:cNvPr>
          <p:cNvSpPr/>
          <p:nvPr/>
        </p:nvSpPr>
        <p:spPr>
          <a:xfrm>
            <a:off x="1109280" y="1767039"/>
            <a:ext cx="4169539" cy="369332"/>
          </a:xfrm>
          <a:prstGeom prst="rect">
            <a:avLst/>
          </a:prstGeom>
        </p:spPr>
        <p:txBody>
          <a:bodyPr wrap="none">
            <a:spAutoFit/>
          </a:bodyPr>
          <a:lstStyle/>
          <a:p>
            <a:r>
              <a:rPr lang="en-GB" dirty="0"/>
              <a:t>Dispersive Fourier transformed pulse trace</a:t>
            </a:r>
            <a:endParaRPr lang="ru-RU" dirty="0"/>
          </a:p>
        </p:txBody>
      </p:sp>
    </p:spTree>
    <p:extLst>
      <p:ext uri="{BB962C8B-B14F-4D97-AF65-F5344CB8AC3E}">
        <p14:creationId xmlns:p14="http://schemas.microsoft.com/office/powerpoint/2010/main" val="24030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37799"/>
            <a:ext cx="12191997" cy="11744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1995" cy="164998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29" y="1038063"/>
            <a:ext cx="174752" cy="166624"/>
          </a:xfrm>
          <a:prstGeom prst="rect">
            <a:avLst/>
          </a:prstGeom>
        </p:spPr>
      </p:pic>
      <p:sp>
        <p:nvSpPr>
          <p:cNvPr id="12" name="TextBox 11"/>
          <p:cNvSpPr txBox="1"/>
          <p:nvPr/>
        </p:nvSpPr>
        <p:spPr>
          <a:xfrm>
            <a:off x="475851" y="950702"/>
            <a:ext cx="4927696" cy="461665"/>
          </a:xfrm>
          <a:prstGeom prst="rect">
            <a:avLst/>
          </a:prstGeom>
          <a:noFill/>
        </p:spPr>
        <p:txBody>
          <a:bodyPr wrap="none" rtlCol="0">
            <a:spAutoFit/>
          </a:bodyPr>
          <a:lstStyle/>
          <a:p>
            <a:r>
              <a:rPr lang="en-GB" sz="2400" b="1" dirty="0">
                <a:solidFill>
                  <a:schemeClr val="bg1"/>
                </a:solidFill>
                <a:latin typeface="Acrom ExtraBold" pitchFamily="50" charset="-52"/>
              </a:rPr>
              <a:t>Prediction of a pulse duration in time</a:t>
            </a:r>
            <a:endParaRPr lang="en-US" sz="2400" b="1" dirty="0">
              <a:solidFill>
                <a:schemeClr val="bg1"/>
              </a:solidFill>
              <a:latin typeface="Acrom ExtraBold" pitchFamily="50" charset="-52"/>
            </a:endParaRPr>
          </a:p>
        </p:txBody>
      </p:sp>
      <p:pic>
        <p:nvPicPr>
          <p:cNvPr id="32" name="Picture 2">
            <a:extLst>
              <a:ext uri="{FF2B5EF4-FFF2-40B4-BE49-F238E27FC236}">
                <a16:creationId xmlns:a16="http://schemas.microsoft.com/office/drawing/2014/main" id="{1C66492A-00CA-488A-9FBB-75AA91905B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428" y="2000026"/>
            <a:ext cx="6235064" cy="42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a:extLst>
              <a:ext uri="{FF2B5EF4-FFF2-40B4-BE49-F238E27FC236}">
                <a16:creationId xmlns:a16="http://schemas.microsoft.com/office/drawing/2014/main" id="{EAFE6A60-CDE5-47CF-8898-8CAA35B8BDD5}"/>
              </a:ext>
            </a:extLst>
          </p:cNvPr>
          <p:cNvSpPr>
            <a:spLocks noGrp="1"/>
          </p:cNvSpPr>
          <p:nvPr>
            <p:ph type="sldNum" sz="quarter" idx="12"/>
          </p:nvPr>
        </p:nvSpPr>
        <p:spPr/>
        <p:txBody>
          <a:bodyPr/>
          <a:lstStyle/>
          <a:p>
            <a:fld id="{2B270FB0-0CDA-47C3-9E77-C212CB15F5EE}" type="slidenum">
              <a:rPr lang="en-GB" smtClean="0"/>
              <a:pPr/>
              <a:t>9</a:t>
            </a:fld>
            <a:endParaRPr lang="en-GB" dirty="0"/>
          </a:p>
        </p:txBody>
      </p:sp>
      <p:pic>
        <p:nvPicPr>
          <p:cNvPr id="3" name="Рисунок 2">
            <a:extLst>
              <a:ext uri="{FF2B5EF4-FFF2-40B4-BE49-F238E27FC236}">
                <a16:creationId xmlns:a16="http://schemas.microsoft.com/office/drawing/2014/main" id="{D19EF98B-452E-4289-B632-F8BA95BBAB56}"/>
              </a:ext>
            </a:extLst>
          </p:cNvPr>
          <p:cNvPicPr>
            <a:picLocks noChangeAspect="1"/>
          </p:cNvPicPr>
          <p:nvPr/>
        </p:nvPicPr>
        <p:blipFill>
          <a:blip r:embed="rId8"/>
          <a:stretch>
            <a:fillRect/>
          </a:stretch>
        </p:blipFill>
        <p:spPr>
          <a:xfrm>
            <a:off x="6644517" y="2054734"/>
            <a:ext cx="5284055" cy="2252812"/>
          </a:xfrm>
          <a:prstGeom prst="rect">
            <a:avLst/>
          </a:prstGeom>
        </p:spPr>
      </p:pic>
    </p:spTree>
    <p:extLst>
      <p:ext uri="{BB962C8B-B14F-4D97-AF65-F5344CB8AC3E}">
        <p14:creationId xmlns:p14="http://schemas.microsoft.com/office/powerpoint/2010/main" val="4197652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41933</TotalTime>
  <Words>2467</Words>
  <Application>Microsoft Office PowerPoint</Application>
  <PresentationFormat>Широкоэкранный</PresentationFormat>
  <Paragraphs>200</Paragraphs>
  <Slides>20</Slides>
  <Notes>20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Acrom ExtraBold</vt:lpstr>
      <vt:lpstr>Arial</vt:lpstr>
      <vt:lpstr>Calibri</vt:lpstr>
      <vt:lpstr>Calibri Light</vt:lpstr>
      <vt:lpstr>Georgia</vt:lpstr>
      <vt:lpstr>Roboto</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Vatnik, Ilya</dc:creator>
  <cp:lastModifiedBy>alexey.kokhanovskiy@gmail.com</cp:lastModifiedBy>
  <cp:revision>549</cp:revision>
  <dcterms:created xsi:type="dcterms:W3CDTF">2017-05-27T07:59:46Z</dcterms:created>
  <dcterms:modified xsi:type="dcterms:W3CDTF">2019-10-03T11:19:35Z</dcterms:modified>
</cp:coreProperties>
</file>