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3" r:id="rId6"/>
    <p:sldId id="273" r:id="rId7"/>
    <p:sldId id="268" r:id="rId8"/>
    <p:sldId id="275" r:id="rId9"/>
    <p:sldId id="277" r:id="rId10"/>
    <p:sldId id="266" r:id="rId11"/>
    <p:sldId id="283" r:id="rId12"/>
    <p:sldId id="280" r:id="rId13"/>
    <p:sldId id="264" r:id="rId14"/>
    <p:sldId id="269" r:id="rId15"/>
    <p:sldId id="276" r:id="rId16"/>
    <p:sldId id="28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BC8301-A0BE-4BF5-BC78-C7774BF76AF3}">
          <p14:sldIdLst>
            <p14:sldId id="256"/>
            <p14:sldId id="257"/>
            <p14:sldId id="258"/>
            <p14:sldId id="260"/>
            <p14:sldId id="263"/>
            <p14:sldId id="273"/>
            <p14:sldId id="268"/>
            <p14:sldId id="275"/>
            <p14:sldId id="277"/>
            <p14:sldId id="266"/>
            <p14:sldId id="283"/>
            <p14:sldId id="280"/>
            <p14:sldId id="264"/>
            <p14:sldId id="269"/>
            <p14:sldId id="276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E39"/>
    <a:srgbClr val="BBDB7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2" autoAdjust="0"/>
    <p:restoredTop sz="94007" autoAdjust="0"/>
  </p:normalViewPr>
  <p:slideViewPr>
    <p:cSldViewPr snapToGrid="0">
      <p:cViewPr varScale="1">
        <p:scale>
          <a:sx n="107" d="100"/>
          <a:sy n="107" d="100"/>
        </p:scale>
        <p:origin x="10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F3A2D-C9D6-4DB9-9328-8FB030D4229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398ED-9ED1-4AA3-8E8D-2FF4A98C8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0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398ED-9ED1-4AA3-8E8D-2FF4A98C8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instance, it may learn that a sequence of product views in the morning and a subsequent cart-addition in the evening increases the order probability more than the reversed sequence, in which a product is first placed into the cart before the consumer continues to view other products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398ED-9ED1-4AA3-8E8D-2FF4A98C8C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Combine the sequences of events (&gt;100 actions) into a session 𝑠_𝑇^  by grouping the subsequent events that occur within 30 minutes</a:t>
            </a:r>
          </a:p>
          <a:p>
            <a:r>
              <a:rPr lang="en-US" dirty="0"/>
              <a:t>- Binary vector to specify which action types occurred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398ED-9ED1-4AA3-8E8D-2FF4A98C8C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Combine the sequences of events (&gt;100 actions) into a session 𝑠_𝑇^  by grouping the subsequent events that occur within 30 minutes</a:t>
            </a:r>
          </a:p>
          <a:p>
            <a:r>
              <a:rPr lang="en-US" dirty="0"/>
              <a:t>- Binary vector to specify which action types occurred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398ED-9ED1-4AA3-8E8D-2FF4A98C8C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8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5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0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7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3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4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4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007EF6-56CE-4D71-BB3F-BB2E66CAA77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1299280-0169-4834-9FCE-5EB595B4C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zalando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recurrent-neural-networks-d4642c9bc7c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mlreview/understanding-lstm-and-its-diagrams-37e2f46f171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43181-175D-45B6-AB08-6C2740251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2622" y="1298448"/>
            <a:ext cx="7187529" cy="2951819"/>
          </a:xfrm>
        </p:spPr>
        <p:txBody>
          <a:bodyPr anchor="b">
            <a:normAutofit/>
          </a:bodyPr>
          <a:lstStyle/>
          <a:p>
            <a:r>
              <a:rPr lang="en-US" sz="5400" dirty="0"/>
              <a:t>Understanding Consumer Behavior with Recurrent Neural Networks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20FD7E-E219-4DE4-A393-3FF31D116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622" y="5006151"/>
            <a:ext cx="7187529" cy="768116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Tobias Lang, Matthias </a:t>
            </a:r>
            <a:r>
              <a:rPr lang="en-US" sz="2400" dirty="0" err="1">
                <a:solidFill>
                  <a:schemeClr val="accent1"/>
                </a:solidFill>
              </a:rPr>
              <a:t>Rettenmeier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 err="1">
                <a:solidFill>
                  <a:schemeClr val="accent1"/>
                </a:solidFill>
              </a:rPr>
              <a:t>Zalando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adtech</a:t>
            </a:r>
            <a:r>
              <a:rPr lang="en-US" sz="2400" dirty="0">
                <a:solidFill>
                  <a:schemeClr val="accent1"/>
                </a:solidFill>
              </a:rPr>
              <a:t> lab GmbH, Hamburg, Germany</a:t>
            </a:r>
          </a:p>
        </p:txBody>
      </p:sp>
    </p:spTree>
    <p:extLst>
      <p:ext uri="{BB962C8B-B14F-4D97-AF65-F5344CB8AC3E}">
        <p14:creationId xmlns:p14="http://schemas.microsoft.com/office/powerpoint/2010/main" val="293720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87F-7303-4CCB-852A-D03665FB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Applying RNNs for predicting future consumer behavior</a:t>
            </a:r>
            <a:br>
              <a:rPr lang="en-US" dirty="0"/>
            </a:br>
            <a:r>
              <a:rPr lang="en-US" dirty="0"/>
              <a:t>-</a:t>
            </a:r>
            <a:br>
              <a:rPr lang="en-US" dirty="0"/>
            </a:br>
            <a:r>
              <a:rPr lang="en-US" sz="2800" dirty="0"/>
              <a:t>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75088-87CF-4F80-AD57-48CEA73757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9267" y="864108"/>
                <a:ext cx="7475007" cy="5120640"/>
              </a:xfrm>
            </p:spPr>
            <p:txBody>
              <a:bodyPr anchor="t">
                <a:normAutofit/>
              </a:bodyPr>
              <a:lstStyle/>
              <a:p>
                <a:r>
                  <a:rPr lang="en-US" b="1" dirty="0"/>
                  <a:t>Event-stream RNNs</a:t>
                </a:r>
                <a:endParaRPr lang="en-US" i="1" dirty="0"/>
              </a:p>
              <a:p>
                <a:pPr lvl="1"/>
                <a:r>
                  <a:rPr lang="en-US" dirty="0"/>
                  <a:t>Sequences of consumer’s actions such as product-views, cart-additions, orders, etc.</a:t>
                </a:r>
              </a:p>
              <a:p>
                <a:pPr lvl="1"/>
                <a:r>
                  <a:rPr lang="en-US" dirty="0"/>
                  <a:t>Advantage: higher meaningfulness than session-stream</a:t>
                </a:r>
              </a:p>
              <a:p>
                <a:r>
                  <a:rPr lang="en-US" b="1" dirty="0"/>
                  <a:t>Session-stream RNNs</a:t>
                </a:r>
                <a:endParaRPr lang="en-US" i="1" dirty="0"/>
              </a:p>
              <a:p>
                <a:pPr lvl="1"/>
                <a:r>
                  <a:rPr lang="en-US" dirty="0"/>
                  <a:t>Time difference in each of consumer’s actions</a:t>
                </a:r>
              </a:p>
              <a:p>
                <a:pPr lvl="1"/>
                <a:r>
                  <a:rPr lang="en-US" dirty="0"/>
                  <a:t>Combine the sequences of events (&gt;100 actions) into a session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grouping the subsequent events that occur within 30 minutes</a:t>
                </a:r>
                <a:endParaRPr lang="en-US" b="1" dirty="0"/>
              </a:p>
              <a:p>
                <a:pPr lvl="1"/>
                <a:r>
                  <a:rPr lang="en-US" dirty="0"/>
                  <a:t>Advantage:  multiple events are processed at the same time-step, so session-stream requires fewer span of history records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75088-87CF-4F80-AD57-48CEA7375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9267" y="864108"/>
                <a:ext cx="7475007" cy="5120640"/>
              </a:xfrm>
              <a:blipFill>
                <a:blip r:embed="rId3"/>
                <a:stretch>
                  <a:fillRect l="-653" t="-1310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33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DC407F8-A63C-404E-96A9-ACFFFD943046}"/>
              </a:ext>
            </a:extLst>
          </p:cNvPr>
          <p:cNvSpPr/>
          <p:nvPr/>
        </p:nvSpPr>
        <p:spPr>
          <a:xfrm>
            <a:off x="0" y="229218"/>
            <a:ext cx="12192000" cy="850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Event-stream RNNs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11EFBD-B89C-4FAA-83F9-21A3493F3A9B}"/>
              </a:ext>
            </a:extLst>
          </p:cNvPr>
          <p:cNvSpPr/>
          <p:nvPr/>
        </p:nvSpPr>
        <p:spPr>
          <a:xfrm>
            <a:off x="4036101" y="1957363"/>
            <a:ext cx="2836485" cy="39795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LSTM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Ten-dimensional cell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AC49303-A4B2-4954-98CB-52ACD4B1D1E8}"/>
                  </a:ext>
                </a:extLst>
              </p:cNvPr>
              <p:cNvSpPr/>
              <p:nvPr/>
            </p:nvSpPr>
            <p:spPr>
              <a:xfrm>
                <a:off x="590275" y="4148487"/>
                <a:ext cx="2625537" cy="584776"/>
              </a:xfrm>
              <a:prstGeom prst="roundRect">
                <a:avLst/>
              </a:prstGeom>
              <a:solidFill>
                <a:srgbClr val="549E39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Time differences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 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/>
                    </m:sSubSup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AC49303-A4B2-4954-98CB-52ACD4B1D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5" y="4148487"/>
                <a:ext cx="2625537" cy="584776"/>
              </a:xfrm>
              <a:prstGeom prst="roundRect">
                <a:avLst/>
              </a:prstGeom>
              <a:blipFill>
                <a:blip r:embed="rId3"/>
                <a:stretch>
                  <a:fillRect t="-3000" b="-1200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F86AB49-7188-41D2-A6A5-84FCA9EF6321}"/>
                  </a:ext>
                </a:extLst>
              </p:cNvPr>
              <p:cNvSpPr/>
              <p:nvPr/>
            </p:nvSpPr>
            <p:spPr>
              <a:xfrm>
                <a:off x="592792" y="1957498"/>
                <a:ext cx="2625537" cy="58477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History inputs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b/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F86AB49-7188-41D2-A6A5-84FCA9EF6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1957498"/>
                <a:ext cx="2625537" cy="584776"/>
              </a:xfrm>
              <a:prstGeom prst="roundRect">
                <a:avLst/>
              </a:prstGeom>
              <a:blipFill>
                <a:blip r:embed="rId4"/>
                <a:stretch>
                  <a:fillRect t="-297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950A64-B77E-41A9-885C-466C8F54E91F}"/>
              </a:ext>
            </a:extLst>
          </p:cNvPr>
          <p:cNvCxnSpPr>
            <a:cxnSpLocks/>
          </p:cNvCxnSpPr>
          <p:nvPr/>
        </p:nvCxnSpPr>
        <p:spPr>
          <a:xfrm flipH="1">
            <a:off x="1139073" y="5346050"/>
            <a:ext cx="1439961" cy="0"/>
          </a:xfrm>
          <a:prstGeom prst="straightConnector1">
            <a:avLst/>
          </a:prstGeom>
          <a:ln w="57150">
            <a:solidFill>
              <a:srgbClr val="549E39"/>
            </a:solidFill>
            <a:headEnd type="oval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84871E-E50C-4D2E-BF30-F484D2C198C8}"/>
              </a:ext>
            </a:extLst>
          </p:cNvPr>
          <p:cNvSpPr txBox="1"/>
          <p:nvPr/>
        </p:nvSpPr>
        <p:spPr>
          <a:xfrm>
            <a:off x="872376" y="5465335"/>
            <a:ext cx="81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</a:t>
            </a:r>
            <a:r>
              <a:rPr lang="en-US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63210-0F14-4F2F-B8C6-9769DD432AD0}"/>
              </a:ext>
            </a:extLst>
          </p:cNvPr>
          <p:cNvSpPr txBox="1"/>
          <p:nvPr/>
        </p:nvSpPr>
        <p:spPr>
          <a:xfrm>
            <a:off x="2150407" y="5465335"/>
            <a:ext cx="85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recent event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8E4AE-8500-431C-9F36-F82C5493481C}"/>
              </a:ext>
            </a:extLst>
          </p:cNvPr>
          <p:cNvSpPr txBox="1"/>
          <p:nvPr/>
        </p:nvSpPr>
        <p:spPr>
          <a:xfrm>
            <a:off x="1094254" y="4870282"/>
            <a:ext cx="173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Consumer history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E4D074-2E60-43F7-ACE7-47ABFC1CE4CE}"/>
              </a:ext>
            </a:extLst>
          </p:cNvPr>
          <p:cNvSpPr/>
          <p:nvPr/>
        </p:nvSpPr>
        <p:spPr>
          <a:xfrm>
            <a:off x="6880993" y="1957363"/>
            <a:ext cx="2182627" cy="39795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5A7920F-C63A-41E0-A622-6BBEE41BB7AD}"/>
                  </a:ext>
                </a:extLst>
              </p:cNvPr>
              <p:cNvSpPr/>
              <p:nvPr/>
            </p:nvSpPr>
            <p:spPr>
              <a:xfrm>
                <a:off x="7185234" y="2165679"/>
                <a:ext cx="1546411" cy="850282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Hidden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at last time-step</a:t>
                </a:r>
                <a:endParaRPr lang="en-US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5A7920F-C63A-41E0-A622-6BBEE41BB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234" y="2165679"/>
                <a:ext cx="1546411" cy="850282"/>
              </a:xfrm>
              <a:prstGeom prst="roundRect">
                <a:avLst/>
              </a:prstGeom>
              <a:blipFill>
                <a:blip r:embed="rId5"/>
                <a:stretch>
                  <a:fillRect r="-232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EEC9373-CD9F-4F74-9033-12DAE2132F6B}"/>
              </a:ext>
            </a:extLst>
          </p:cNvPr>
          <p:cNvSpPr/>
          <p:nvPr/>
        </p:nvSpPr>
        <p:spPr>
          <a:xfrm>
            <a:off x="7185234" y="3394420"/>
            <a:ext cx="1546411" cy="850282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Binary non-history features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3AAD25D-44DD-4F13-8AC7-89CEF38E4E88}"/>
              </a:ext>
            </a:extLst>
          </p:cNvPr>
          <p:cNvSpPr/>
          <p:nvPr/>
        </p:nvSpPr>
        <p:spPr>
          <a:xfrm>
            <a:off x="9401606" y="3784179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632CF3-EA08-44A3-BA3C-CC21A41A260F}"/>
              </a:ext>
            </a:extLst>
          </p:cNvPr>
          <p:cNvSpPr txBox="1"/>
          <p:nvPr/>
        </p:nvSpPr>
        <p:spPr>
          <a:xfrm>
            <a:off x="7958439" y="3022038"/>
            <a:ext cx="105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88016A-93A8-47F2-8D6C-851B7CD6C6C2}"/>
              </a:ext>
            </a:extLst>
          </p:cNvPr>
          <p:cNvSpPr/>
          <p:nvPr/>
        </p:nvSpPr>
        <p:spPr>
          <a:xfrm>
            <a:off x="7193498" y="4780367"/>
            <a:ext cx="1557615" cy="85028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Final prediction in logistic layer</a:t>
            </a:r>
            <a:endParaRPr lang="en-US" sz="1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8C28665-5971-423B-94A4-C9C948CA3A94}"/>
              </a:ext>
            </a:extLst>
          </p:cNvPr>
          <p:cNvSpPr/>
          <p:nvPr/>
        </p:nvSpPr>
        <p:spPr>
          <a:xfrm>
            <a:off x="10041593" y="3492388"/>
            <a:ext cx="1557615" cy="85028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Linear RNN output</a:t>
            </a:r>
            <a:endParaRPr lang="en-US" sz="1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74936C6-8B9E-4858-AE8B-6ADB16C627E4}"/>
              </a:ext>
            </a:extLst>
          </p:cNvPr>
          <p:cNvSpPr/>
          <p:nvPr/>
        </p:nvSpPr>
        <p:spPr>
          <a:xfrm rot="5400000">
            <a:off x="7807438" y="437918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D57E19A-0616-4938-AD4B-0A1EF51DEBC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958439" y="3015961"/>
            <a:ext cx="1" cy="378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F36C82A-93F3-4ABB-A279-78810B5E814A}"/>
                  </a:ext>
                </a:extLst>
              </p:cNvPr>
              <p:cNvSpPr/>
              <p:nvPr/>
            </p:nvSpPr>
            <p:spPr>
              <a:xfrm>
                <a:off x="592792" y="2694425"/>
                <a:ext cx="2625537" cy="584776"/>
              </a:xfrm>
              <a:prstGeom prst="roundRect">
                <a:avLst/>
              </a:prstGeom>
              <a:solidFill>
                <a:srgbClr val="549E39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Consumer event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F36C82A-93F3-4ABB-A279-78810B5E8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2694425"/>
                <a:ext cx="2625537" cy="584776"/>
              </a:xfrm>
              <a:prstGeom prst="roundRect">
                <a:avLst/>
              </a:prstGeom>
              <a:blipFill>
                <a:blip r:embed="rId6"/>
                <a:stretch>
                  <a:fillRect t="-990" b="-297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C9BD806-3628-4FCF-9A0E-1D687909E278}"/>
                  </a:ext>
                </a:extLst>
              </p:cNvPr>
              <p:cNvSpPr/>
              <p:nvPr/>
            </p:nvSpPr>
            <p:spPr>
              <a:xfrm>
                <a:off x="592792" y="3426497"/>
                <a:ext cx="2625537" cy="584776"/>
              </a:xfrm>
              <a:prstGeom prst="roundRect">
                <a:avLst/>
              </a:prstGeom>
              <a:solidFill>
                <a:srgbClr val="549E39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One-hot encoding of the action type</a:t>
                </a:r>
                <a:endParaRPr lang="en-US" sz="1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/>
                      </m:sSub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C9BD806-3628-4FCF-9A0E-1D687909E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3426497"/>
                <a:ext cx="2625537" cy="58477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row: Right 39">
            <a:extLst>
              <a:ext uri="{FF2B5EF4-FFF2-40B4-BE49-F238E27FC236}">
                <a16:creationId xmlns:a16="http://schemas.microsoft.com/office/drawing/2014/main" id="{4B372D4B-3473-4C67-8089-122108F577A0}"/>
              </a:ext>
            </a:extLst>
          </p:cNvPr>
          <p:cNvSpPr/>
          <p:nvPr/>
        </p:nvSpPr>
        <p:spPr>
          <a:xfrm>
            <a:off x="3474956" y="2865698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685D091-F557-4258-BD51-7D052FDADBF2}"/>
              </a:ext>
            </a:extLst>
          </p:cNvPr>
          <p:cNvSpPr/>
          <p:nvPr/>
        </p:nvSpPr>
        <p:spPr>
          <a:xfrm>
            <a:off x="3474956" y="358553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539ACC7C-CEC8-49C4-BED8-BC70FAB47C88}"/>
              </a:ext>
            </a:extLst>
          </p:cNvPr>
          <p:cNvSpPr/>
          <p:nvPr/>
        </p:nvSpPr>
        <p:spPr>
          <a:xfrm>
            <a:off x="3474956" y="430752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8871097-565A-4B9D-8CFA-6E6BBA7BC522}"/>
              </a:ext>
            </a:extLst>
          </p:cNvPr>
          <p:cNvSpPr/>
          <p:nvPr/>
        </p:nvSpPr>
        <p:spPr>
          <a:xfrm>
            <a:off x="3474956" y="519863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DC407F8-A63C-404E-96A9-ACFFFD943046}"/>
              </a:ext>
            </a:extLst>
          </p:cNvPr>
          <p:cNvSpPr/>
          <p:nvPr/>
        </p:nvSpPr>
        <p:spPr>
          <a:xfrm>
            <a:off x="0" y="229218"/>
            <a:ext cx="12192000" cy="850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Session-stream RNNs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11EFBD-B89C-4FAA-83F9-21A3493F3A9B}"/>
              </a:ext>
            </a:extLst>
          </p:cNvPr>
          <p:cNvSpPr/>
          <p:nvPr/>
        </p:nvSpPr>
        <p:spPr>
          <a:xfrm>
            <a:off x="4036101" y="1957363"/>
            <a:ext cx="2836485" cy="39795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LSTM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Ten-dimensional cell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AC49303-A4B2-4954-98CB-52ACD4B1D1E8}"/>
                  </a:ext>
                </a:extLst>
              </p:cNvPr>
              <p:cNvSpPr/>
              <p:nvPr/>
            </p:nvSpPr>
            <p:spPr>
              <a:xfrm>
                <a:off x="590275" y="4148487"/>
                <a:ext cx="2625537" cy="58477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Time differences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 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/>
                    </m:sSubSup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AC49303-A4B2-4954-98CB-52ACD4B1D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5" y="4148487"/>
                <a:ext cx="2625537" cy="584776"/>
              </a:xfrm>
              <a:prstGeom prst="roundRect">
                <a:avLst/>
              </a:prstGeom>
              <a:blipFill>
                <a:blip r:embed="rId3"/>
                <a:stretch>
                  <a:fillRect t="-3000" b="-1200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F86AB49-7188-41D2-A6A5-84FCA9EF6321}"/>
                  </a:ext>
                </a:extLst>
              </p:cNvPr>
              <p:cNvSpPr/>
              <p:nvPr/>
            </p:nvSpPr>
            <p:spPr>
              <a:xfrm>
                <a:off x="592792" y="1957498"/>
                <a:ext cx="2625537" cy="58477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History inputs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b/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F86AB49-7188-41D2-A6A5-84FCA9EF6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1957498"/>
                <a:ext cx="2625537" cy="584776"/>
              </a:xfrm>
              <a:prstGeom prst="roundRect">
                <a:avLst/>
              </a:prstGeom>
              <a:blipFill>
                <a:blip r:embed="rId4"/>
                <a:stretch>
                  <a:fillRect t="-297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950A64-B77E-41A9-885C-466C8F54E91F}"/>
              </a:ext>
            </a:extLst>
          </p:cNvPr>
          <p:cNvCxnSpPr>
            <a:cxnSpLocks/>
          </p:cNvCxnSpPr>
          <p:nvPr/>
        </p:nvCxnSpPr>
        <p:spPr>
          <a:xfrm flipH="1">
            <a:off x="1139073" y="5346050"/>
            <a:ext cx="1439961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oval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84871E-E50C-4D2E-BF30-F484D2C198C8}"/>
              </a:ext>
            </a:extLst>
          </p:cNvPr>
          <p:cNvSpPr txBox="1"/>
          <p:nvPr/>
        </p:nvSpPr>
        <p:spPr>
          <a:xfrm>
            <a:off x="872376" y="5465335"/>
            <a:ext cx="81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  <a:r>
              <a:rPr lang="en-US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63210-0F14-4F2F-B8C6-9769DD432AD0}"/>
              </a:ext>
            </a:extLst>
          </p:cNvPr>
          <p:cNvSpPr txBox="1"/>
          <p:nvPr/>
        </p:nvSpPr>
        <p:spPr>
          <a:xfrm>
            <a:off x="2150407" y="5465335"/>
            <a:ext cx="85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recent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8E4AE-8500-431C-9F36-F82C5493481C}"/>
              </a:ext>
            </a:extLst>
          </p:cNvPr>
          <p:cNvSpPr txBox="1"/>
          <p:nvPr/>
        </p:nvSpPr>
        <p:spPr>
          <a:xfrm>
            <a:off x="1094254" y="4870282"/>
            <a:ext cx="173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Consumer history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E4D074-2E60-43F7-ACE7-47ABFC1CE4CE}"/>
              </a:ext>
            </a:extLst>
          </p:cNvPr>
          <p:cNvSpPr/>
          <p:nvPr/>
        </p:nvSpPr>
        <p:spPr>
          <a:xfrm>
            <a:off x="6880993" y="1957363"/>
            <a:ext cx="2182627" cy="39795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5A7920F-C63A-41E0-A622-6BBEE41BB7AD}"/>
                  </a:ext>
                </a:extLst>
              </p:cNvPr>
              <p:cNvSpPr/>
              <p:nvPr/>
            </p:nvSpPr>
            <p:spPr>
              <a:xfrm>
                <a:off x="7185234" y="2165679"/>
                <a:ext cx="1546411" cy="850282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Hidden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at last time-step</a:t>
                </a:r>
                <a:endParaRPr lang="en-US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5A7920F-C63A-41E0-A622-6BBEE41BB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234" y="2165679"/>
                <a:ext cx="1546411" cy="850282"/>
              </a:xfrm>
              <a:prstGeom prst="roundRect">
                <a:avLst/>
              </a:prstGeom>
              <a:blipFill>
                <a:blip r:embed="rId5"/>
                <a:stretch>
                  <a:fillRect r="-232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EEC9373-CD9F-4F74-9033-12DAE2132F6B}"/>
              </a:ext>
            </a:extLst>
          </p:cNvPr>
          <p:cNvSpPr/>
          <p:nvPr/>
        </p:nvSpPr>
        <p:spPr>
          <a:xfrm>
            <a:off x="7185234" y="3394420"/>
            <a:ext cx="1546411" cy="850282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Binary non-history features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3AAD25D-44DD-4F13-8AC7-89CEF38E4E88}"/>
              </a:ext>
            </a:extLst>
          </p:cNvPr>
          <p:cNvSpPr/>
          <p:nvPr/>
        </p:nvSpPr>
        <p:spPr>
          <a:xfrm>
            <a:off x="9401606" y="3784179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632CF3-EA08-44A3-BA3C-CC21A41A260F}"/>
              </a:ext>
            </a:extLst>
          </p:cNvPr>
          <p:cNvSpPr txBox="1"/>
          <p:nvPr/>
        </p:nvSpPr>
        <p:spPr>
          <a:xfrm>
            <a:off x="7958439" y="3022038"/>
            <a:ext cx="105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88016A-93A8-47F2-8D6C-851B7CD6C6C2}"/>
              </a:ext>
            </a:extLst>
          </p:cNvPr>
          <p:cNvSpPr/>
          <p:nvPr/>
        </p:nvSpPr>
        <p:spPr>
          <a:xfrm>
            <a:off x="7193498" y="4780367"/>
            <a:ext cx="1557615" cy="85028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Final prediction in logistic layer</a:t>
            </a:r>
            <a:endParaRPr lang="en-US" sz="1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8C28665-5971-423B-94A4-C9C948CA3A94}"/>
              </a:ext>
            </a:extLst>
          </p:cNvPr>
          <p:cNvSpPr/>
          <p:nvPr/>
        </p:nvSpPr>
        <p:spPr>
          <a:xfrm>
            <a:off x="10041593" y="3492388"/>
            <a:ext cx="1557615" cy="85028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Linear RNN output</a:t>
            </a:r>
            <a:endParaRPr lang="en-US" sz="1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74936C6-8B9E-4858-AE8B-6ADB16C627E4}"/>
              </a:ext>
            </a:extLst>
          </p:cNvPr>
          <p:cNvSpPr/>
          <p:nvPr/>
        </p:nvSpPr>
        <p:spPr>
          <a:xfrm rot="5400000">
            <a:off x="7807438" y="437918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D57E19A-0616-4938-AD4B-0A1EF51DEBC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958439" y="3015961"/>
            <a:ext cx="1" cy="378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F36C82A-93F3-4ABB-A279-78810B5E814A}"/>
                  </a:ext>
                </a:extLst>
              </p:cNvPr>
              <p:cNvSpPr/>
              <p:nvPr/>
            </p:nvSpPr>
            <p:spPr>
              <a:xfrm>
                <a:off x="592792" y="2694425"/>
                <a:ext cx="2625537" cy="58477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Session stream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F36C82A-93F3-4ABB-A279-78810B5E8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2694425"/>
                <a:ext cx="2625537" cy="584776"/>
              </a:xfrm>
              <a:prstGeom prst="roundRect">
                <a:avLst/>
              </a:prstGeom>
              <a:blipFill>
                <a:blip r:embed="rId6"/>
                <a:stretch>
                  <a:fillRect t="-990" b="-297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C9BD806-3628-4FCF-9A0E-1D687909E278}"/>
                  </a:ext>
                </a:extLst>
              </p:cNvPr>
              <p:cNvSpPr/>
              <p:nvPr/>
            </p:nvSpPr>
            <p:spPr>
              <a:xfrm>
                <a:off x="592792" y="3426497"/>
                <a:ext cx="2625537" cy="58477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Full session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/>
                      </m:sSub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C9BD806-3628-4FCF-9A0E-1D687909E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2" y="3426497"/>
                <a:ext cx="2625537" cy="584776"/>
              </a:xfrm>
              <a:prstGeom prst="roundRect">
                <a:avLst/>
              </a:prstGeom>
              <a:blipFill>
                <a:blip r:embed="rId7"/>
                <a:stretch>
                  <a:fillRect t="-198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row: Right 39">
            <a:extLst>
              <a:ext uri="{FF2B5EF4-FFF2-40B4-BE49-F238E27FC236}">
                <a16:creationId xmlns:a16="http://schemas.microsoft.com/office/drawing/2014/main" id="{4B372D4B-3473-4C67-8089-122108F577A0}"/>
              </a:ext>
            </a:extLst>
          </p:cNvPr>
          <p:cNvSpPr/>
          <p:nvPr/>
        </p:nvSpPr>
        <p:spPr>
          <a:xfrm>
            <a:off x="3474956" y="2865698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685D091-F557-4258-BD51-7D052FDADBF2}"/>
              </a:ext>
            </a:extLst>
          </p:cNvPr>
          <p:cNvSpPr/>
          <p:nvPr/>
        </p:nvSpPr>
        <p:spPr>
          <a:xfrm>
            <a:off x="3474956" y="358553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539ACC7C-CEC8-49C4-BED8-BC70FAB47C88}"/>
              </a:ext>
            </a:extLst>
          </p:cNvPr>
          <p:cNvSpPr/>
          <p:nvPr/>
        </p:nvSpPr>
        <p:spPr>
          <a:xfrm>
            <a:off x="3474956" y="430752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8871097-565A-4B9D-8CFA-6E6BBA7BC522}"/>
              </a:ext>
            </a:extLst>
          </p:cNvPr>
          <p:cNvSpPr/>
          <p:nvPr/>
        </p:nvSpPr>
        <p:spPr>
          <a:xfrm>
            <a:off x="3474956" y="5198635"/>
            <a:ext cx="302001" cy="2667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5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D225-010A-4D62-8639-6701937B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A76B19-D1C7-4CD4-89F2-DDD69A441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7"/>
            <a:ext cx="7475007" cy="5500833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RNN models perform on par or better than logistic regression</a:t>
            </a:r>
          </a:p>
          <a:p>
            <a:r>
              <a:rPr lang="en-US" dirty="0"/>
              <a:t>Session-stream RNNs yields slightly greater accuracy than even-stream RNNs. This might due to insufficient parameter optimization for the event-stream RNNs</a:t>
            </a:r>
          </a:p>
          <a:p>
            <a:r>
              <a:rPr lang="en-US" dirty="0"/>
              <a:t>Most of the relevant information for order prediction is in the consumer histories</a:t>
            </a:r>
            <a:endParaRPr lang="th-TH" dirty="0"/>
          </a:p>
          <a:p>
            <a:r>
              <a:rPr lang="en-US" dirty="0"/>
              <a:t>In the future, the researchers will focus on product-level and individual preferences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9CAF9-CDEC-408D-AED9-A9E20210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42" y="694092"/>
            <a:ext cx="5074707" cy="2482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855B0-A1AC-43CB-97BA-77CFDFDC4C2D}"/>
              </a:ext>
            </a:extLst>
          </p:cNvPr>
          <p:cNvSpPr txBox="1"/>
          <p:nvPr/>
        </p:nvSpPr>
        <p:spPr>
          <a:xfrm>
            <a:off x="8991602" y="694092"/>
            <a:ext cx="2733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9E39"/>
                </a:solidFill>
              </a:rPr>
              <a:t>Table 1. Tobias Lang, Matthias </a:t>
            </a:r>
            <a:r>
              <a:rPr lang="en-US" sz="1400" dirty="0" err="1">
                <a:solidFill>
                  <a:srgbClr val="549E39"/>
                </a:solidFill>
              </a:rPr>
              <a:t>Rettenmeier</a:t>
            </a:r>
            <a:r>
              <a:rPr lang="en-US" sz="1400" dirty="0">
                <a:solidFill>
                  <a:srgbClr val="549E39"/>
                </a:solidFill>
              </a:rPr>
              <a:t>. </a:t>
            </a:r>
            <a:r>
              <a:rPr lang="en-US" sz="1400" i="1" dirty="0">
                <a:solidFill>
                  <a:srgbClr val="549E39"/>
                </a:solidFill>
              </a:rPr>
              <a:t>Understanding Consumer Behavior with Recurrent Neural Networks</a:t>
            </a:r>
            <a:r>
              <a:rPr lang="en-US" sz="1400" dirty="0">
                <a:solidFill>
                  <a:srgbClr val="549E39"/>
                </a:solidFill>
              </a:rPr>
              <a:t>.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C6DE7-88A9-405E-AAEE-34596D058DB3}"/>
              </a:ext>
            </a:extLst>
          </p:cNvPr>
          <p:cNvSpPr txBox="1"/>
          <p:nvPr/>
        </p:nvSpPr>
        <p:spPr>
          <a:xfrm>
            <a:off x="8943974" y="1818214"/>
            <a:ext cx="273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Negative log-likelihood (NLL)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Area under the ROC curve (AUC)</a:t>
            </a:r>
          </a:p>
        </p:txBody>
      </p:sp>
    </p:spTree>
    <p:extLst>
      <p:ext uri="{BB962C8B-B14F-4D97-AF65-F5344CB8AC3E}">
        <p14:creationId xmlns:p14="http://schemas.microsoft.com/office/powerpoint/2010/main" val="61099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DC407F8-A63C-404E-96A9-ACFFFD943046}"/>
              </a:ext>
            </a:extLst>
          </p:cNvPr>
          <p:cNvSpPr/>
          <p:nvPr/>
        </p:nvSpPr>
        <p:spPr>
          <a:xfrm>
            <a:off x="0" y="229218"/>
            <a:ext cx="12192000" cy="850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Output of event-stream RNN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8701B-853F-4AF3-A2B3-6292B7911431}"/>
              </a:ext>
            </a:extLst>
          </p:cNvPr>
          <p:cNvSpPr txBox="1"/>
          <p:nvPr/>
        </p:nvSpPr>
        <p:spPr>
          <a:xfrm>
            <a:off x="3079750" y="6171379"/>
            <a:ext cx="880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49E39"/>
                </a:solidFill>
              </a:rPr>
              <a:t>Figure 2. Tobias Lang, Matthias </a:t>
            </a:r>
            <a:r>
              <a:rPr lang="en-US" sz="1400" dirty="0" err="1">
                <a:solidFill>
                  <a:srgbClr val="549E39"/>
                </a:solidFill>
              </a:rPr>
              <a:t>Rettenmeier</a:t>
            </a:r>
            <a:r>
              <a:rPr lang="en-US" sz="1400" dirty="0">
                <a:solidFill>
                  <a:srgbClr val="549E39"/>
                </a:solidFill>
              </a:rPr>
              <a:t>. </a:t>
            </a:r>
            <a:r>
              <a:rPr lang="en-US" sz="1400" i="1" dirty="0">
                <a:solidFill>
                  <a:srgbClr val="549E39"/>
                </a:solidFill>
              </a:rPr>
              <a:t>Understanding Consumer Behavior with Recurrent Neural Networks</a:t>
            </a:r>
            <a:r>
              <a:rPr lang="en-US" sz="1400" dirty="0">
                <a:solidFill>
                  <a:srgbClr val="549E39"/>
                </a:solidFill>
              </a:rPr>
              <a:t>.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D8080-D738-4708-8AC7-3105EB043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427500"/>
            <a:ext cx="11328400" cy="4510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5C0E6-2BAD-437F-A811-2BA52E5AE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" t="55454" r="76749"/>
          <a:stretch/>
        </p:blipFill>
        <p:spPr>
          <a:xfrm rot="3015036">
            <a:off x="-163899" y="4092798"/>
            <a:ext cx="3275437" cy="32118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1173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DC407F8-A63C-404E-96A9-ACFFFD943046}"/>
              </a:ext>
            </a:extLst>
          </p:cNvPr>
          <p:cNvSpPr/>
          <p:nvPr/>
        </p:nvSpPr>
        <p:spPr>
          <a:xfrm>
            <a:off x="0" y="229218"/>
            <a:ext cx="12192000" cy="850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Output of session-stream RNN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8701B-853F-4AF3-A2B3-6292B7911431}"/>
              </a:ext>
            </a:extLst>
          </p:cNvPr>
          <p:cNvSpPr txBox="1"/>
          <p:nvPr/>
        </p:nvSpPr>
        <p:spPr>
          <a:xfrm>
            <a:off x="2932578" y="6409084"/>
            <a:ext cx="880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49E39"/>
                </a:solidFill>
              </a:rPr>
              <a:t>Figure 3. Tobias Lang, Matthias </a:t>
            </a:r>
            <a:r>
              <a:rPr lang="en-US" sz="1400" dirty="0" err="1">
                <a:solidFill>
                  <a:srgbClr val="549E39"/>
                </a:solidFill>
              </a:rPr>
              <a:t>Rettenmeier</a:t>
            </a:r>
            <a:r>
              <a:rPr lang="en-US" sz="1400" dirty="0">
                <a:solidFill>
                  <a:srgbClr val="549E39"/>
                </a:solidFill>
              </a:rPr>
              <a:t>. </a:t>
            </a:r>
            <a:r>
              <a:rPr lang="en-US" sz="1400" i="1" dirty="0">
                <a:solidFill>
                  <a:srgbClr val="549E39"/>
                </a:solidFill>
              </a:rPr>
              <a:t>Understanding Consumer Behavior with Recurrent Neural Networks</a:t>
            </a:r>
            <a:r>
              <a:rPr lang="en-US" sz="1400" dirty="0">
                <a:solidFill>
                  <a:srgbClr val="549E39"/>
                </a:solidFill>
              </a:rPr>
              <a:t>.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E7B19-789B-4CCA-A8B1-8CE6D25D5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76" y="1180918"/>
            <a:ext cx="9436848" cy="5166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C1A15-3A6A-49DD-90D6-FA7ED3AEC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" t="46921" r="69525" b="4865"/>
          <a:stretch/>
        </p:blipFill>
        <p:spPr>
          <a:xfrm>
            <a:off x="-207124" y="4090391"/>
            <a:ext cx="3269130" cy="31733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6585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7C101B-C190-444E-8A92-4705BB89E4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0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704B-11EF-4834-8B1C-BB92B788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Researcher’s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D8824-6959-4322-AF66-66BB29C6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Demonstrate how well RNNs with LSTM predict probabilities of consumer order without applying complex feature engineering</a:t>
            </a:r>
          </a:p>
          <a:p>
            <a:r>
              <a:rPr lang="en-US" dirty="0"/>
              <a:t>Show empirical results of how RNNs are more superior than vector-based methods such as Logistic regression</a:t>
            </a:r>
          </a:p>
          <a:p>
            <a:r>
              <a:rPr lang="en-US" dirty="0"/>
              <a:t>The experiment bases on data of </a:t>
            </a:r>
            <a:r>
              <a:rPr lang="en-US" dirty="0" err="1"/>
              <a:t>Zalando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www.zalando.com</a:t>
            </a:r>
            <a:r>
              <a:rPr lang="en-US" dirty="0"/>
              <a:t>), European online fashion platform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CA1FB-6783-4277-96F0-5B41695C5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08"/>
          <a:stretch/>
        </p:blipFill>
        <p:spPr>
          <a:xfrm>
            <a:off x="3869268" y="3039034"/>
            <a:ext cx="7315200" cy="30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5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87F-7303-4CCB-852A-D03665FB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consumer behavior regarding to this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5088-87CF-4F80-AD57-48CEA7375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Sequences of consumer’s interactions with web-shop. For example,</a:t>
            </a:r>
          </a:p>
          <a:p>
            <a:pPr lvl="1"/>
            <a:r>
              <a:rPr lang="en-US" dirty="0"/>
              <a:t>Product view – products that consumers observe </a:t>
            </a:r>
          </a:p>
          <a:p>
            <a:pPr lvl="1"/>
            <a:r>
              <a:rPr lang="en-US" dirty="0"/>
              <a:t>Cart addition – amount of product in shopping basket  </a:t>
            </a:r>
          </a:p>
        </p:txBody>
      </p:sp>
      <p:pic>
        <p:nvPicPr>
          <p:cNvPr id="8" name="Men’s Shoes &amp; Fashion Online _ ZALANDO UK - Google Chrome 2019-10-18 21-48-05">
            <a:hlinkClick r:id="" action="ppaction://media"/>
            <a:extLst>
              <a:ext uri="{FF2B5EF4-FFF2-40B4-BE49-F238E27FC236}">
                <a16:creationId xmlns:a16="http://schemas.microsoft.com/office/drawing/2014/main" id="{539A0544-6A29-4746-B4DA-00DBD2D370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9268" y="1969547"/>
            <a:ext cx="7463417" cy="4198172"/>
          </a:xfrm>
          <a:prstGeom prst="roundRect">
            <a:avLst>
              <a:gd name="adj" fmla="val 10246"/>
            </a:avLst>
          </a:prstGeom>
        </p:spPr>
      </p:pic>
    </p:spTree>
    <p:extLst>
      <p:ext uri="{BB962C8B-B14F-4D97-AF65-F5344CB8AC3E}">
        <p14:creationId xmlns:p14="http://schemas.microsoft.com/office/powerpoint/2010/main" val="21591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E1C0-3CDD-4773-8634-1E77FC97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E781-BDBF-48EB-8C3B-1A4C4B1FA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Each consumer interaction contains essential historical information</a:t>
            </a:r>
          </a:p>
          <a:p>
            <a:pPr lvl="1"/>
            <a:r>
              <a:rPr lang="en-US" dirty="0"/>
              <a:t>Consumer characteristics – age, genders</a:t>
            </a:r>
          </a:p>
          <a:p>
            <a:pPr lvl="1"/>
            <a:r>
              <a:rPr lang="en-US" dirty="0"/>
              <a:t>Product details – luxury brands, generic brands</a:t>
            </a:r>
          </a:p>
          <a:p>
            <a:pPr lvl="1"/>
            <a:r>
              <a:rPr lang="en-US" dirty="0"/>
              <a:t>Timestamp – viewing products, surfing a web-shop, session journey</a:t>
            </a:r>
          </a:p>
          <a:p>
            <a:r>
              <a:rPr lang="en-US" dirty="0"/>
              <a:t>Historical information is acquired and processed by machine learning methods</a:t>
            </a:r>
            <a:endParaRPr lang="en-US" b="1" dirty="0"/>
          </a:p>
          <a:p>
            <a:pPr lvl="1"/>
            <a:r>
              <a:rPr lang="en-US" dirty="0"/>
              <a:t>Vector-based models – logistic regression, neural networks, or random forests</a:t>
            </a:r>
          </a:p>
          <a:p>
            <a:pPr lvl="1"/>
            <a:r>
              <a:rPr lang="en-US" dirty="0"/>
              <a:t>Recurrent neural networks (RNNs) with long short-term memory cells (LSTMs)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Recommender system</a:t>
            </a:r>
          </a:p>
          <a:p>
            <a:pPr lvl="1"/>
            <a:r>
              <a:rPr lang="en-US" dirty="0"/>
              <a:t>Appropriate product recommendations</a:t>
            </a:r>
          </a:p>
          <a:p>
            <a:pPr lvl="1"/>
            <a:r>
              <a:rPr lang="en-US" dirty="0"/>
              <a:t>Web-shop contents</a:t>
            </a:r>
          </a:p>
        </p:txBody>
      </p:sp>
    </p:spTree>
    <p:extLst>
      <p:ext uri="{BB962C8B-B14F-4D97-AF65-F5344CB8AC3E}">
        <p14:creationId xmlns:p14="http://schemas.microsoft.com/office/powerpoint/2010/main" val="239370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660A-F130-4EDE-9229-B9BF0FB2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dirty="0"/>
              <a:t>-</a:t>
            </a:r>
            <a:br>
              <a:rPr lang="en-US" dirty="0"/>
            </a:br>
            <a:r>
              <a:rPr lang="en-US" sz="2400" dirty="0"/>
              <a:t>Why did the researchers say it was inefficient?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A8867-BDE4-4C37-BFA0-2EEFABE5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 anchor="t"/>
          <a:lstStyle/>
          <a:p>
            <a:r>
              <a:rPr lang="en-US" dirty="0"/>
              <a:t>Meaningful features </a:t>
            </a:r>
            <a:r>
              <a:rPr lang="en-US"/>
              <a:t>require domain </a:t>
            </a:r>
            <a:r>
              <a:rPr lang="en-US" dirty="0"/>
              <a:t>knowledge and feature engineering to enhance model performance</a:t>
            </a:r>
          </a:p>
          <a:p>
            <a:pPr lvl="1"/>
            <a:r>
              <a:rPr lang="en-US" dirty="0"/>
              <a:t>Artificially increase dimension of the input vectors</a:t>
            </a:r>
          </a:p>
          <a:p>
            <a:pPr lvl="1"/>
            <a:r>
              <a:rPr lang="en-US" dirty="0"/>
              <a:t>Establish strong correlations among binary variables</a:t>
            </a:r>
          </a:p>
          <a:p>
            <a:r>
              <a:rPr lang="en-US" dirty="0"/>
              <a:t>Consequences are the followings</a:t>
            </a:r>
          </a:p>
          <a:p>
            <a:pPr lvl="1"/>
            <a:r>
              <a:rPr lang="en-US" dirty="0"/>
              <a:t>Difficulty in explaining which consumer’s historical action patterns had significant impacts on the predicted outcomes</a:t>
            </a:r>
          </a:p>
          <a:p>
            <a:pPr lvl="1"/>
            <a:r>
              <a:rPr lang="en-US" dirty="0"/>
              <a:t>Time-consuming and tiresome task for human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35D9F-95A5-4703-8775-2322C9DD8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63" y="3940757"/>
            <a:ext cx="1560699" cy="131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04EA564-C2C5-4A71-8423-60885A86A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29797"/>
              </p:ext>
            </p:extLst>
          </p:nvPr>
        </p:nvGraphicFramePr>
        <p:xfrm>
          <a:off x="6410443" y="3913340"/>
          <a:ext cx="214877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447">
                  <a:extLst>
                    <a:ext uri="{9D8B030D-6E8A-4147-A177-3AD203B41FA5}">
                      <a16:colId xmlns:a16="http://schemas.microsoft.com/office/drawing/2014/main" val="1986153767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235303284"/>
                    </a:ext>
                  </a:extLst>
                </a:gridCol>
              </a:tblGrid>
              <a:tr h="252000">
                <a:tc rowSpan="5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Product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= 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05647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=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66371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∈ [2,…,5]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97922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∈ [6,…,10]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899033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∈ [11,…,50]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71194"/>
                  </a:ext>
                </a:extLst>
              </a:tr>
            </a:tbl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8E56AD9F-D1A9-4BAB-8331-CB5FBB29A3EA}"/>
              </a:ext>
            </a:extLst>
          </p:cNvPr>
          <p:cNvSpPr/>
          <p:nvPr/>
        </p:nvSpPr>
        <p:spPr>
          <a:xfrm>
            <a:off x="5982918" y="4449369"/>
            <a:ext cx="330136" cy="312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8">
            <a:extLst>
              <a:ext uri="{FF2B5EF4-FFF2-40B4-BE49-F238E27FC236}">
                <a16:creationId xmlns:a16="http://schemas.microsoft.com/office/drawing/2014/main" id="{B093B1D9-296B-4215-9EFD-258CA8C28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931053"/>
              </p:ext>
            </p:extLst>
          </p:nvPr>
        </p:nvGraphicFramePr>
        <p:xfrm>
          <a:off x="8765447" y="3913340"/>
          <a:ext cx="226637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293">
                  <a:extLst>
                    <a:ext uri="{9D8B030D-6E8A-4147-A177-3AD203B41FA5}">
                      <a16:colId xmlns:a16="http://schemas.microsoft.com/office/drawing/2014/main" val="1986153767"/>
                    </a:ext>
                  </a:extLst>
                </a:gridCol>
                <a:gridCol w="1196086">
                  <a:extLst>
                    <a:ext uri="{9D8B030D-6E8A-4147-A177-3AD203B41FA5}">
                      <a16:colId xmlns:a16="http://schemas.microsoft.com/office/drawing/2014/main" val="235303284"/>
                    </a:ext>
                  </a:extLst>
                </a:gridCol>
              </a:tblGrid>
              <a:tr h="252000">
                <a:tc rowSpan="5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Last session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&lt; 1 hour ago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05647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1-24 hours ago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66371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2-7 days ago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97922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8-30 days ago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899033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8-30 days ago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71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79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87F-7303-4CCB-852A-D03665FB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5088-87CF-4F80-AD57-48CEA7375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is called a hidden state which works similarly to human memory</a:t>
            </a:r>
          </a:p>
          <a:p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  </a:t>
            </a:r>
            <a:r>
              <a:rPr lang="en-US" dirty="0">
                <a:cs typeface="Times New Roman" panose="02020603050405020304" pitchFamily="18" charset="0"/>
              </a:rPr>
              <a:t>determine how much importance according to both the present input and the past hidden state</a:t>
            </a:r>
          </a:p>
          <a:p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CEF5EC-44F7-42A2-A672-CB618AA4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93" y="983852"/>
            <a:ext cx="5683214" cy="29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A9686-33AD-4269-8AE5-90F2E2BBA2B4}"/>
              </a:ext>
            </a:extLst>
          </p:cNvPr>
          <p:cNvSpPr txBox="1"/>
          <p:nvPr/>
        </p:nvSpPr>
        <p:spPr>
          <a:xfrm>
            <a:off x="8818568" y="950109"/>
            <a:ext cx="2731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1400" dirty="0">
                <a:hlinkClick r:id="rId3"/>
              </a:rPr>
              <a:t>https://towardsdatascience.com/recurrent-neural-networks-d4642c9bc7ce</a:t>
            </a:r>
            <a:endParaRPr lang="en-US" sz="1400" dirty="0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FEE0BEBA-6F74-4542-AD4D-E472AF7DB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79285"/>
              </p:ext>
            </p:extLst>
          </p:nvPr>
        </p:nvGraphicFramePr>
        <p:xfrm>
          <a:off x="8822326" y="2910599"/>
          <a:ext cx="3322049" cy="377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56223">
                  <a:extLst>
                    <a:ext uri="{9D8B030D-6E8A-4147-A177-3AD203B41FA5}">
                      <a16:colId xmlns:a16="http://schemas.microsoft.com/office/drawing/2014/main" val="409339202"/>
                    </a:ext>
                  </a:extLst>
                </a:gridCol>
                <a:gridCol w="2703876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377279">
                <a:tc>
                  <a:txBody>
                    <a:bodyPr/>
                    <a:lstStyle/>
                    <a:p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tanh(</a:t>
                      </a:r>
                      <a:r>
                        <a:rPr lang="en-US" sz="18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800" b="0" i="1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b="0" i="1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t-1 </a:t>
                      </a:r>
                      <a:r>
                        <a:rPr lang="en-US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2094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9AFA65B-8C3A-43B6-A8A7-08FEFBB50EE8}"/>
              </a:ext>
            </a:extLst>
          </p:cNvPr>
          <p:cNvSpPr txBox="1"/>
          <p:nvPr/>
        </p:nvSpPr>
        <p:spPr>
          <a:xfrm>
            <a:off x="8770943" y="3738690"/>
            <a:ext cx="273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Vanilla Recurrent Neural Network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2C2635E6-42AC-4DE4-BEF0-DF0A07DAC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322912"/>
              </p:ext>
            </p:extLst>
          </p:nvPr>
        </p:nvGraphicFramePr>
        <p:xfrm>
          <a:off x="8822325" y="3324644"/>
          <a:ext cx="1331935" cy="377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368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339202"/>
                    </a:ext>
                  </a:extLst>
                </a:gridCol>
                <a:gridCol w="723287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377279">
                <a:tc>
                  <a:txBody>
                    <a:bodyPr/>
                    <a:lstStyle/>
                    <a:p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8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b="0" i="1" baseline="-25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2094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637E6-91B2-475E-951B-7A88A211B161}"/>
              </a:ext>
            </a:extLst>
          </p:cNvPr>
          <p:cNvSpPr/>
          <p:nvPr/>
        </p:nvSpPr>
        <p:spPr>
          <a:xfrm>
            <a:off x="8724901" y="2824581"/>
            <a:ext cx="2824970" cy="1272532"/>
          </a:xfrm>
          <a:prstGeom prst="rect">
            <a:avLst/>
          </a:prstGeom>
          <a:noFill/>
          <a:ln w="28575">
            <a:solidFill>
              <a:srgbClr val="549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7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87F-7303-4CCB-852A-D03665FB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Recurrent Neural Networks (RNNs)</a:t>
            </a:r>
            <a:br>
              <a:rPr lang="en-US" dirty="0"/>
            </a:br>
            <a:r>
              <a:rPr lang="en-US" dirty="0"/>
              <a:t>-</a:t>
            </a:r>
            <a:br>
              <a:rPr lang="en-US" dirty="0"/>
            </a:br>
            <a:r>
              <a:rPr lang="en-US" sz="2400" dirty="0"/>
              <a:t>with LSTMs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5088-87CF-4F80-AD57-48CEA7375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Image result for lstm">
            <a:extLst>
              <a:ext uri="{FF2B5EF4-FFF2-40B4-BE49-F238E27FC236}">
                <a16:creationId xmlns:a16="http://schemas.microsoft.com/office/drawing/2014/main" id="{734DB1B7-1D12-4197-9ACD-AD709E4DA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6"/>
          <a:stretch/>
        </p:blipFill>
        <p:spPr bwMode="auto">
          <a:xfrm>
            <a:off x="4398968" y="4211854"/>
            <a:ext cx="6403240" cy="17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D186ED-4AB5-446D-8AB8-14AB630B0248}"/>
              </a:ext>
            </a:extLst>
          </p:cNvPr>
          <p:cNvSpPr txBox="1"/>
          <p:nvPr/>
        </p:nvSpPr>
        <p:spPr>
          <a:xfrm>
            <a:off x="4398968" y="6108875"/>
            <a:ext cx="6785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1400" dirty="0">
                <a:hlinkClick r:id="rId3"/>
              </a:rPr>
              <a:t>https://medium.com/mlreview/understanding-lstm-and-its-diagrams-37e2f46f1714</a:t>
            </a:r>
            <a:endParaRPr lang="en-US" sz="1400" dirty="0"/>
          </a:p>
        </p:txBody>
      </p:sp>
      <p:pic>
        <p:nvPicPr>
          <p:cNvPr id="6" name="Picture 4" descr="Image result for lstm">
            <a:extLst>
              <a:ext uri="{FF2B5EF4-FFF2-40B4-BE49-F238E27FC236}">
                <a16:creationId xmlns:a16="http://schemas.microsoft.com/office/drawing/2014/main" id="{FEF3FC7C-2F47-45BB-BEC2-3F44962FB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7"/>
          <a:stretch/>
        </p:blipFill>
        <p:spPr bwMode="auto">
          <a:xfrm>
            <a:off x="4133226" y="281945"/>
            <a:ext cx="6979788" cy="39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9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E9E4CD6B-F250-4467-BB08-F004A3DA5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016806"/>
              </p:ext>
            </p:extLst>
          </p:nvPr>
        </p:nvGraphicFramePr>
        <p:xfrm>
          <a:off x="2048619" y="1940768"/>
          <a:ext cx="2939098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78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293220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,x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3334C3-145A-43C4-86D7-D7CD18FA8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24641"/>
              </p:ext>
            </p:extLst>
          </p:nvPr>
        </p:nvGraphicFramePr>
        <p:xfrm>
          <a:off x="2048619" y="4445695"/>
          <a:ext cx="2939098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618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Ĉ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tanh(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,x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BE7D40F-56EE-4B86-AEC0-7E2CCDEE7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195135"/>
              </p:ext>
            </p:extLst>
          </p:nvPr>
        </p:nvGraphicFramePr>
        <p:xfrm>
          <a:off x="8259030" y="3733797"/>
          <a:ext cx="1850073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743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1243330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627B7BB-18A5-4CA9-A612-814368CA2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13231"/>
              </p:ext>
            </p:extLst>
          </p:nvPr>
        </p:nvGraphicFramePr>
        <p:xfrm>
          <a:off x="5683520" y="3739126"/>
          <a:ext cx="1977073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605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1327468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Ĉ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53E0B7B-8152-4B96-B3E1-939B303E2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02463"/>
              </p:ext>
            </p:extLst>
          </p:nvPr>
        </p:nvGraphicFramePr>
        <p:xfrm>
          <a:off x="2054691" y="5519668"/>
          <a:ext cx="2933026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407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250619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,x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36264355-6F71-40F5-9967-AE185A26D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893888"/>
              </p:ext>
            </p:extLst>
          </p:nvPr>
        </p:nvGraphicFramePr>
        <p:xfrm>
          <a:off x="2048619" y="3074894"/>
          <a:ext cx="293909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78">
                  <a:extLst>
                    <a:ext uri="{9D8B030D-6E8A-4147-A177-3AD203B41FA5}">
                      <a16:colId xmlns:a16="http://schemas.microsoft.com/office/drawing/2014/main" val="2350495795"/>
                    </a:ext>
                  </a:extLst>
                </a:gridCol>
                <a:gridCol w="2293220">
                  <a:extLst>
                    <a:ext uri="{9D8B030D-6E8A-4147-A177-3AD203B41FA5}">
                      <a16:colId xmlns:a16="http://schemas.microsoft.com/office/drawing/2014/main" val="356364743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th-TH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,x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0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6984"/>
                  </a:ext>
                </a:extLst>
              </a:tr>
            </a:tbl>
          </a:graphicData>
        </a:graphic>
      </p:graphicFrame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33E894A-296E-4C7D-BF2F-3C1473EA9363}"/>
              </a:ext>
            </a:extLst>
          </p:cNvPr>
          <p:cNvCxnSpPr>
            <a:cxnSpLocks/>
            <a:stCxn id="8" idx="0"/>
            <a:endCxn id="5" idx="0"/>
          </p:cNvCxnSpPr>
          <p:nvPr/>
        </p:nvCxnSpPr>
        <p:spPr>
          <a:xfrm rot="16200000" flipV="1">
            <a:off x="5454603" y="4334"/>
            <a:ext cx="1793029" cy="5665898"/>
          </a:xfrm>
          <a:prstGeom prst="bentConnector3">
            <a:avLst>
              <a:gd name="adj1" fmla="val 112749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0FAA24F-FC72-419F-BB57-5E4EFB27B2B3}"/>
              </a:ext>
            </a:extLst>
          </p:cNvPr>
          <p:cNvCxnSpPr>
            <a:cxnSpLocks/>
            <a:stCxn id="8" idx="0"/>
            <a:endCxn id="11" idx="0"/>
          </p:cNvCxnSpPr>
          <p:nvPr/>
        </p:nvCxnSpPr>
        <p:spPr>
          <a:xfrm rot="16200000" flipV="1">
            <a:off x="6021666" y="571397"/>
            <a:ext cx="658903" cy="5665898"/>
          </a:xfrm>
          <a:prstGeom prst="bentConnector3">
            <a:avLst>
              <a:gd name="adj1" fmla="val 134694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96664AE-30D9-4836-91A5-CD0B161D3896}"/>
              </a:ext>
            </a:extLst>
          </p:cNvPr>
          <p:cNvCxnSpPr>
            <a:cxnSpLocks/>
            <a:stCxn id="8" idx="2"/>
            <a:endCxn id="7" idx="2"/>
          </p:cNvCxnSpPr>
          <p:nvPr/>
        </p:nvCxnSpPr>
        <p:spPr>
          <a:xfrm rot="5400000">
            <a:off x="5995168" y="1688797"/>
            <a:ext cx="711898" cy="5665898"/>
          </a:xfrm>
          <a:prstGeom prst="bentConnector3">
            <a:avLst>
              <a:gd name="adj1" fmla="val 132111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659BB8D-C8D0-4D5D-8C21-58145133E03E}"/>
              </a:ext>
            </a:extLst>
          </p:cNvPr>
          <p:cNvCxnSpPr>
            <a:cxnSpLocks/>
            <a:endCxn id="10" idx="2"/>
          </p:cNvCxnSpPr>
          <p:nvPr/>
        </p:nvCxnSpPr>
        <p:spPr>
          <a:xfrm rot="10800000" flipV="1">
            <a:off x="3521205" y="4180374"/>
            <a:ext cx="5951983" cy="1771293"/>
          </a:xfrm>
          <a:prstGeom prst="bentConnector4">
            <a:avLst>
              <a:gd name="adj1" fmla="val -125"/>
              <a:gd name="adj2" fmla="val 112906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04C1DBA0-ECFA-4D1D-B52D-D9A81241C93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987717" y="2156768"/>
            <a:ext cx="1851012" cy="1554506"/>
          </a:xfrm>
          <a:prstGeom prst="bentConnector3">
            <a:avLst>
              <a:gd name="adj1" fmla="val 994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0210F76-DB68-440C-A0ED-4D721D18A520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4291905" y="2697396"/>
            <a:ext cx="617148" cy="2164623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F94CDAC2-A4E5-4088-A0D0-56BA0C28755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4987717" y="4171126"/>
            <a:ext cx="1684339" cy="490569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E556A8F3-556F-40EC-85B1-04C1CBA56EA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87717" y="4183032"/>
            <a:ext cx="4355917" cy="1552636"/>
          </a:xfrm>
          <a:prstGeom prst="bentConnector3">
            <a:avLst>
              <a:gd name="adj1" fmla="val 99805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2D388FC6-156A-46AD-8F05-8BD14C8C3F6C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 flipV="1">
            <a:off x="7660593" y="3949797"/>
            <a:ext cx="598437" cy="5329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78A34F0-D36E-49CA-B584-5F69D4EAB20E}"/>
              </a:ext>
            </a:extLst>
          </p:cNvPr>
          <p:cNvCxnSpPr>
            <a:cxnSpLocks/>
            <a:stCxn id="9" idx="0"/>
            <a:endCxn id="9" idx="1"/>
          </p:cNvCxnSpPr>
          <p:nvPr/>
        </p:nvCxnSpPr>
        <p:spPr>
          <a:xfrm rot="16200000" flipH="1" flipV="1">
            <a:off x="6069788" y="3352858"/>
            <a:ext cx="216000" cy="988536"/>
          </a:xfrm>
          <a:prstGeom prst="bentConnector4">
            <a:avLst>
              <a:gd name="adj1" fmla="val -197140"/>
              <a:gd name="adj2" fmla="val 124032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3292FD6-CD63-42C7-9084-1A57C0F73482}"/>
              </a:ext>
            </a:extLst>
          </p:cNvPr>
          <p:cNvSpPr txBox="1"/>
          <p:nvPr/>
        </p:nvSpPr>
        <p:spPr>
          <a:xfrm>
            <a:off x="3173068" y="1297039"/>
            <a:ext cx="5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76FB2C-F714-4B87-B128-7AC5B911C1AF}"/>
              </a:ext>
            </a:extLst>
          </p:cNvPr>
          <p:cNvSpPr txBox="1"/>
          <p:nvPr/>
        </p:nvSpPr>
        <p:spPr>
          <a:xfrm>
            <a:off x="3401668" y="2447498"/>
            <a:ext cx="5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4D19CB-F7B8-48DA-BB12-26D701495096}"/>
              </a:ext>
            </a:extLst>
          </p:cNvPr>
          <p:cNvSpPr txBox="1"/>
          <p:nvPr/>
        </p:nvSpPr>
        <p:spPr>
          <a:xfrm>
            <a:off x="3401668" y="5045349"/>
            <a:ext cx="5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F47737-14D7-4FBE-8006-11398CDD1D56}"/>
              </a:ext>
            </a:extLst>
          </p:cNvPr>
          <p:cNvSpPr txBox="1"/>
          <p:nvPr/>
        </p:nvSpPr>
        <p:spPr>
          <a:xfrm>
            <a:off x="3401668" y="6190174"/>
            <a:ext cx="5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09E901A-7287-4DB7-BE32-118F90D1D49F}"/>
              </a:ext>
            </a:extLst>
          </p:cNvPr>
          <p:cNvSpPr txBox="1"/>
          <p:nvPr/>
        </p:nvSpPr>
        <p:spPr>
          <a:xfrm>
            <a:off x="5469013" y="3367124"/>
            <a:ext cx="53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091113-0682-46E6-A6F6-B8C4B8AF0D72}"/>
              </a:ext>
            </a:extLst>
          </p:cNvPr>
          <p:cNvCxnSpPr>
            <a:cxnSpLocks/>
            <a:stCxn id="64" idx="3"/>
            <a:endCxn id="5" idx="1"/>
          </p:cNvCxnSpPr>
          <p:nvPr/>
        </p:nvCxnSpPr>
        <p:spPr>
          <a:xfrm flipV="1">
            <a:off x="1520253" y="2156768"/>
            <a:ext cx="528366" cy="17920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69686B-EF6A-46BB-A875-E80FFDE71CC6}"/>
              </a:ext>
            </a:extLst>
          </p:cNvPr>
          <p:cNvCxnSpPr>
            <a:cxnSpLocks/>
            <a:stCxn id="64" idx="3"/>
            <a:endCxn id="11" idx="1"/>
          </p:cNvCxnSpPr>
          <p:nvPr/>
        </p:nvCxnSpPr>
        <p:spPr>
          <a:xfrm flipV="1">
            <a:off x="1520253" y="3273014"/>
            <a:ext cx="528366" cy="67580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B01F9F3-30E0-468F-90F4-E574ECE8BD7F}"/>
              </a:ext>
            </a:extLst>
          </p:cNvPr>
          <p:cNvCxnSpPr>
            <a:cxnSpLocks/>
            <a:stCxn id="64" idx="3"/>
            <a:endCxn id="7" idx="1"/>
          </p:cNvCxnSpPr>
          <p:nvPr/>
        </p:nvCxnSpPr>
        <p:spPr>
          <a:xfrm>
            <a:off x="1520253" y="3948818"/>
            <a:ext cx="528366" cy="71287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405E001-8CBB-4CF0-9D92-12B5EC0DA50F}"/>
              </a:ext>
            </a:extLst>
          </p:cNvPr>
          <p:cNvCxnSpPr>
            <a:cxnSpLocks/>
            <a:stCxn id="64" idx="3"/>
            <a:endCxn id="10" idx="1"/>
          </p:cNvCxnSpPr>
          <p:nvPr/>
        </p:nvCxnSpPr>
        <p:spPr>
          <a:xfrm>
            <a:off x="1520253" y="3948818"/>
            <a:ext cx="534438" cy="17868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14CA70-5650-4C83-AB54-D5C23554FA66}"/>
              </a:ext>
            </a:extLst>
          </p:cNvPr>
          <p:cNvSpPr txBox="1"/>
          <p:nvPr/>
        </p:nvSpPr>
        <p:spPr>
          <a:xfrm>
            <a:off x="1976570" y="1582975"/>
            <a:ext cx="142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forget gate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D9CB7-4219-4EEB-A96C-60CD91A56DEC}"/>
              </a:ext>
            </a:extLst>
          </p:cNvPr>
          <p:cNvSpPr txBox="1"/>
          <p:nvPr/>
        </p:nvSpPr>
        <p:spPr>
          <a:xfrm>
            <a:off x="1976570" y="2695248"/>
            <a:ext cx="142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gate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BFCA19-058D-4F20-8C58-B85AFB0CF816}"/>
              </a:ext>
            </a:extLst>
          </p:cNvPr>
          <p:cNvSpPr txBox="1"/>
          <p:nvPr/>
        </p:nvSpPr>
        <p:spPr>
          <a:xfrm>
            <a:off x="1976570" y="5153232"/>
            <a:ext cx="142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gate</a:t>
            </a:r>
            <a:endParaRPr lang="en-US" dirty="0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BF61B636-9E06-47DF-BBBF-1EFA31AAF9BB}"/>
              </a:ext>
            </a:extLst>
          </p:cNvPr>
          <p:cNvCxnSpPr>
            <a:cxnSpLocks/>
            <a:stCxn id="8" idx="3"/>
            <a:endCxn id="44" idx="1"/>
          </p:cNvCxnSpPr>
          <p:nvPr/>
        </p:nvCxnSpPr>
        <p:spPr>
          <a:xfrm flipV="1">
            <a:off x="10109103" y="3948818"/>
            <a:ext cx="538440" cy="979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7DBCB37-BF4A-4117-B430-B70F9B7F2C15}"/>
              </a:ext>
            </a:extLst>
          </p:cNvPr>
          <p:cNvSpPr/>
          <p:nvPr/>
        </p:nvSpPr>
        <p:spPr>
          <a:xfrm>
            <a:off x="10647543" y="3732818"/>
            <a:ext cx="1028193" cy="432000"/>
          </a:xfrm>
          <a:prstGeom prst="rect">
            <a:avLst/>
          </a:prstGeom>
          <a:solidFill>
            <a:srgbClr val="BBDB7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94C0953-7205-4EAD-A54C-264321A875EA}"/>
              </a:ext>
            </a:extLst>
          </p:cNvPr>
          <p:cNvSpPr/>
          <p:nvPr/>
        </p:nvSpPr>
        <p:spPr>
          <a:xfrm>
            <a:off x="492060" y="3732818"/>
            <a:ext cx="1028193" cy="432000"/>
          </a:xfrm>
          <a:prstGeom prst="rect">
            <a:avLst/>
          </a:prstGeom>
          <a:solidFill>
            <a:srgbClr val="BBDB7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5E211B-283F-41A2-83C7-3C33749AC332}"/>
              </a:ext>
            </a:extLst>
          </p:cNvPr>
          <p:cNvSpPr/>
          <p:nvPr/>
        </p:nvSpPr>
        <p:spPr>
          <a:xfrm>
            <a:off x="0" y="229218"/>
            <a:ext cx="12192000" cy="850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Visualize functions in RNNs with LSTMs</a:t>
            </a:r>
          </a:p>
        </p:txBody>
      </p:sp>
    </p:spTree>
    <p:extLst>
      <p:ext uri="{BB962C8B-B14F-4D97-AF65-F5344CB8AC3E}">
        <p14:creationId xmlns:p14="http://schemas.microsoft.com/office/powerpoint/2010/main" val="333207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87F-7303-4CCB-852A-D03665FB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Applying RNNs for predicting future consumer behavior</a:t>
            </a:r>
            <a:br>
              <a:rPr lang="en-US" dirty="0"/>
            </a:br>
            <a:r>
              <a:rPr lang="en-US" dirty="0"/>
              <a:t>-</a:t>
            </a:r>
            <a:br>
              <a:rPr lang="en-US" dirty="0"/>
            </a:br>
            <a:r>
              <a:rPr lang="en-US" sz="2800" dirty="0"/>
              <a:t>Setups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75088-87CF-4F80-AD57-48CEA73757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9267" y="864108"/>
                <a:ext cx="7475007" cy="5120640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Predict the probability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dirty="0"/>
                  <a:t>) of a consumer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dirty="0"/>
                  <a:t> to place an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within the current or any following session within the next seven days</a:t>
                </a:r>
              </a:p>
              <a:p>
                <a:r>
                  <a:rPr lang="en-US" dirty="0"/>
                  <a:t>The experimental data are based on following setups:</a:t>
                </a:r>
              </a:p>
              <a:p>
                <a:pPr lvl="1"/>
                <a:r>
                  <a:rPr lang="en-US" dirty="0"/>
                  <a:t>Two countries</a:t>
                </a:r>
              </a:p>
              <a:p>
                <a:pPr lvl="1"/>
                <a:r>
                  <a:rPr lang="en-US" dirty="0"/>
                  <a:t>19 different history action types of consumer</a:t>
                </a:r>
              </a:p>
              <a:p>
                <a:pPr lvl="1"/>
                <a:r>
                  <a:rPr lang="en-US" u="sng" dirty="0"/>
                  <a:t>Binary non-history features</a:t>
                </a:r>
                <a:r>
                  <a:rPr lang="en-US" dirty="0"/>
                  <a:t> include time, weekday, and behavioral gender</a:t>
                </a:r>
              </a:p>
              <a:p>
                <a:pPr lvl="1"/>
                <a:r>
                  <a:rPr lang="en-US" dirty="0"/>
                  <a:t>Sessions from six subsequent weeks in spring 2016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75088-87CF-4F80-AD57-48CEA7375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9267" y="864108"/>
                <a:ext cx="7475007" cy="5120640"/>
              </a:xfrm>
              <a:blipFill>
                <a:blip r:embed="rId3"/>
                <a:stretch>
                  <a:fillRect l="-653" t="-1429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03E9D1-E03C-4A4E-B947-1256B564D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06833"/>
              </p:ext>
            </p:extLst>
          </p:nvPr>
        </p:nvGraphicFramePr>
        <p:xfrm>
          <a:off x="4437529" y="3845770"/>
          <a:ext cx="623439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065">
                  <a:extLst>
                    <a:ext uri="{9D8B030D-6E8A-4147-A177-3AD203B41FA5}">
                      <a16:colId xmlns:a16="http://schemas.microsoft.com/office/drawing/2014/main" val="2345887137"/>
                    </a:ext>
                  </a:extLst>
                </a:gridCol>
                <a:gridCol w="1039065">
                  <a:extLst>
                    <a:ext uri="{9D8B030D-6E8A-4147-A177-3AD203B41FA5}">
                      <a16:colId xmlns:a16="http://schemas.microsoft.com/office/drawing/2014/main" val="945840802"/>
                    </a:ext>
                  </a:extLst>
                </a:gridCol>
                <a:gridCol w="1039065">
                  <a:extLst>
                    <a:ext uri="{9D8B030D-6E8A-4147-A177-3AD203B41FA5}">
                      <a16:colId xmlns:a16="http://schemas.microsoft.com/office/drawing/2014/main" val="1390507221"/>
                    </a:ext>
                  </a:extLst>
                </a:gridCol>
                <a:gridCol w="1039065">
                  <a:extLst>
                    <a:ext uri="{9D8B030D-6E8A-4147-A177-3AD203B41FA5}">
                      <a16:colId xmlns:a16="http://schemas.microsoft.com/office/drawing/2014/main" val="3728779840"/>
                    </a:ext>
                  </a:extLst>
                </a:gridCol>
                <a:gridCol w="1039065">
                  <a:extLst>
                    <a:ext uri="{9D8B030D-6E8A-4147-A177-3AD203B41FA5}">
                      <a16:colId xmlns:a16="http://schemas.microsoft.com/office/drawing/2014/main" val="476886407"/>
                    </a:ext>
                  </a:extLst>
                </a:gridCol>
                <a:gridCol w="1039065">
                  <a:extLst>
                    <a:ext uri="{9D8B030D-6E8A-4147-A177-3AD203B41FA5}">
                      <a16:colId xmlns:a16="http://schemas.microsoft.com/office/drawing/2014/main" val="1555511355"/>
                    </a:ext>
                  </a:extLst>
                </a:gridCol>
              </a:tblGrid>
              <a:tr h="12240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nd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rd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 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r>
                        <a:rPr lang="en-US" sz="16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802641"/>
                  </a:ext>
                </a:extLst>
              </a:tr>
              <a:tr h="18869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Training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[25% are used as a validation set]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652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22856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/>
        <a:ea typeface=""/>
        <a:cs typeface="Gill Sans MT"/>
      </a:majorFont>
      <a:minorFont>
        <a:latin typeface="Gill Sans MT"/>
        <a:ea typeface=""/>
        <a:cs typeface="Gill Sans MT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993</Words>
  <Application>Microsoft Office PowerPoint</Application>
  <PresentationFormat>Widescreen</PresentationFormat>
  <Paragraphs>179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Gill Sans MT</vt:lpstr>
      <vt:lpstr>Times New Roman</vt:lpstr>
      <vt:lpstr>Wingdings 2</vt:lpstr>
      <vt:lpstr>Frame</vt:lpstr>
      <vt:lpstr>Understanding Consumer Behavior with Recurrent Neural Networks</vt:lpstr>
      <vt:lpstr>Researcher’s objectives</vt:lpstr>
      <vt:lpstr>Definitions of consumer behavior regarding to this research</vt:lpstr>
      <vt:lpstr>Predicting future consumer behavior</vt:lpstr>
      <vt:lpstr>Logistic regression - Why did the researchers say it was inefficient?</vt:lpstr>
      <vt:lpstr>Recurrent Neural Networks (RNNs)</vt:lpstr>
      <vt:lpstr>Recurrent Neural Networks (RNNs) - with LSTMs</vt:lpstr>
      <vt:lpstr>PowerPoint Presentation</vt:lpstr>
      <vt:lpstr>Applying RNNs for predicting future consumer behavior - Setups</vt:lpstr>
      <vt:lpstr>Applying RNNs for predicting future consumer behavior - Models</vt:lpstr>
      <vt:lpstr>PowerPoint Presentation</vt:lpstr>
      <vt:lpstr>PowerPoint Presentation</vt:lpstr>
      <vt:lpstr>Results &amp; Discussions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Consumer Behavior with Recurrent Neural Networks</dc:title>
  <dc:creator>Watana Pongsapas</dc:creator>
  <cp:lastModifiedBy>Watana Pongsapas</cp:lastModifiedBy>
  <cp:revision>269</cp:revision>
  <dcterms:created xsi:type="dcterms:W3CDTF">2019-10-16T16:06:25Z</dcterms:created>
  <dcterms:modified xsi:type="dcterms:W3CDTF">2019-10-30T16:57:32Z</dcterms:modified>
</cp:coreProperties>
</file>