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3" r:id="rId15"/>
    <p:sldId id="269" r:id="rId16"/>
    <p:sldId id="270" r:id="rId17"/>
    <p:sldId id="271" r:id="rId18"/>
    <p:sldId id="272" r:id="rId19"/>
    <p:sldId id="273" r:id="rId20"/>
    <p:sldId id="274" r:id="rId21"/>
    <p:sldId id="275" r:id="rId22"/>
    <p:sldId id="281" r:id="rId23"/>
    <p:sldId id="276" r:id="rId24"/>
    <p:sldId id="277" r:id="rId25"/>
    <p:sldId id="278"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11/21/2019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11/21/2019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11/21/2019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600200"/>
            <a:ext cx="7772400" cy="3733800"/>
          </a:xfrm>
        </p:spPr>
      </p:pic>
      <p:sp>
        <p:nvSpPr>
          <p:cNvPr id="2" name="Title 1"/>
          <p:cNvSpPr>
            <a:spLocks noGrp="1"/>
          </p:cNvSpPr>
          <p:nvPr>
            <p:ph type="title"/>
          </p:nvPr>
        </p:nvSpPr>
        <p:spPr/>
        <p:txBody>
          <a:bodyPr>
            <a:noAutofit/>
          </a:bodyPr>
          <a:lstStyle/>
          <a:p>
            <a:r>
              <a:rPr lang="en-IN" sz="4000" u="sng" dirty="0" smtClean="0">
                <a:latin typeface="Times New Roman" pitchFamily="18" charset="0"/>
                <a:cs typeface="Times New Roman" pitchFamily="18" charset="0"/>
              </a:rPr>
              <a:t>Automated Stock Market Trading       Using Machine Learning</a:t>
            </a:r>
            <a:endParaRPr lang="en-IN" sz="4000" u="sng" dirty="0">
              <a:latin typeface="Times New Roman" pitchFamily="18" charset="0"/>
              <a:cs typeface="Times New Roman" pitchFamily="18" charset="0"/>
            </a:endParaRPr>
          </a:p>
        </p:txBody>
      </p:sp>
      <p:sp>
        <p:nvSpPr>
          <p:cNvPr id="8" name="Rectangle 7"/>
          <p:cNvSpPr/>
          <p:nvPr/>
        </p:nvSpPr>
        <p:spPr>
          <a:xfrm>
            <a:off x="4267200" y="5562599"/>
            <a:ext cx="4032899"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Made By:</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Kaivalya Anand Pandey</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707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IN" dirty="0" smtClean="0"/>
              <a:t>Sentiment Analysis is the process of determining the positive or negative connotation of a mass of text. This can be done through various methods, including the use of sentiment-labelled dictionaries, matching document metadata to the text and labelling text in a semi-supervised manner by mining additional metrics in which to rate the text. </a:t>
            </a:r>
          </a:p>
          <a:p>
            <a:pPr algn="just"/>
            <a:r>
              <a:rPr lang="en-IN" dirty="0" smtClean="0"/>
              <a:t>This project will investigate the suitability of the third example, utilising price increase and decrease data on any given day, to label news articles published on the same trading date.</a:t>
            </a:r>
          </a:p>
          <a:p>
            <a:pPr algn="just"/>
            <a:r>
              <a:rPr lang="en-IN" dirty="0" smtClean="0"/>
              <a:t>Sentiment Analysis to stock prediction can use multiple sources, including Social Media Information such as Twitter posts, etc</a:t>
            </a:r>
            <a:r>
              <a:rPr lang="en-IN" dirty="0"/>
              <a:t>.</a:t>
            </a:r>
            <a:r>
              <a:rPr lang="en-IN" dirty="0" smtClean="0"/>
              <a:t> </a:t>
            </a:r>
          </a:p>
          <a:p>
            <a:pPr algn="just"/>
            <a:endParaRPr lang="en-IN" dirty="0"/>
          </a:p>
        </p:txBody>
      </p:sp>
      <p:sp>
        <p:nvSpPr>
          <p:cNvPr id="3" name="Title 2"/>
          <p:cNvSpPr>
            <a:spLocks noGrp="1"/>
          </p:cNvSpPr>
          <p:nvPr>
            <p:ph type="title"/>
          </p:nvPr>
        </p:nvSpPr>
        <p:spPr/>
        <p:txBody>
          <a:bodyPr/>
          <a:lstStyle/>
          <a:p>
            <a:r>
              <a:rPr lang="en-IN" dirty="0" smtClean="0"/>
              <a:t>4. Natural Language Processing</a:t>
            </a:r>
            <a:endParaRPr lang="en-IN" dirty="0"/>
          </a:p>
        </p:txBody>
      </p:sp>
    </p:spTree>
    <p:extLst>
      <p:ext uri="{BB962C8B-B14F-4D97-AF65-F5344CB8AC3E}">
        <p14:creationId xmlns:p14="http://schemas.microsoft.com/office/powerpoint/2010/main" val="3279703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combined knowledge and opinions of Internet communities can be useful in predicting stock direction and velocity, by allowing users access to online voting systems to express their own predictions. This information can be combined into a feature vector alongside prices and technical indicators with appropriate weighting of objective versus subjective data or used individually.</a:t>
            </a:r>
            <a:endParaRPr lang="en-IN" dirty="0"/>
          </a:p>
        </p:txBody>
      </p:sp>
      <p:sp>
        <p:nvSpPr>
          <p:cNvPr id="3" name="Title 2"/>
          <p:cNvSpPr>
            <a:spLocks noGrp="1"/>
          </p:cNvSpPr>
          <p:nvPr>
            <p:ph type="title"/>
          </p:nvPr>
        </p:nvSpPr>
        <p:spPr/>
        <p:txBody>
          <a:bodyPr/>
          <a:lstStyle/>
          <a:p>
            <a:r>
              <a:rPr lang="en-IN" dirty="0" smtClean="0"/>
              <a:t>5. Crowd Sourcing</a:t>
            </a:r>
            <a:endParaRPr lang="en-IN" dirty="0"/>
          </a:p>
        </p:txBody>
      </p:sp>
    </p:spTree>
    <p:extLst>
      <p:ext uri="{BB962C8B-B14F-4D97-AF65-F5344CB8AC3E}">
        <p14:creationId xmlns:p14="http://schemas.microsoft.com/office/powerpoint/2010/main" val="56311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Design</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4724400"/>
          </a:xfrm>
          <a:prstGeom prst="rect">
            <a:avLst/>
          </a:prstGeom>
        </p:spPr>
      </p:pic>
    </p:spTree>
    <p:extLst>
      <p:ext uri="{BB962C8B-B14F-4D97-AF65-F5344CB8AC3E}">
        <p14:creationId xmlns:p14="http://schemas.microsoft.com/office/powerpoint/2010/main" val="422478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IN" dirty="0"/>
              <a:t>Historic data dating back to the </a:t>
            </a:r>
            <a:r>
              <a:rPr lang="en-IN" dirty="0" smtClean="0"/>
              <a:t>Initial Public Oﬀering </a:t>
            </a:r>
            <a:r>
              <a:rPr lang="en-IN" dirty="0"/>
              <a:t>(IPO) of each stock is sourced from Yahoo! </a:t>
            </a:r>
            <a:r>
              <a:rPr lang="en-IN" dirty="0" smtClean="0"/>
              <a:t>Finance, which </a:t>
            </a:r>
            <a:r>
              <a:rPr lang="en-IN" dirty="0"/>
              <a:t>provides </a:t>
            </a:r>
            <a:r>
              <a:rPr lang="en-IN" dirty="0" smtClean="0"/>
              <a:t>per-day  of Open, High, Low and Close </a:t>
            </a:r>
            <a:r>
              <a:rPr lang="en-IN" dirty="0"/>
              <a:t>prices and </a:t>
            </a:r>
            <a:r>
              <a:rPr lang="en-IN" dirty="0" smtClean="0"/>
              <a:t>trade volume </a:t>
            </a:r>
            <a:r>
              <a:rPr lang="en-IN" dirty="0"/>
              <a:t>(OHLCV) data. This data has been criticised within the ﬁnancial industry for not being as accurate as paid-for data sources such </a:t>
            </a:r>
            <a:r>
              <a:rPr lang="en-IN" dirty="0" smtClean="0"/>
              <a:t>as Quandl</a:t>
            </a:r>
            <a:r>
              <a:rPr lang="en-IN" dirty="0"/>
              <a:t>, however </a:t>
            </a:r>
            <a:r>
              <a:rPr lang="en-IN" dirty="0" smtClean="0"/>
              <a:t>it will </a:t>
            </a:r>
            <a:r>
              <a:rPr lang="en-IN" dirty="0"/>
              <a:t>be used in this research due to its free availability. </a:t>
            </a:r>
            <a:endParaRPr lang="en-IN" dirty="0" smtClean="0"/>
          </a:p>
          <a:p>
            <a:pPr algn="just"/>
            <a:r>
              <a:rPr lang="en-IN" dirty="0" smtClean="0"/>
              <a:t>Real-Time </a:t>
            </a:r>
            <a:r>
              <a:rPr lang="en-IN" dirty="0"/>
              <a:t>data including 1-minute interval </a:t>
            </a:r>
            <a:r>
              <a:rPr lang="en-IN" dirty="0" smtClean="0"/>
              <a:t>intraday OHLCV </a:t>
            </a:r>
            <a:r>
              <a:rPr lang="en-IN" dirty="0"/>
              <a:t>data and the latest per-day data not covered in the historic data set, is downloaded regularly via </a:t>
            </a:r>
            <a:r>
              <a:rPr lang="en-IN" dirty="0" smtClean="0"/>
              <a:t>the Alpha Vantage Application  Programming </a:t>
            </a:r>
            <a:r>
              <a:rPr lang="en-IN" dirty="0"/>
              <a:t>Interface (API). </a:t>
            </a:r>
            <a:endParaRPr lang="en-IN" dirty="0" smtClean="0"/>
          </a:p>
          <a:p>
            <a:pPr algn="just"/>
            <a:r>
              <a:rPr lang="en-IN" dirty="0" smtClean="0"/>
              <a:t>News </a:t>
            </a:r>
            <a:r>
              <a:rPr lang="en-IN" dirty="0"/>
              <a:t>article corpus containing headlines, summaries </a:t>
            </a:r>
            <a:r>
              <a:rPr lang="en-IN" dirty="0" smtClean="0"/>
              <a:t>and URLs </a:t>
            </a:r>
            <a:r>
              <a:rPr lang="en-IN" dirty="0"/>
              <a:t>of news publications from various sources is downloaded via the Intrinio API, covering both historic and recent </a:t>
            </a:r>
            <a:r>
              <a:rPr lang="en-IN" dirty="0" smtClean="0"/>
              <a:t>information</a:t>
            </a:r>
            <a:r>
              <a:rPr lang="en-IN" dirty="0"/>
              <a:t>. URLs available within this information are then crawled for the main content of </a:t>
            </a:r>
            <a:r>
              <a:rPr lang="en-IN" dirty="0" smtClean="0"/>
              <a:t>each article.</a:t>
            </a:r>
            <a:endParaRPr lang="en-IN" dirty="0"/>
          </a:p>
        </p:txBody>
      </p:sp>
      <p:sp>
        <p:nvSpPr>
          <p:cNvPr id="3" name="Title 2"/>
          <p:cNvSpPr>
            <a:spLocks noGrp="1"/>
          </p:cNvSpPr>
          <p:nvPr>
            <p:ph type="title"/>
          </p:nvPr>
        </p:nvSpPr>
        <p:spPr>
          <a:xfrm>
            <a:off x="457200" y="304800"/>
            <a:ext cx="8229600" cy="1143000"/>
          </a:xfrm>
        </p:spPr>
        <p:txBody>
          <a:bodyPr/>
          <a:lstStyle/>
          <a:p>
            <a:r>
              <a:rPr lang="en-IN" dirty="0" smtClean="0"/>
              <a:t>Data Sourcing</a:t>
            </a:r>
            <a:endParaRPr lang="en-IN" dirty="0"/>
          </a:p>
        </p:txBody>
      </p:sp>
    </p:spTree>
    <p:extLst>
      <p:ext uri="{BB962C8B-B14F-4D97-AF65-F5344CB8AC3E}">
        <p14:creationId xmlns:p14="http://schemas.microsoft.com/office/powerpoint/2010/main" val="2205058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Tree>
    <p:extLst>
      <p:ext uri="{BB962C8B-B14F-4D97-AF65-F5344CB8AC3E}">
        <p14:creationId xmlns:p14="http://schemas.microsoft.com/office/powerpoint/2010/main" val="286473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a:t>This </a:t>
            </a:r>
            <a:r>
              <a:rPr lang="en-IN" dirty="0" smtClean="0"/>
              <a:t>project will </a:t>
            </a:r>
            <a:r>
              <a:rPr lang="en-IN" dirty="0"/>
              <a:t>consider the stocks listed under theNASDAQ-100 collection, covering the top 100 actively traded companies on </a:t>
            </a:r>
            <a:r>
              <a:rPr lang="en-IN" dirty="0" smtClean="0"/>
              <a:t>the NASDAQ Exchange</a:t>
            </a:r>
            <a:r>
              <a:rPr lang="en-IN" dirty="0"/>
              <a:t>, including those from the healthcare, services, technology, ﬁnancial and consumer goods sectors</a:t>
            </a:r>
            <a:r>
              <a:rPr lang="en-IN" dirty="0" smtClean="0"/>
              <a:t>.</a:t>
            </a:r>
            <a:endParaRPr lang="en-IN" dirty="0"/>
          </a:p>
        </p:txBody>
      </p:sp>
      <p:sp>
        <p:nvSpPr>
          <p:cNvPr id="3" name="Title 2"/>
          <p:cNvSpPr>
            <a:spLocks noGrp="1"/>
          </p:cNvSpPr>
          <p:nvPr>
            <p:ph type="title"/>
          </p:nvPr>
        </p:nvSpPr>
        <p:spPr/>
        <p:txBody>
          <a:bodyPr/>
          <a:lstStyle/>
          <a:p>
            <a:r>
              <a:rPr lang="en-IN" dirty="0" smtClean="0"/>
              <a:t>Stock Tickers</a:t>
            </a:r>
            <a:endParaRPr lang="en-IN" dirty="0"/>
          </a:p>
        </p:txBody>
      </p:sp>
    </p:spTree>
    <p:extLst>
      <p:ext uri="{BB962C8B-B14F-4D97-AF65-F5344CB8AC3E}">
        <p14:creationId xmlns:p14="http://schemas.microsoft.com/office/powerpoint/2010/main" val="322567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Data Pre-Processing</a:t>
            </a:r>
            <a:endParaRPr lang="en-IN"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IN" dirty="0" smtClean="0"/>
                  <a:t>Data Cleansing:</a:t>
                </a:r>
                <a:r>
                  <a:rPr lang="en-IN" dirty="0"/>
                  <a:t> </a:t>
                </a:r>
                <a14:m>
                  <m:oMath xmlns:m="http://schemas.openxmlformats.org/officeDocument/2006/math">
                    <m:r>
                      <a:rPr lang="en-IN" b="0" i="1" smtClean="0">
                        <a:latin typeface="Cambria Math"/>
                      </a:rPr>
                      <m:t>𝑥</m:t>
                    </m:r>
                    <m:sSup>
                      <m:sSupPr>
                        <m:ctrlPr>
                          <a:rPr lang="en-IN" b="0" i="1" smtClean="0">
                            <a:latin typeface="Cambria Math"/>
                          </a:rPr>
                        </m:ctrlPr>
                      </m:sSupPr>
                      <m:e>
                        <m:r>
                          <a:rPr lang="en-IN" b="0" i="1" smtClean="0">
                            <a:latin typeface="Cambria Math"/>
                          </a:rPr>
                          <m:t>0</m:t>
                        </m:r>
                      </m:e>
                      <m:sup>
                        <m:r>
                          <a:rPr lang="en-IN" b="0" i="1" smtClean="0">
                            <a:latin typeface="Cambria Math"/>
                          </a:rPr>
                          <m:t>/</m:t>
                        </m:r>
                      </m:sup>
                    </m:sSup>
                    <m:r>
                      <a:rPr lang="en-IN" b="0" i="1" smtClean="0">
                        <a:latin typeface="Cambria Math"/>
                      </a:rPr>
                      <m:t>=</m:t>
                    </m:r>
                    <m:r>
                      <a:rPr lang="en-IN" b="0" i="1" smtClean="0">
                        <a:latin typeface="Cambria Math"/>
                      </a:rPr>
                      <m:t>𝑥</m:t>
                    </m:r>
                    <m:r>
                      <a:rPr lang="en-IN" b="0" i="1" smtClean="0">
                        <a:latin typeface="Cambria Math"/>
                      </a:rPr>
                      <m:t>0</m:t>
                    </m:r>
                  </m:oMath>
                </a14:m>
                <a:r>
                  <a:rPr lang="en-IN" dirty="0" smtClean="0"/>
                  <a:t> </a:t>
                </a:r>
              </a:p>
              <a:p>
                <a:pPr marL="109728" indent="0">
                  <a:buNone/>
                </a:pPr>
                <a:r>
                  <a:rPr lang="en-IN" dirty="0" smtClean="0"/>
                  <a:t>			</a:t>
                </a:r>
                <a14:m>
                  <m:oMath xmlns:m="http://schemas.openxmlformats.org/officeDocument/2006/math">
                    <m:sSubSup>
                      <m:sSubSupPr>
                        <m:ctrlPr>
                          <a:rPr lang="en-IN" i="1" smtClean="0">
                            <a:latin typeface="Cambria Math"/>
                          </a:rPr>
                        </m:ctrlPr>
                      </m:sSubSupPr>
                      <m:e>
                        <m:r>
                          <a:rPr lang="en-IN" b="0" i="1" smtClean="0">
                            <a:latin typeface="Cambria Math"/>
                          </a:rPr>
                          <m:t>𝑥</m:t>
                        </m:r>
                      </m:e>
                      <m:sub/>
                      <m:sup>
                        <m:r>
                          <a:rPr lang="en-IN" b="0" i="1" smtClean="0">
                            <a:latin typeface="Cambria Math"/>
                          </a:rPr>
                          <m:t>/</m:t>
                        </m:r>
                      </m:sup>
                    </m:sSubSup>
                    <m:r>
                      <a:rPr lang="en-IN" b="0" i="1" smtClean="0">
                        <a:latin typeface="Cambria Math"/>
                      </a:rPr>
                      <m:t>0= </m:t>
                    </m:r>
                    <m:r>
                      <a:rPr lang="en-IN" b="0" i="1" smtClean="0">
                        <a:latin typeface="Cambria Math"/>
                        <a:ea typeface="Cambria Math"/>
                      </a:rPr>
                      <m:t>𝛼</m:t>
                    </m:r>
                    <m:r>
                      <a:rPr lang="en-IN" b="0" i="1" smtClean="0">
                        <a:latin typeface="Cambria Math"/>
                        <a:ea typeface="Cambria Math"/>
                      </a:rPr>
                      <m:t>∗</m:t>
                    </m:r>
                    <m:sSub>
                      <m:sSubPr>
                        <m:ctrlPr>
                          <a:rPr lang="en-IN" b="0" i="1" smtClean="0">
                            <a:latin typeface="Cambria Math"/>
                            <a:ea typeface="Cambria Math"/>
                          </a:rPr>
                        </m:ctrlPr>
                      </m:sSubPr>
                      <m:e>
                        <m:r>
                          <a:rPr lang="en-IN" b="0" i="1" smtClean="0">
                            <a:latin typeface="Cambria Math"/>
                            <a:ea typeface="Cambria Math"/>
                          </a:rPr>
                          <m:t>𝑥</m:t>
                        </m:r>
                      </m:e>
                      <m:sub>
                        <m:r>
                          <a:rPr lang="en-IN" b="0" i="1" smtClean="0">
                            <a:latin typeface="Cambria Math"/>
                            <a:ea typeface="Cambria Math"/>
                          </a:rPr>
                          <m:t>𝑖</m:t>
                        </m:r>
                      </m:sub>
                    </m:sSub>
                  </m:oMath>
                </a14:m>
                <a:r>
                  <a:rPr lang="en-IN" dirty="0" smtClean="0"/>
                  <a:t> +(1-</a:t>
                </a:r>
                <a14:m>
                  <m:oMath xmlns:m="http://schemas.openxmlformats.org/officeDocument/2006/math">
                    <m:r>
                      <a:rPr lang="en-IN" i="1" smtClean="0">
                        <a:latin typeface="Cambria Math"/>
                        <a:ea typeface="Cambria Math"/>
                      </a:rPr>
                      <m:t>𝛼</m:t>
                    </m:r>
                  </m:oMath>
                </a14:m>
                <a:r>
                  <a:rPr lang="en-IN" dirty="0" smtClean="0"/>
                  <a:t>)*</a:t>
                </a:r>
                <a14:m>
                  <m:oMath xmlns:m="http://schemas.openxmlformats.org/officeDocument/2006/math">
                    <m:sSubSup>
                      <m:sSubSupPr>
                        <m:ctrlPr>
                          <a:rPr lang="en-IN" i="1" dirty="0" smtClean="0">
                            <a:latin typeface="Cambria Math"/>
                          </a:rPr>
                        </m:ctrlPr>
                      </m:sSubSupPr>
                      <m:e>
                        <m:r>
                          <a:rPr lang="en-IN" b="0" i="1" dirty="0" smtClean="0">
                            <a:latin typeface="Cambria Math"/>
                          </a:rPr>
                          <m:t>𝑥</m:t>
                        </m:r>
                      </m:e>
                      <m:sub>
                        <m:r>
                          <a:rPr lang="en-IN" b="0" i="1" dirty="0" smtClean="0">
                            <a:latin typeface="Cambria Math"/>
                          </a:rPr>
                          <m:t>𝑖</m:t>
                        </m:r>
                        <m:r>
                          <a:rPr lang="en-IN" b="0" i="1" dirty="0" smtClean="0">
                            <a:latin typeface="Cambria Math"/>
                          </a:rPr>
                          <m:t>−1</m:t>
                        </m:r>
                      </m:sub>
                      <m:sup>
                        <m:r>
                          <a:rPr lang="en-IN" b="0" i="1" dirty="0" smtClean="0">
                            <a:latin typeface="Cambria Math"/>
                          </a:rPr>
                          <m:t>/</m:t>
                        </m:r>
                      </m:sup>
                    </m:sSubSup>
                    <m:r>
                      <a:rPr lang="en-IN" i="1" dirty="0" smtClean="0">
                        <a:latin typeface="Cambria Math"/>
                        <a:ea typeface="Cambria Math"/>
                      </a:rPr>
                      <m:t>∀</m:t>
                    </m:r>
                    <m:r>
                      <a:rPr lang="en-IN" b="0" i="1" dirty="0" smtClean="0">
                        <a:latin typeface="Cambria Math"/>
                        <a:ea typeface="Cambria Math"/>
                      </a:rPr>
                      <m:t>𝑖</m:t>
                    </m:r>
                    <m:r>
                      <a:rPr lang="en-IN" b="0" i="1" dirty="0" smtClean="0">
                        <a:latin typeface="Cambria Math"/>
                        <a:ea typeface="Cambria Math"/>
                      </a:rPr>
                      <m:t>&gt;0</m:t>
                    </m:r>
                  </m:oMath>
                </a14:m>
                <a:r>
                  <a:rPr lang="en-IN" dirty="0" smtClean="0"/>
                  <a:t>,</a:t>
                </a:r>
              </a:p>
              <a:p>
                <a:pPr marL="109728" indent="0">
                  <a:buNone/>
                </a:pPr>
                <a:r>
                  <a:rPr lang="en-IN" dirty="0" smtClean="0"/>
                  <a:t>where x is the set of close prices for a stock,</a:t>
                </a:r>
              </a:p>
              <a:p>
                <a:pPr marL="109728" indent="0">
                  <a:buNone/>
                </a:pPr>
                <a14:m>
                  <m:oMath xmlns:m="http://schemas.openxmlformats.org/officeDocument/2006/math">
                    <m:sSup>
                      <m:sSupPr>
                        <m:ctrlPr>
                          <a:rPr lang="en-IN" i="1" smtClean="0">
                            <a:latin typeface="Cambria Math"/>
                          </a:rPr>
                        </m:ctrlPr>
                      </m:sSupPr>
                      <m:e>
                        <m:r>
                          <a:rPr lang="en-IN" b="0" i="1" smtClean="0">
                            <a:latin typeface="Cambria Math"/>
                          </a:rPr>
                          <m:t>𝑥</m:t>
                        </m:r>
                      </m:e>
                      <m:sup>
                        <m:r>
                          <a:rPr lang="en-IN" b="0" i="1" smtClean="0">
                            <a:latin typeface="Cambria Math"/>
                          </a:rPr>
                          <m:t>/</m:t>
                        </m:r>
                      </m:sup>
                    </m:sSup>
                  </m:oMath>
                </a14:m>
                <a:r>
                  <a:rPr lang="en-IN" dirty="0" smtClean="0"/>
                  <a:t> is the smoothed price set,</a:t>
                </a:r>
              </a:p>
              <a:p>
                <a:pPr marL="109728" indent="0">
                  <a:buNone/>
                </a:pPr>
                <a:r>
                  <a:rPr lang="en-IN" dirty="0" smtClean="0"/>
                  <a:t>i is the day under consideration </a:t>
                </a:r>
              </a:p>
              <a:p>
                <a:pPr marL="109728" indent="0">
                  <a:buNone/>
                </a:pPr>
                <a14:m>
                  <m:oMath xmlns:m="http://schemas.openxmlformats.org/officeDocument/2006/math">
                    <m:r>
                      <a:rPr lang="en-IN" i="1" smtClean="0">
                        <a:latin typeface="Cambria Math"/>
                        <a:ea typeface="Cambria Math"/>
                      </a:rPr>
                      <m:t>𝛼</m:t>
                    </m:r>
                  </m:oMath>
                </a14:m>
                <a:r>
                  <a:rPr lang="en-IN" dirty="0" smtClean="0"/>
                  <a:t> parameter determines the magnitude of smoothing, taking values between 0 and 1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t="-674"/>
                </a:stretch>
              </a:blipFill>
            </p:spPr>
            <p:txBody>
              <a:bodyPr/>
              <a:lstStyle/>
              <a:p>
                <a:r>
                  <a:rPr lang="en-IN">
                    <a:noFill/>
                  </a:rPr>
                  <a:t> </a:t>
                </a:r>
              </a:p>
            </p:txBody>
          </p:sp>
        </mc:Fallback>
      </mc:AlternateContent>
    </p:spTree>
    <p:extLst>
      <p:ext uri="{BB962C8B-B14F-4D97-AF65-F5344CB8AC3E}">
        <p14:creationId xmlns:p14="http://schemas.microsoft.com/office/powerpoint/2010/main" val="1043552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85800" y="1676400"/>
                <a:ext cx="8229600" cy="4525963"/>
              </a:xfrm>
            </p:spPr>
            <p:txBody>
              <a:bodyPr/>
              <a:lstStyle/>
              <a:p>
                <a:r>
                  <a:rPr lang="en-IN" dirty="0" smtClean="0"/>
                  <a:t>Simple Moving Average (SMA) </a:t>
                </a:r>
              </a:p>
              <a:p>
                <a:pPr marL="109728" indent="0">
                  <a:buNone/>
                </a:pPr>
                <a:r>
                  <a:rPr lang="en-IN" dirty="0"/>
                  <a:t> </a:t>
                </a:r>
                <a:r>
                  <a:rPr lang="en-IN" dirty="0" smtClean="0"/>
                  <a:t>  </a:t>
                </a:r>
                <a14:m>
                  <m:oMath xmlns:m="http://schemas.openxmlformats.org/officeDocument/2006/math">
                    <m:f>
                      <m:fPr>
                        <m:ctrlPr>
                          <a:rPr lang="en-IN" b="0" i="1" smtClean="0">
                            <a:latin typeface="Cambria Math"/>
                          </a:rPr>
                        </m:ctrlPr>
                      </m:fPr>
                      <m:num>
                        <m:nary>
                          <m:naryPr>
                            <m:chr m:val="∑"/>
                            <m:ctrlPr>
                              <a:rPr lang="en-IN" i="1" smtClean="0">
                                <a:latin typeface="Cambria Math"/>
                              </a:rPr>
                            </m:ctrlPr>
                          </m:naryPr>
                          <m:sub>
                            <m:r>
                              <m:rPr>
                                <m:brk m:alnAt="23"/>
                              </m:rPr>
                              <a:rPr lang="en-IN" b="0" i="1" smtClean="0">
                                <a:latin typeface="Cambria Math"/>
                              </a:rPr>
                              <m:t>𝑖</m:t>
                            </m:r>
                            <m:r>
                              <a:rPr lang="en-IN" b="0" i="1" smtClean="0">
                                <a:latin typeface="Cambria Math"/>
                              </a:rPr>
                              <m:t>=</m:t>
                            </m:r>
                            <m:r>
                              <a:rPr lang="en-IN" b="0" i="1" smtClean="0">
                                <a:latin typeface="Cambria Math"/>
                              </a:rPr>
                              <m:t>𝑑</m:t>
                            </m:r>
                            <m:r>
                              <a:rPr lang="en-IN" b="0" i="1" smtClean="0">
                                <a:latin typeface="Cambria Math"/>
                              </a:rPr>
                              <m:t>−</m:t>
                            </m:r>
                            <m:r>
                              <a:rPr lang="en-IN" b="0" i="1" smtClean="0">
                                <a:latin typeface="Cambria Math"/>
                              </a:rPr>
                              <m:t>𝑛</m:t>
                            </m:r>
                          </m:sub>
                          <m:sup>
                            <m:r>
                              <a:rPr lang="en-IN" b="0" i="1" smtClean="0">
                                <a:latin typeface="Cambria Math"/>
                              </a:rPr>
                              <m:t>𝑑</m:t>
                            </m:r>
                          </m:sup>
                          <m:e>
                            <m:sSup>
                              <m:sSupPr>
                                <m:ctrlPr>
                                  <a:rPr lang="en-IN" i="1" smtClean="0">
                                    <a:latin typeface="Cambria Math"/>
                                  </a:rPr>
                                </m:ctrlPr>
                              </m:sSupPr>
                              <m:e>
                                <m:r>
                                  <a:rPr lang="en-IN" b="0" i="1" smtClean="0">
                                    <a:latin typeface="Cambria Math"/>
                                  </a:rPr>
                                  <m:t>𝑥</m:t>
                                </m:r>
                              </m:e>
                              <m:sup>
                                <m:r>
                                  <a:rPr lang="en-IN" b="0" i="1" smtClean="0">
                                    <a:latin typeface="Cambria Math"/>
                                  </a:rPr>
                                  <m:t>𝑖</m:t>
                                </m:r>
                              </m:sup>
                            </m:sSup>
                          </m:e>
                        </m:nary>
                      </m:num>
                      <m:den>
                        <m:r>
                          <m:rPr>
                            <m:sty m:val="p"/>
                          </m:rPr>
                          <a:rPr lang="en-IN" b="0" i="0" smtClean="0">
                            <a:latin typeface="Cambria Math"/>
                          </a:rPr>
                          <m:t>n</m:t>
                        </m:r>
                      </m:den>
                    </m:f>
                  </m:oMath>
                </a14:m>
                <a:endParaRPr lang="en-IN" b="0" dirty="0" smtClean="0"/>
              </a:p>
              <a:p>
                <a:pPr marL="109728" indent="0">
                  <a:buNone/>
                </a:pPr>
                <a:endParaRPr lang="en-IN" dirty="0"/>
              </a:p>
              <a:p>
                <a:pPr marL="109728" indent="0">
                  <a:buNone/>
                </a:pPr>
                <a:r>
                  <a:rPr lang="en-IN" dirty="0"/>
                  <a:t>w</a:t>
                </a:r>
                <a:r>
                  <a:rPr lang="en-IN" dirty="0" smtClean="0"/>
                  <a:t>here 	x = Closing Prices</a:t>
                </a:r>
              </a:p>
              <a:p>
                <a:pPr marL="109728" indent="0">
                  <a:buNone/>
                </a:pPr>
                <a:r>
                  <a:rPr lang="en-IN" dirty="0" smtClean="0"/>
                  <a:t>		i =  Current Day</a:t>
                </a:r>
              </a:p>
              <a:p>
                <a:pPr marL="109728" indent="0">
                  <a:buNone/>
                </a:pPr>
                <a:r>
                  <a:rPr lang="en-IN" dirty="0" smtClean="0"/>
                  <a:t>		n = Number of Days</a:t>
                </a:r>
              </a:p>
              <a:p>
                <a:pPr marL="109728" indent="0">
                  <a:buNone/>
                </a:pPr>
                <a:r>
                  <a:rPr lang="en-IN" dirty="0" smtClean="0"/>
                  <a:t>		D = Day to Calculate</a:t>
                </a:r>
              </a:p>
              <a:p>
                <a:pPr marL="109728" indent="0">
                  <a:buNone/>
                </a:pPr>
                <a:endParaRPr lang="en-IN" dirty="0" smtClean="0"/>
              </a:p>
              <a:p>
                <a:pPr marL="109728" indent="0">
                  <a:buNone/>
                </a:pPr>
                <a:r>
                  <a:rPr lang="en-IN" dirty="0"/>
                  <a:t> </a:t>
                </a:r>
                <a:endParaRPr lang="en-IN" dirty="0" smtClean="0"/>
              </a:p>
              <a:p>
                <a:pPr marL="109728" indent="0">
                  <a:buNone/>
                </a:pP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85800" y="1676400"/>
                <a:ext cx="8229600" cy="4525963"/>
              </a:xfrm>
              <a:blipFill rotWithShape="1">
                <a:blip r:embed="rId2"/>
                <a:stretch>
                  <a:fillRect l="-74" t="-1213"/>
                </a:stretch>
              </a:blipFill>
            </p:spPr>
            <p:txBody>
              <a:bodyPr/>
              <a:lstStyle/>
              <a:p>
                <a:r>
                  <a:rPr lang="en-IN">
                    <a:noFill/>
                  </a:rPr>
                  <a:t> </a:t>
                </a:r>
              </a:p>
            </p:txBody>
          </p:sp>
        </mc:Fallback>
      </mc:AlternateContent>
      <p:sp>
        <p:nvSpPr>
          <p:cNvPr id="3" name="Title 2"/>
          <p:cNvSpPr>
            <a:spLocks noGrp="1"/>
          </p:cNvSpPr>
          <p:nvPr>
            <p:ph type="title"/>
          </p:nvPr>
        </p:nvSpPr>
        <p:spPr/>
        <p:txBody>
          <a:bodyPr/>
          <a:lstStyle/>
          <a:p>
            <a:r>
              <a:rPr lang="en-IN" dirty="0" smtClean="0"/>
              <a:t>Technical Indicator Extraction</a:t>
            </a:r>
            <a:endParaRPr lang="en-IN" dirty="0"/>
          </a:p>
        </p:txBody>
      </p:sp>
    </p:spTree>
    <p:extLst>
      <p:ext uri="{BB962C8B-B14F-4D97-AF65-F5344CB8AC3E}">
        <p14:creationId xmlns:p14="http://schemas.microsoft.com/office/powerpoint/2010/main" val="278860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381000"/>
                <a:ext cx="8229600" cy="5486400"/>
              </a:xfrm>
            </p:spPr>
            <p:txBody>
              <a:bodyPr>
                <a:normAutofit lnSpcReduction="10000"/>
              </a:bodyPr>
              <a:lstStyle/>
              <a:p>
                <a:r>
                  <a:rPr lang="en-IN" dirty="0" smtClean="0"/>
                  <a:t>Exponential Moving Average (EMA) </a:t>
                </a:r>
              </a:p>
              <a:p>
                <a:pPr marL="109728" indent="0">
                  <a:buNone/>
                </a:pPr>
                <a:r>
                  <a:rPr lang="en-IN" dirty="0"/>
                  <a:t> </a:t>
                </a:r>
                <a:r>
                  <a:rPr lang="en-IN" dirty="0" smtClean="0"/>
                  <a:t>  </a:t>
                </a:r>
              </a:p>
              <a:p>
                <a:pPr marL="109728" indent="0">
                  <a:buNone/>
                </a:pPr>
                <a14:m>
                  <m:oMath xmlns:m="http://schemas.openxmlformats.org/officeDocument/2006/math">
                    <m:sSub>
                      <m:sSubPr>
                        <m:ctrlPr>
                          <a:rPr lang="en-IN" i="1" smtClean="0">
                            <a:latin typeface="Cambria Math"/>
                          </a:rPr>
                        </m:ctrlPr>
                      </m:sSubPr>
                      <m:e>
                        <m:r>
                          <a:rPr lang="en-IN" b="0" i="1" smtClean="0">
                            <a:latin typeface="Cambria Math"/>
                          </a:rPr>
                          <m:t>𝐸𝑀𝐴</m:t>
                        </m:r>
                      </m:e>
                      <m:sub>
                        <m:r>
                          <a:rPr lang="en-IN" b="0" i="1" smtClean="0">
                            <a:latin typeface="Cambria Math"/>
                          </a:rPr>
                          <m:t>𝑜</m:t>
                        </m:r>
                      </m:sub>
                    </m:sSub>
                  </m:oMath>
                </a14:m>
                <a:r>
                  <a:rPr lang="en-IN" dirty="0" smtClean="0"/>
                  <a:t> = SMA</a:t>
                </a:r>
              </a:p>
              <a:p>
                <a:pPr marL="109728" indent="0">
                  <a:buNone/>
                </a:pPr>
                <a14:m>
                  <m:oMath xmlns:m="http://schemas.openxmlformats.org/officeDocument/2006/math">
                    <m:sSub>
                      <m:sSubPr>
                        <m:ctrlPr>
                          <a:rPr lang="en-IN" i="1" smtClean="0">
                            <a:latin typeface="Cambria Math"/>
                          </a:rPr>
                        </m:ctrlPr>
                      </m:sSubPr>
                      <m:e>
                        <m:r>
                          <a:rPr lang="en-IN" b="0" i="1" smtClean="0">
                            <a:latin typeface="Cambria Math"/>
                          </a:rPr>
                          <m:t>𝐸𝑀𝐴</m:t>
                        </m:r>
                      </m:e>
                      <m:sub>
                        <m:r>
                          <a:rPr lang="en-IN" b="0" i="1" smtClean="0">
                            <a:latin typeface="Cambria Math"/>
                          </a:rPr>
                          <m:t>𝑖</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𝑥</m:t>
                        </m:r>
                      </m:e>
                      <m:sub>
                        <m:r>
                          <a:rPr lang="en-IN" b="0" i="1" smtClean="0">
                            <a:latin typeface="Cambria Math"/>
                          </a:rPr>
                          <m:t>𝑖</m:t>
                        </m:r>
                        <m:r>
                          <a:rPr lang="en-IN" b="0" i="1" smtClean="0">
                            <a:latin typeface="Cambria Math"/>
                          </a:rPr>
                          <m:t>−1 </m:t>
                        </m:r>
                      </m:sub>
                    </m:sSub>
                  </m:oMath>
                </a14:m>
                <a:r>
                  <a:rPr lang="en-IN" dirty="0" smtClean="0"/>
                  <a:t>- </a:t>
                </a:r>
                <a14:m>
                  <m:oMath xmlns:m="http://schemas.openxmlformats.org/officeDocument/2006/math">
                    <m:sSub>
                      <m:sSubPr>
                        <m:ctrlPr>
                          <a:rPr lang="en-IN" i="1" dirty="0" smtClean="0">
                            <a:latin typeface="Cambria Math"/>
                          </a:rPr>
                        </m:ctrlPr>
                      </m:sSubPr>
                      <m:e>
                        <m:r>
                          <a:rPr lang="en-IN" b="0" i="1" dirty="0" smtClean="0">
                            <a:latin typeface="Cambria Math"/>
                          </a:rPr>
                          <m:t>𝐸𝑀𝐴</m:t>
                        </m:r>
                      </m:e>
                      <m:sub>
                        <m:r>
                          <a:rPr lang="en-IN" b="0" i="1" dirty="0" smtClean="0">
                            <a:latin typeface="Cambria Math"/>
                          </a:rPr>
                          <m:t>𝑖</m:t>
                        </m:r>
                        <m:r>
                          <a:rPr lang="en-IN" b="0" i="1" dirty="0" smtClean="0">
                            <a:latin typeface="Cambria Math"/>
                          </a:rPr>
                          <m:t>−1</m:t>
                        </m:r>
                      </m:sub>
                    </m:sSub>
                  </m:oMath>
                </a14:m>
                <a:r>
                  <a:rPr lang="en-IN" dirty="0" smtClean="0"/>
                  <a:t>)*</a:t>
                </a:r>
                <a14:m>
                  <m:oMath xmlns:m="http://schemas.openxmlformats.org/officeDocument/2006/math">
                    <m:f>
                      <m:fPr>
                        <m:ctrlPr>
                          <a:rPr lang="en-IN" i="1" dirty="0" smtClean="0">
                            <a:latin typeface="Cambria Math"/>
                          </a:rPr>
                        </m:ctrlPr>
                      </m:fPr>
                      <m:num>
                        <m:r>
                          <a:rPr lang="en-IN" b="0" i="1" dirty="0" smtClean="0">
                            <a:latin typeface="Cambria Math"/>
                          </a:rPr>
                          <m:t>2</m:t>
                        </m:r>
                      </m:num>
                      <m:den>
                        <m:r>
                          <a:rPr lang="en-IN" b="0" i="1" dirty="0" smtClean="0">
                            <a:latin typeface="Cambria Math"/>
                          </a:rPr>
                          <m:t>𝑛</m:t>
                        </m:r>
                        <m:r>
                          <a:rPr lang="en-IN" b="0" i="1" dirty="0" smtClean="0">
                            <a:latin typeface="Cambria Math"/>
                          </a:rPr>
                          <m:t>+1 </m:t>
                        </m:r>
                      </m:den>
                    </m:f>
                  </m:oMath>
                </a14:m>
                <a:r>
                  <a:rPr lang="en-IN" dirty="0" smtClean="0"/>
                  <a:t> +</a:t>
                </a:r>
                <a14:m>
                  <m:oMath xmlns:m="http://schemas.openxmlformats.org/officeDocument/2006/math">
                    <m:sSub>
                      <m:sSubPr>
                        <m:ctrlPr>
                          <a:rPr lang="en-IN" i="1" dirty="0" smtClean="0">
                            <a:latin typeface="Cambria Math"/>
                          </a:rPr>
                        </m:ctrlPr>
                      </m:sSubPr>
                      <m:e>
                        <m:r>
                          <a:rPr lang="en-IN" b="0" i="1" dirty="0" smtClean="0">
                            <a:latin typeface="Cambria Math"/>
                          </a:rPr>
                          <m:t>𝐸𝑀𝐴</m:t>
                        </m:r>
                      </m:e>
                      <m:sub>
                        <m:r>
                          <a:rPr lang="en-IN" b="0" i="1" dirty="0" smtClean="0">
                            <a:latin typeface="Cambria Math"/>
                          </a:rPr>
                          <m:t>𝑖</m:t>
                        </m:r>
                        <m:r>
                          <a:rPr lang="en-IN" b="0" i="1" dirty="0" smtClean="0">
                            <a:latin typeface="Cambria Math"/>
                          </a:rPr>
                          <m:t>−1</m:t>
                        </m:r>
                      </m:sub>
                    </m:sSub>
                  </m:oMath>
                </a14:m>
                <a:endParaRPr lang="en-IN" dirty="0" smtClean="0"/>
              </a:p>
              <a:p>
                <a:pPr marL="109728" indent="0">
                  <a:buNone/>
                </a:pPr>
                <a:r>
                  <a:rPr lang="en-IN" dirty="0" smtClean="0"/>
                  <a:t> where x =Closing Prices</a:t>
                </a:r>
              </a:p>
              <a:p>
                <a:pPr marL="109728" indent="0">
                  <a:buNone/>
                </a:pPr>
                <a:r>
                  <a:rPr lang="en-IN" dirty="0" smtClean="0"/>
                  <a:t>	    i = Current Day</a:t>
                </a:r>
              </a:p>
              <a:p>
                <a:pPr marL="109728" indent="0">
                  <a:buNone/>
                </a:pPr>
                <a:r>
                  <a:rPr lang="en-IN" dirty="0"/>
                  <a:t>	 </a:t>
                </a:r>
                <a:r>
                  <a:rPr lang="en-IN" dirty="0" smtClean="0"/>
                  <a:t>   n = Number of Days </a:t>
                </a:r>
              </a:p>
              <a:p>
                <a:pPr marL="109728" indent="0">
                  <a:buNone/>
                </a:pPr>
                <a:r>
                  <a:rPr lang="en-IN" dirty="0" smtClean="0"/>
                  <a:t>    </a:t>
                </a:r>
                <a:r>
                  <a:rPr lang="en-IN" sz="2400" dirty="0" smtClean="0"/>
                  <a:t>Moving Average Convergence Divergence (MACD</a:t>
                </a:r>
                <a:r>
                  <a:rPr lang="en-IN" dirty="0" smtClean="0"/>
                  <a:t>)   </a:t>
                </a:r>
                <a14:m>
                  <m:oMath xmlns:m="http://schemas.openxmlformats.org/officeDocument/2006/math">
                    <m:sSub>
                      <m:sSubPr>
                        <m:ctrlPr>
                          <a:rPr lang="en-IN" i="1" smtClean="0">
                            <a:latin typeface="Cambria Math"/>
                          </a:rPr>
                        </m:ctrlPr>
                      </m:sSubPr>
                      <m:e>
                        <m:r>
                          <a:rPr lang="en-IN" b="0" i="1" smtClean="0">
                            <a:latin typeface="Cambria Math"/>
                          </a:rPr>
                          <m:t>     </m:t>
                        </m:r>
                        <m:r>
                          <a:rPr lang="en-IN" b="0" i="1" smtClean="0">
                            <a:latin typeface="Cambria Math"/>
                          </a:rPr>
                          <m:t>𝑀𝐴𝐶𝐷</m:t>
                        </m:r>
                      </m:e>
                      <m:sub>
                        <m:r>
                          <a:rPr lang="en-IN" b="0" i="1" smtClean="0">
                            <a:latin typeface="Cambria Math"/>
                          </a:rPr>
                          <m:t>𝑑</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𝐸𝑀𝐴</m:t>
                        </m:r>
                        <m:r>
                          <a:rPr lang="en-IN" b="0" i="1" smtClean="0">
                            <a:latin typeface="Cambria Math"/>
                          </a:rPr>
                          <m:t>12</m:t>
                        </m:r>
                      </m:e>
                      <m:sub>
                        <m:r>
                          <a:rPr lang="en-IN" b="0" i="1" smtClean="0">
                            <a:latin typeface="Cambria Math"/>
                          </a:rPr>
                          <m:t>𝑑</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𝐸𝑀𝐴</m:t>
                        </m:r>
                        <m:r>
                          <a:rPr lang="en-IN" b="0" i="1" smtClean="0">
                            <a:latin typeface="Cambria Math"/>
                          </a:rPr>
                          <m:t>26</m:t>
                        </m:r>
                      </m:e>
                      <m:sub>
                        <m:r>
                          <a:rPr lang="en-IN" b="0" i="1" smtClean="0">
                            <a:latin typeface="Cambria Math"/>
                          </a:rPr>
                          <m:t>𝑑</m:t>
                        </m:r>
                      </m:sub>
                    </m:sSub>
                  </m:oMath>
                </a14:m>
                <a:endParaRPr lang="en-IN" dirty="0" smtClean="0"/>
              </a:p>
              <a:p>
                <a:pPr marL="109728" indent="0">
                  <a:buNone/>
                </a:pPr>
                <a:r>
                  <a:rPr lang="en-IN" dirty="0"/>
                  <a:t> </a:t>
                </a:r>
                <a:r>
                  <a:rPr lang="en-IN" dirty="0" smtClean="0"/>
                  <a:t>      EMA12 = 12 day EMA</a:t>
                </a:r>
              </a:p>
              <a:p>
                <a:pPr marL="109728" indent="0">
                  <a:buNone/>
                </a:pPr>
                <a:r>
                  <a:rPr lang="en-IN" dirty="0"/>
                  <a:t> </a:t>
                </a:r>
                <a:r>
                  <a:rPr lang="en-IN" dirty="0" smtClean="0"/>
                  <a:t>      EMA26 = 26 day EMA</a:t>
                </a:r>
              </a:p>
              <a:p>
                <a:pPr marL="109728" indent="0">
                  <a:buNone/>
                </a:pPr>
                <a:r>
                  <a:rPr lang="en-IN" dirty="0"/>
                  <a:t> </a:t>
                </a:r>
                <a:r>
                  <a:rPr lang="en-IN" dirty="0" smtClean="0"/>
                  <a:t>      d          = Day to Calculate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381000"/>
                <a:ext cx="8229600" cy="5486400"/>
              </a:xfrm>
              <a:blipFill rotWithShape="1">
                <a:blip r:embed="rId2"/>
                <a:stretch>
                  <a:fillRect t="-1556" r="-3259"/>
                </a:stretch>
              </a:blipFill>
            </p:spPr>
            <p:txBody>
              <a:bodyPr/>
              <a:lstStyle/>
              <a:p>
                <a:r>
                  <a:rPr lang="en-IN">
                    <a:noFill/>
                  </a:rPr>
                  <a:t> </a:t>
                </a:r>
              </a:p>
            </p:txBody>
          </p:sp>
        </mc:Fallback>
      </mc:AlternateContent>
      <p:sp>
        <p:nvSpPr>
          <p:cNvPr id="5" name="Right Arrow 4"/>
          <p:cNvSpPr/>
          <p:nvPr/>
        </p:nvSpPr>
        <p:spPr>
          <a:xfrm>
            <a:off x="426026" y="3657600"/>
            <a:ext cx="41217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91035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IN" sz="2400" dirty="0" smtClean="0"/>
                  <a:t>RSI = 100 - </a:t>
                </a:r>
                <a14:m>
                  <m:oMath xmlns:m="http://schemas.openxmlformats.org/officeDocument/2006/math">
                    <m:f>
                      <m:fPr>
                        <m:ctrlPr>
                          <a:rPr lang="en-IN" sz="2400" i="1" smtClean="0">
                            <a:latin typeface="Cambria Math"/>
                          </a:rPr>
                        </m:ctrlPr>
                      </m:fPr>
                      <m:num>
                        <m:r>
                          <a:rPr lang="en-IN" sz="2400" b="0" i="1" smtClean="0">
                            <a:latin typeface="Cambria Math"/>
                          </a:rPr>
                          <m:t>100</m:t>
                        </m:r>
                      </m:num>
                      <m:den>
                        <m:r>
                          <a:rPr lang="en-IN" sz="2400" b="0" i="1" smtClean="0">
                            <a:latin typeface="Cambria Math"/>
                          </a:rPr>
                          <m:t>1+</m:t>
                        </m:r>
                        <m:r>
                          <a:rPr lang="en-IN" sz="2400" b="0" i="1" smtClean="0">
                            <a:latin typeface="Cambria Math"/>
                          </a:rPr>
                          <m:t>𝑅𝑆</m:t>
                        </m:r>
                      </m:den>
                    </m:f>
                  </m:oMath>
                </a14:m>
                <a:endParaRPr lang="en-IN" sz="2400" dirty="0" smtClean="0"/>
              </a:p>
              <a:p>
                <a:r>
                  <a:rPr lang="en-IN" sz="2400" dirty="0" smtClean="0"/>
                  <a:t>RS = </a:t>
                </a:r>
                <a14:m>
                  <m:oMath xmlns:m="http://schemas.openxmlformats.org/officeDocument/2006/math">
                    <m:f>
                      <m:fPr>
                        <m:ctrlPr>
                          <a:rPr lang="en-IN" sz="2400" i="1" smtClean="0">
                            <a:latin typeface="Cambria Math"/>
                          </a:rPr>
                        </m:ctrlPr>
                      </m:fPr>
                      <m:num>
                        <m:r>
                          <a:rPr lang="en-IN" sz="2400" b="0" i="1" smtClean="0">
                            <a:latin typeface="Cambria Math"/>
                          </a:rPr>
                          <m:t>𝐴𝑣𝑔</m:t>
                        </m:r>
                        <m:r>
                          <a:rPr lang="en-IN" sz="2400" b="0" i="1" smtClean="0">
                            <a:latin typeface="Cambria Math"/>
                          </a:rPr>
                          <m:t> (</m:t>
                        </m:r>
                        <m:r>
                          <a:rPr lang="en-IN" sz="2400" b="0" i="1" smtClean="0">
                            <a:latin typeface="Cambria Math"/>
                          </a:rPr>
                          <m:t>𝐺𝑎𝑖𝑛𝑠</m:t>
                        </m:r>
                        <m:r>
                          <a:rPr lang="en-IN" sz="2400" b="0" i="1" smtClean="0">
                            <a:latin typeface="Cambria Math"/>
                          </a:rPr>
                          <m:t> </m:t>
                        </m:r>
                        <m:r>
                          <a:rPr lang="en-IN" sz="2400" b="0" i="1" smtClean="0">
                            <a:latin typeface="Cambria Math"/>
                          </a:rPr>
                          <m:t>𝑖</m:t>
                        </m:r>
                        <m:r>
                          <a:rPr lang="en-IN" sz="2400" b="0" i="1" smtClean="0">
                            <a:latin typeface="Cambria Math"/>
                          </a:rPr>
                          <m:t>−14…</m:t>
                        </m:r>
                        <m:r>
                          <a:rPr lang="en-IN" sz="2400" b="0" i="1" smtClean="0">
                            <a:latin typeface="Cambria Math"/>
                          </a:rPr>
                          <m:t>𝑖</m:t>
                        </m:r>
                        <m:r>
                          <a:rPr lang="en-IN" sz="2400" b="0" i="1" smtClean="0">
                            <a:latin typeface="Cambria Math"/>
                          </a:rPr>
                          <m:t>)</m:t>
                        </m:r>
                      </m:num>
                      <m:den>
                        <m:eqArr>
                          <m:eqArrPr>
                            <m:ctrlPr>
                              <a:rPr lang="en-IN" sz="2400" b="0" i="1" smtClean="0">
                                <a:latin typeface="Cambria Math"/>
                              </a:rPr>
                            </m:ctrlPr>
                          </m:eqArrPr>
                          <m:e>
                            <m:r>
                              <a:rPr lang="en-IN" sz="2400" b="0" i="1" smtClean="0">
                                <a:latin typeface="Cambria Math"/>
                              </a:rPr>
                              <m:t>𝐴𝑣𝑔</m:t>
                            </m:r>
                            <m:r>
                              <a:rPr lang="en-IN" sz="2400" b="0" i="1" smtClean="0">
                                <a:latin typeface="Cambria Math"/>
                              </a:rPr>
                              <m:t>(</m:t>
                            </m:r>
                            <m:r>
                              <a:rPr lang="en-IN" sz="2400" b="0" i="1" smtClean="0">
                                <a:latin typeface="Cambria Math"/>
                              </a:rPr>
                              <m:t>𝐿𝑜𝑠𝑠𝑒𝑠</m:t>
                            </m:r>
                            <m:r>
                              <a:rPr lang="en-IN" sz="2400" b="0" i="1" smtClean="0">
                                <a:latin typeface="Cambria Math"/>
                              </a:rPr>
                              <m:t> </m:t>
                            </m:r>
                            <m:r>
                              <a:rPr lang="en-IN" sz="2400" b="0" i="1" smtClean="0">
                                <a:latin typeface="Cambria Math"/>
                              </a:rPr>
                              <m:t>𝑖</m:t>
                            </m:r>
                            <m:r>
                              <a:rPr lang="en-IN" sz="2400" b="0" i="1" smtClean="0">
                                <a:latin typeface="Cambria Math"/>
                              </a:rPr>
                              <m:t> −14…</m:t>
                            </m:r>
                            <m:r>
                              <a:rPr lang="en-IN" sz="2400" b="0" i="1" smtClean="0">
                                <a:latin typeface="Cambria Math"/>
                              </a:rPr>
                              <m:t>𝑖</m:t>
                            </m:r>
                            <m:r>
                              <a:rPr lang="en-IN" sz="2400" b="0" i="1" smtClean="0">
                                <a:latin typeface="Cambria Math"/>
                              </a:rPr>
                              <m:t>)</m:t>
                            </m:r>
                          </m:e>
                          <m:e/>
                        </m:eqArr>
                      </m:den>
                    </m:f>
                  </m:oMath>
                </a14:m>
                <a:endParaRPr lang="en-IN" sz="2400" dirty="0" smtClean="0"/>
              </a:p>
              <a:p>
                <a:r>
                  <a:rPr lang="en-IN" sz="2400" dirty="0" smtClean="0"/>
                  <a:t>Gains = Price increase sum over last 14 days</a:t>
                </a:r>
              </a:p>
              <a:p>
                <a:r>
                  <a:rPr lang="en-IN" sz="2400" dirty="0" smtClean="0"/>
                  <a:t>Losses = Price decrease sum over last 14 days</a:t>
                </a:r>
              </a:p>
              <a:p>
                <a:endParaRPr lang="en-IN"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IN">
                    <a:noFill/>
                  </a:rPr>
                  <a:t> </a:t>
                </a:r>
              </a:p>
            </p:txBody>
          </p:sp>
        </mc:Fallback>
      </mc:AlternateContent>
      <p:sp>
        <p:nvSpPr>
          <p:cNvPr id="3" name="Title 2"/>
          <p:cNvSpPr>
            <a:spLocks noGrp="1"/>
          </p:cNvSpPr>
          <p:nvPr>
            <p:ph type="title"/>
          </p:nvPr>
        </p:nvSpPr>
        <p:spPr/>
        <p:txBody>
          <a:bodyPr/>
          <a:lstStyle/>
          <a:p>
            <a:r>
              <a:rPr lang="en-IN" dirty="0" smtClean="0"/>
              <a:t>Relative Strength Index (RSI)</a:t>
            </a:r>
            <a:endParaRPr lang="en-IN" dirty="0"/>
          </a:p>
        </p:txBody>
      </p:sp>
    </p:spTree>
    <p:extLst>
      <p:ext uri="{BB962C8B-B14F-4D97-AF65-F5344CB8AC3E}">
        <p14:creationId xmlns:p14="http://schemas.microsoft.com/office/powerpoint/2010/main" val="3915446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000" dirty="0" smtClean="0">
                <a:latin typeface="Times New Roman" pitchFamily="18" charset="0"/>
                <a:cs typeface="Times New Roman" pitchFamily="18" charset="0"/>
              </a:rPr>
              <a:t>Producing accurate methods for predicting stock prices has been a goal of both the financial and technological communities for many years.</a:t>
            </a:r>
          </a:p>
          <a:p>
            <a:pPr algn="just"/>
            <a:r>
              <a:rPr lang="en-IN" sz="2000" dirty="0" smtClean="0">
                <a:latin typeface="Times New Roman" pitchFamily="18" charset="0"/>
                <a:cs typeface="Times New Roman" pitchFamily="18" charset="0"/>
              </a:rPr>
              <a:t>This research includes utilising Artificial Intelligence and Machine Learning methods to predict both sudden and long term changes in a given share’s  price, minimising loss and maximising profit.</a:t>
            </a:r>
          </a:p>
          <a:p>
            <a:pPr algn="just"/>
            <a:r>
              <a:rPr lang="en-IN" sz="2000" dirty="0" smtClean="0">
                <a:latin typeface="Times New Roman" pitchFamily="18" charset="0"/>
                <a:cs typeface="Times New Roman" pitchFamily="18" charset="0"/>
              </a:rPr>
              <a:t>Existing Software attempting to deliver such results rely mostly on simple assertions on raw statistical data and trend indicators such as “ Sell shares when 50 day moving average is going below 200 day moving average. This approach is known as Algotrading.</a:t>
            </a:r>
          </a:p>
          <a:p>
            <a:pPr algn="just"/>
            <a:r>
              <a:rPr lang="en-IN" sz="2000" dirty="0" smtClean="0">
                <a:latin typeface="Times New Roman" pitchFamily="18" charset="0"/>
                <a:cs typeface="Times New Roman" pitchFamily="18" charset="0"/>
              </a:rPr>
              <a:t>Another common method is ARIMA which means Auto- Regressive Integrated Moving Average to allow forecasting, being particularly useful where data is non stationary, as it is with financial data.</a:t>
            </a:r>
            <a:endParaRPr lang="en-IN"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IN" u="sng" dirty="0" smtClean="0">
                <a:latin typeface="Times New Roman" pitchFamily="18" charset="0"/>
                <a:cs typeface="Times New Roman" pitchFamily="18" charset="0"/>
              </a:rPr>
              <a:t>Introduction</a:t>
            </a:r>
            <a:endParaRPr lang="en-IN" u="sng" dirty="0">
              <a:latin typeface="Times New Roman" pitchFamily="18" charset="0"/>
              <a:cs typeface="Times New Roman" pitchFamily="18" charset="0"/>
            </a:endParaRPr>
          </a:p>
        </p:txBody>
      </p:sp>
    </p:spTree>
    <p:extLst>
      <p:ext uri="{BB962C8B-B14F-4D97-AF65-F5344CB8AC3E}">
        <p14:creationId xmlns:p14="http://schemas.microsoft.com/office/powerpoint/2010/main" val="3161956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IN" dirty="0" smtClean="0"/>
                  <a:t>StoOsc = 100* </a:t>
                </a:r>
                <a14:m>
                  <m:oMath xmlns:m="http://schemas.openxmlformats.org/officeDocument/2006/math">
                    <m:f>
                      <m:fPr>
                        <m:ctrlPr>
                          <a:rPr lang="en-IN" i="1" smtClean="0">
                            <a:latin typeface="Cambria Math"/>
                          </a:rPr>
                        </m:ctrlPr>
                      </m:fPr>
                      <m:num>
                        <m:r>
                          <a:rPr lang="en-IN" b="0" i="1" smtClean="0">
                            <a:latin typeface="Cambria Math"/>
                          </a:rPr>
                          <m:t>𝑥</m:t>
                        </m:r>
                        <m:r>
                          <a:rPr lang="en-IN" b="0" i="1" smtClean="0">
                            <a:latin typeface="Cambria Math"/>
                          </a:rPr>
                          <m:t>−</m:t>
                        </m:r>
                        <m:r>
                          <a:rPr lang="en-IN" b="0" i="1" smtClean="0">
                            <a:latin typeface="Cambria Math"/>
                          </a:rPr>
                          <m:t>𝐿𝑜𝑤</m:t>
                        </m:r>
                        <m:r>
                          <a:rPr lang="en-IN" b="0" i="1" smtClean="0">
                            <a:latin typeface="Cambria Math"/>
                          </a:rPr>
                          <m:t>14</m:t>
                        </m:r>
                      </m:num>
                      <m:den>
                        <m:r>
                          <a:rPr lang="en-IN" b="0" i="1" smtClean="0">
                            <a:latin typeface="Cambria Math"/>
                          </a:rPr>
                          <m:t>𝐻𝑖𝑔h</m:t>
                        </m:r>
                        <m:r>
                          <a:rPr lang="en-IN" b="0" i="1" smtClean="0">
                            <a:latin typeface="Cambria Math"/>
                          </a:rPr>
                          <m:t>14−</m:t>
                        </m:r>
                        <m:r>
                          <a:rPr lang="en-IN" b="0" i="1" smtClean="0">
                            <a:latin typeface="Cambria Math"/>
                          </a:rPr>
                          <m:t>𝐿𝑜𝑤</m:t>
                        </m:r>
                        <m:r>
                          <a:rPr lang="en-IN" b="0" i="1" smtClean="0">
                            <a:latin typeface="Cambria Math"/>
                          </a:rPr>
                          <m:t>14</m:t>
                        </m:r>
                      </m:den>
                    </m:f>
                  </m:oMath>
                </a14:m>
                <a:endParaRPr lang="en-IN" dirty="0" smtClean="0"/>
              </a:p>
              <a:p>
                <a:pPr marL="109728" indent="0">
                  <a:buNone/>
                </a:pPr>
                <a:endParaRPr lang="en-IN" dirty="0" smtClean="0"/>
              </a:p>
              <a:p>
                <a:pPr marL="109728" indent="0">
                  <a:buNone/>
                </a:pPr>
                <a:r>
                  <a:rPr lang="en-IN" dirty="0"/>
                  <a:t> </a:t>
                </a:r>
                <a:r>
                  <a:rPr lang="en-IN" dirty="0" smtClean="0"/>
                  <a:t>x = Current Closing Price</a:t>
                </a:r>
              </a:p>
              <a:p>
                <a:pPr marL="109728" indent="0">
                  <a:buNone/>
                </a:pPr>
                <a:r>
                  <a:rPr lang="en-IN" dirty="0"/>
                  <a:t> </a:t>
                </a:r>
                <a:r>
                  <a:rPr lang="en-IN" dirty="0" smtClean="0"/>
                  <a:t>Low14 = Lowest Price of last 14 days</a:t>
                </a:r>
              </a:p>
              <a:p>
                <a:pPr marL="109728" indent="0">
                  <a:buNone/>
                </a:pPr>
                <a:r>
                  <a:rPr lang="en-IN" dirty="0"/>
                  <a:t> </a:t>
                </a:r>
                <a:r>
                  <a:rPr lang="en-IN" dirty="0" smtClean="0"/>
                  <a:t>High 14 = Highest Price of last 14 days</a:t>
                </a:r>
              </a:p>
              <a:p>
                <a:pPr marL="109728" indent="0">
                  <a:buNone/>
                </a:pPr>
                <a:endParaRPr lang="en-IN" dirty="0" smtClean="0"/>
              </a:p>
              <a:p>
                <a:pPr marL="109728" indent="0">
                  <a:buNone/>
                </a:pP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IN">
                    <a:noFill/>
                  </a:rPr>
                  <a:t> </a:t>
                </a:r>
              </a:p>
            </p:txBody>
          </p:sp>
        </mc:Fallback>
      </mc:AlternateContent>
      <p:sp>
        <p:nvSpPr>
          <p:cNvPr id="3" name="Title 2"/>
          <p:cNvSpPr>
            <a:spLocks noGrp="1"/>
          </p:cNvSpPr>
          <p:nvPr>
            <p:ph type="title"/>
          </p:nvPr>
        </p:nvSpPr>
        <p:spPr/>
        <p:txBody>
          <a:bodyPr/>
          <a:lstStyle/>
          <a:p>
            <a:r>
              <a:rPr lang="en-IN" dirty="0" smtClean="0"/>
              <a:t>Stochastic Oscillator(</a:t>
            </a:r>
            <a:r>
              <a:rPr lang="en-IN" dirty="0" err="1" smtClean="0"/>
              <a:t>StoOsc</a:t>
            </a:r>
            <a:r>
              <a:rPr lang="en-IN" dirty="0" smtClean="0"/>
              <a:t>)</a:t>
            </a:r>
            <a:endParaRPr lang="en-IN" dirty="0"/>
          </a:p>
        </p:txBody>
      </p:sp>
    </p:spTree>
    <p:extLst>
      <p:ext uri="{BB962C8B-B14F-4D97-AF65-F5344CB8AC3E}">
        <p14:creationId xmlns:p14="http://schemas.microsoft.com/office/powerpoint/2010/main" val="1012009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IN" sz="3200" dirty="0" smtClean="0"/>
                  <a:t>% R = </a:t>
                </a:r>
                <a14:m>
                  <m:oMath xmlns:m="http://schemas.openxmlformats.org/officeDocument/2006/math">
                    <m:f>
                      <m:fPr>
                        <m:ctrlPr>
                          <a:rPr lang="en-IN" sz="3200" i="1" smtClean="0">
                            <a:latin typeface="Cambria Math"/>
                          </a:rPr>
                        </m:ctrlPr>
                      </m:fPr>
                      <m:num>
                        <m:sSub>
                          <m:sSubPr>
                            <m:ctrlPr>
                              <a:rPr lang="en-IN" sz="3200" i="1" smtClean="0">
                                <a:latin typeface="Cambria Math"/>
                              </a:rPr>
                            </m:ctrlPr>
                          </m:sSubPr>
                          <m:e>
                            <m:r>
                              <a:rPr lang="en-IN" sz="3200" b="0" i="1" smtClean="0">
                                <a:latin typeface="Cambria Math"/>
                              </a:rPr>
                              <m:t>h</m:t>
                            </m:r>
                          </m:e>
                          <m:sub>
                            <m:r>
                              <a:rPr lang="en-IN" sz="3200" b="0" i="1" smtClean="0">
                                <a:latin typeface="Cambria Math"/>
                              </a:rPr>
                              <m:t>𝑛</m:t>
                            </m:r>
                          </m:sub>
                        </m:sSub>
                        <m:r>
                          <a:rPr lang="en-IN" sz="3200" b="0" i="1" smtClean="0">
                            <a:latin typeface="Cambria Math"/>
                          </a:rPr>
                          <m:t> −</m:t>
                        </m:r>
                        <m:r>
                          <a:rPr lang="en-IN" sz="3200" b="0" i="1" smtClean="0">
                            <a:latin typeface="Cambria Math"/>
                          </a:rPr>
                          <m:t>𝑐𝑖</m:t>
                        </m:r>
                      </m:num>
                      <m:den>
                        <m:r>
                          <a:rPr lang="en-IN" sz="3200" b="0" i="1" smtClean="0">
                            <a:latin typeface="Cambria Math"/>
                          </a:rPr>
                          <m:t>h𝑛</m:t>
                        </m:r>
                        <m:r>
                          <a:rPr lang="en-IN" sz="3200" b="0" i="1" smtClean="0">
                            <a:latin typeface="Cambria Math"/>
                          </a:rPr>
                          <m:t> −</m:t>
                        </m:r>
                        <m:r>
                          <a:rPr lang="en-IN" sz="3200" b="0" i="1" smtClean="0">
                            <a:latin typeface="Cambria Math"/>
                          </a:rPr>
                          <m:t>𝑙𝑛</m:t>
                        </m:r>
                      </m:den>
                    </m:f>
                  </m:oMath>
                </a14:m>
                <a:endParaRPr lang="en-IN" sz="3200" dirty="0" smtClean="0"/>
              </a:p>
              <a:p>
                <a:pPr marL="109728" indent="0">
                  <a:buNone/>
                </a:pPr>
                <a:r>
                  <a:rPr lang="en-IN" dirty="0" smtClean="0"/>
                  <a:t> </a:t>
                </a:r>
              </a:p>
              <a:p>
                <a:pPr marL="109728" indent="0">
                  <a:buNone/>
                </a:pPr>
                <a:endParaRPr lang="en-IN" dirty="0"/>
              </a:p>
              <a:p>
                <a:pPr marL="109728" indent="0">
                  <a:buNone/>
                </a:pPr>
                <a:r>
                  <a:rPr lang="en-IN" dirty="0" smtClean="0"/>
                  <a:t> where hn = Highest Price over last n days</a:t>
                </a:r>
              </a:p>
              <a:p>
                <a:pPr marL="109728" indent="0">
                  <a:buNone/>
                </a:pPr>
                <a:r>
                  <a:rPr lang="en-IN" dirty="0"/>
                  <a:t> </a:t>
                </a:r>
                <a:r>
                  <a:rPr lang="en-IN" dirty="0" smtClean="0"/>
                  <a:t>           ln = Lowest Price over last n days</a:t>
                </a:r>
              </a:p>
              <a:p>
                <a:pPr marL="109728" indent="0">
                  <a:buNone/>
                </a:pPr>
                <a:r>
                  <a:rPr lang="en-IN" dirty="0"/>
                  <a:t>	 </a:t>
                </a:r>
                <a:r>
                  <a:rPr lang="en-IN" dirty="0" smtClean="0"/>
                  <a:t>    ci =  Current Close Price</a:t>
                </a:r>
              </a:p>
              <a:p>
                <a:pPr marL="109728" indent="0">
                  <a:buNone/>
                </a:pP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IN">
                    <a:noFill/>
                  </a:rPr>
                  <a:t> </a:t>
                </a:r>
              </a:p>
            </p:txBody>
          </p:sp>
        </mc:Fallback>
      </mc:AlternateContent>
      <p:sp>
        <p:nvSpPr>
          <p:cNvPr id="3" name="Title 2"/>
          <p:cNvSpPr>
            <a:spLocks noGrp="1"/>
          </p:cNvSpPr>
          <p:nvPr>
            <p:ph type="title"/>
          </p:nvPr>
        </p:nvSpPr>
        <p:spPr/>
        <p:txBody>
          <a:bodyPr/>
          <a:lstStyle/>
          <a:p>
            <a:r>
              <a:rPr lang="en-IN" dirty="0" smtClean="0"/>
              <a:t>Williams % R</a:t>
            </a:r>
            <a:endParaRPr lang="en-IN" dirty="0"/>
          </a:p>
        </p:txBody>
      </p:sp>
    </p:spTree>
    <p:extLst>
      <p:ext uri="{BB962C8B-B14F-4D97-AF65-F5344CB8AC3E}">
        <p14:creationId xmlns:p14="http://schemas.microsoft.com/office/powerpoint/2010/main" val="117828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𝑜</m:t>
                        </m:r>
                      </m:sub>
                    </m:sSub>
                  </m:oMath>
                </a14:m>
                <a:r>
                  <a:rPr lang="en-IN" dirty="0" smtClean="0"/>
                  <a:t>= 0</a:t>
                </a:r>
              </a:p>
              <a:p>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𝑖</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𝑖</m:t>
                        </m:r>
                        <m:r>
                          <a:rPr lang="en-IN" b="0" i="1" smtClean="0">
                            <a:latin typeface="Cambria Math"/>
                          </a:rPr>
                          <m:t>−1</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𝑣</m:t>
                        </m:r>
                      </m:e>
                      <m:sub>
                        <m:r>
                          <a:rPr lang="en-IN" b="0" i="1" smtClean="0">
                            <a:latin typeface="Cambria Math"/>
                          </a:rPr>
                          <m:t>𝑖</m:t>
                        </m:r>
                      </m:sub>
                    </m:sSub>
                  </m:oMath>
                </a14:m>
                <a:r>
                  <a:rPr lang="en-IN" dirty="0" smtClean="0"/>
                  <a:t> </a:t>
                </a:r>
                <a14:m>
                  <m:oMath xmlns:m="http://schemas.openxmlformats.org/officeDocument/2006/math">
                    <m:sSub>
                      <m:sSubPr>
                        <m:ctrlPr>
                          <a:rPr lang="en-IN" i="1" dirty="0" smtClean="0">
                            <a:latin typeface="Cambria Math"/>
                          </a:rPr>
                        </m:ctrlPr>
                      </m:sSubPr>
                      <m:e>
                        <m:r>
                          <a:rPr lang="en-IN" b="0" i="1" dirty="0" smtClean="0">
                            <a:latin typeface="Cambria Math"/>
                          </a:rPr>
                          <m:t>𝑖𝑓</m:t>
                        </m:r>
                        <m:r>
                          <a:rPr lang="en-IN" b="0" i="1" dirty="0" smtClean="0">
                            <a:latin typeface="Cambria Math"/>
                          </a:rPr>
                          <m:t> </m:t>
                        </m:r>
                        <m:r>
                          <a:rPr lang="en-IN" b="0" i="1" dirty="0" smtClean="0">
                            <a:latin typeface="Cambria Math"/>
                          </a:rPr>
                          <m:t>𝑐</m:t>
                        </m:r>
                      </m:e>
                      <m:sub>
                        <m:r>
                          <a:rPr lang="en-IN" b="0" i="1" dirty="0" smtClean="0">
                            <a:latin typeface="Cambria Math"/>
                          </a:rPr>
                          <m:t>𝑖</m:t>
                        </m:r>
                      </m:sub>
                    </m:sSub>
                  </m:oMath>
                </a14:m>
                <a:r>
                  <a:rPr lang="en-IN" dirty="0" smtClean="0"/>
                  <a:t> &gt;</a:t>
                </a:r>
                <a14:m>
                  <m:oMath xmlns:m="http://schemas.openxmlformats.org/officeDocument/2006/math">
                    <m:sSub>
                      <m:sSubPr>
                        <m:ctrlPr>
                          <a:rPr lang="en-IN" i="1" dirty="0" smtClean="0">
                            <a:latin typeface="Cambria Math"/>
                          </a:rPr>
                        </m:ctrlPr>
                      </m:sSubPr>
                      <m:e>
                        <m:r>
                          <a:rPr lang="en-IN" b="0" i="1" dirty="0" smtClean="0">
                            <a:latin typeface="Cambria Math"/>
                          </a:rPr>
                          <m:t>𝑐</m:t>
                        </m:r>
                      </m:e>
                      <m:sub>
                        <m:r>
                          <a:rPr lang="en-IN" b="0" i="1" dirty="0" smtClean="0">
                            <a:latin typeface="Cambria Math"/>
                          </a:rPr>
                          <m:t>𝑖</m:t>
                        </m:r>
                        <m:r>
                          <a:rPr lang="en-IN" b="0" i="1" dirty="0" smtClean="0">
                            <a:latin typeface="Cambria Math"/>
                          </a:rPr>
                          <m:t>−1</m:t>
                        </m:r>
                      </m:sub>
                    </m:sSub>
                  </m:oMath>
                </a14:m>
                <a:endParaRPr lang="en-IN" i="1" dirty="0" smtClean="0">
                  <a:latin typeface="Cambria Math"/>
                </a:endParaRPr>
              </a:p>
              <a:p>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𝑖</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𝑖</m:t>
                        </m:r>
                        <m:r>
                          <a:rPr lang="en-IN" b="0" i="1" smtClean="0">
                            <a:latin typeface="Cambria Math"/>
                          </a:rPr>
                          <m:t>−1</m:t>
                        </m:r>
                      </m:sub>
                    </m:sSub>
                    <m:r>
                      <a:rPr lang="en-IN" i="1" smtClean="0">
                        <a:latin typeface="Cambria Math"/>
                      </a:rPr>
                      <m:t> </m:t>
                    </m:r>
                  </m:oMath>
                </a14:m>
                <a:r>
                  <a:rPr lang="en-IN" dirty="0" smtClean="0"/>
                  <a:t>- </a:t>
                </a:r>
                <a14:m>
                  <m:oMath xmlns:m="http://schemas.openxmlformats.org/officeDocument/2006/math">
                    <m:sSub>
                      <m:sSubPr>
                        <m:ctrlPr>
                          <a:rPr lang="en-IN" i="1" smtClean="0">
                            <a:latin typeface="Cambria Math"/>
                          </a:rPr>
                        </m:ctrlPr>
                      </m:sSubPr>
                      <m:e>
                        <m:r>
                          <a:rPr lang="en-IN" b="0" i="1" smtClean="0">
                            <a:latin typeface="Cambria Math"/>
                          </a:rPr>
                          <m:t>𝑣</m:t>
                        </m:r>
                      </m:e>
                      <m:sub>
                        <m:r>
                          <a:rPr lang="en-IN" b="0" i="1" smtClean="0">
                            <a:latin typeface="Cambria Math"/>
                          </a:rPr>
                          <m:t>𝑖</m:t>
                        </m:r>
                        <m:r>
                          <a:rPr lang="en-IN" b="0" i="1" smtClean="0">
                            <a:latin typeface="Cambria Math"/>
                          </a:rPr>
                          <m:t>  </m:t>
                        </m:r>
                      </m:sub>
                    </m:sSub>
                    <m:r>
                      <a:rPr lang="en-IN" b="0" i="1" smtClean="0">
                        <a:latin typeface="Cambria Math"/>
                      </a:rPr>
                      <m:t> </m:t>
                    </m:r>
                    <m:r>
                      <a:rPr lang="en-IN" b="0" i="1" smtClean="0">
                        <a:latin typeface="Cambria Math"/>
                      </a:rPr>
                      <m:t>𝑖𝑓</m:t>
                    </m:r>
                    <m:sSub>
                      <m:sSubPr>
                        <m:ctrlPr>
                          <a:rPr lang="en-IN" b="0" i="1" smtClean="0">
                            <a:latin typeface="Cambria Math"/>
                          </a:rPr>
                        </m:ctrlPr>
                      </m:sSubPr>
                      <m:e>
                        <m:r>
                          <a:rPr lang="en-IN" b="0" i="1" smtClean="0">
                            <a:latin typeface="Cambria Math"/>
                          </a:rPr>
                          <m:t>𝑐</m:t>
                        </m:r>
                      </m:e>
                      <m:sub>
                        <m:r>
                          <a:rPr lang="en-IN" b="0" i="1" smtClean="0">
                            <a:latin typeface="Cambria Math"/>
                          </a:rPr>
                          <m:t>𝑖</m:t>
                        </m:r>
                        <m:r>
                          <a:rPr lang="en-IN" b="0" i="1" smtClean="0">
                            <a:latin typeface="Cambria Math"/>
                          </a:rPr>
                          <m:t> </m:t>
                        </m:r>
                      </m:sub>
                    </m:sSub>
                  </m:oMath>
                </a14:m>
                <a:r>
                  <a:rPr lang="en-IN" dirty="0" smtClean="0"/>
                  <a:t>&lt; </a:t>
                </a:r>
                <a14:m>
                  <m:oMath xmlns:m="http://schemas.openxmlformats.org/officeDocument/2006/math">
                    <m:sSub>
                      <m:sSubPr>
                        <m:ctrlPr>
                          <a:rPr lang="en-IN" i="1" dirty="0" smtClean="0">
                            <a:latin typeface="Cambria Math"/>
                          </a:rPr>
                        </m:ctrlPr>
                      </m:sSubPr>
                      <m:e>
                        <m:r>
                          <a:rPr lang="en-IN" b="0" i="1" dirty="0" smtClean="0">
                            <a:latin typeface="Cambria Math"/>
                          </a:rPr>
                          <m:t>𝑐</m:t>
                        </m:r>
                      </m:e>
                      <m:sub>
                        <m:r>
                          <a:rPr lang="en-IN" b="0" i="1" dirty="0" smtClean="0">
                            <a:latin typeface="Cambria Math"/>
                          </a:rPr>
                          <m:t>𝑖</m:t>
                        </m:r>
                        <m:r>
                          <a:rPr lang="en-IN" b="0" i="1" dirty="0" smtClean="0">
                            <a:latin typeface="Cambria Math"/>
                          </a:rPr>
                          <m:t>−1</m:t>
                        </m:r>
                      </m:sub>
                    </m:sSub>
                  </m:oMath>
                </a14:m>
                <a:endParaRPr lang="en-IN" dirty="0" smtClean="0"/>
              </a:p>
              <a:p>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𝑖</m:t>
                        </m:r>
                      </m:sub>
                    </m:sSub>
                  </m:oMath>
                </a14:m>
                <a:r>
                  <a:rPr lang="en-IN" dirty="0" smtClean="0"/>
                  <a:t> = </a:t>
                </a:r>
                <a14:m>
                  <m:oMath xmlns:m="http://schemas.openxmlformats.org/officeDocument/2006/math">
                    <m:sSub>
                      <m:sSubPr>
                        <m:ctrlPr>
                          <a:rPr lang="en-IN" i="1" smtClean="0">
                            <a:latin typeface="Cambria Math"/>
                          </a:rPr>
                        </m:ctrlPr>
                      </m:sSubPr>
                      <m:e>
                        <m:r>
                          <a:rPr lang="en-IN" b="0" i="1" smtClean="0">
                            <a:latin typeface="Cambria Math"/>
                          </a:rPr>
                          <m:t>𝑂𝐵𝑉</m:t>
                        </m:r>
                      </m:e>
                      <m:sub>
                        <m:r>
                          <a:rPr lang="en-IN" b="0" i="1" smtClean="0">
                            <a:latin typeface="Cambria Math"/>
                          </a:rPr>
                          <m:t>𝑖</m:t>
                        </m:r>
                        <m:r>
                          <a:rPr lang="en-IN" b="0" i="1" smtClean="0">
                            <a:latin typeface="Cambria Math"/>
                          </a:rPr>
                          <m:t>−1 </m:t>
                        </m:r>
                      </m:sub>
                    </m:sSub>
                  </m:oMath>
                </a14:m>
                <a:r>
                  <a:rPr lang="en-IN" dirty="0" smtClean="0"/>
                  <a:t>, if </a:t>
                </a:r>
                <a14:m>
                  <m:oMath xmlns:m="http://schemas.openxmlformats.org/officeDocument/2006/math">
                    <m:sSub>
                      <m:sSubPr>
                        <m:ctrlPr>
                          <a:rPr lang="en-IN" i="1" smtClean="0">
                            <a:latin typeface="Cambria Math"/>
                          </a:rPr>
                        </m:ctrlPr>
                      </m:sSubPr>
                      <m:e>
                        <m:r>
                          <a:rPr lang="en-IN" b="0" i="1" smtClean="0">
                            <a:latin typeface="Cambria Math"/>
                          </a:rPr>
                          <m:t>𝑐</m:t>
                        </m:r>
                      </m:e>
                      <m:sub>
                        <m:r>
                          <a:rPr lang="en-IN" b="0" i="1" smtClean="0">
                            <a:latin typeface="Cambria Math"/>
                          </a:rPr>
                          <m:t>𝑖</m:t>
                        </m:r>
                        <m:r>
                          <a:rPr lang="en-IN" b="0" i="1" smtClean="0">
                            <a:latin typeface="Cambria Math"/>
                          </a:rPr>
                          <m:t> </m:t>
                        </m:r>
                      </m:sub>
                    </m:sSub>
                  </m:oMath>
                </a14:m>
                <a:r>
                  <a:rPr lang="en-IN" dirty="0" smtClean="0"/>
                  <a:t>= </a:t>
                </a:r>
                <a14:m>
                  <m:oMath xmlns:m="http://schemas.openxmlformats.org/officeDocument/2006/math">
                    <m:sSub>
                      <m:sSubPr>
                        <m:ctrlPr>
                          <a:rPr lang="en-IN" i="1" dirty="0" smtClean="0">
                            <a:latin typeface="Cambria Math"/>
                          </a:rPr>
                        </m:ctrlPr>
                      </m:sSubPr>
                      <m:e>
                        <m:r>
                          <a:rPr lang="en-IN" b="0" i="1" dirty="0" smtClean="0">
                            <a:latin typeface="Cambria Math"/>
                          </a:rPr>
                          <m:t>𝑐</m:t>
                        </m:r>
                      </m:e>
                      <m:sub>
                        <m:eqArr>
                          <m:eqArrPr>
                            <m:ctrlPr>
                              <a:rPr lang="en-IN" b="0" i="1" dirty="0" smtClean="0">
                                <a:latin typeface="Cambria Math"/>
                              </a:rPr>
                            </m:ctrlPr>
                          </m:eqArrPr>
                          <m:e>
                            <m:r>
                              <a:rPr lang="en-IN" b="0" i="1" dirty="0" smtClean="0">
                                <a:latin typeface="Cambria Math"/>
                              </a:rPr>
                              <m:t>𝑖</m:t>
                            </m:r>
                            <m:r>
                              <a:rPr lang="en-IN" b="0" i="1" dirty="0" smtClean="0">
                                <a:latin typeface="Cambria Math"/>
                              </a:rPr>
                              <m:t>−1</m:t>
                            </m:r>
                          </m:e>
                          <m:e/>
                        </m:eqArr>
                      </m:sub>
                    </m:sSub>
                  </m:oMath>
                </a14:m>
                <a:endParaRPr lang="en-IN" dirty="0" smtClean="0"/>
              </a:p>
              <a:p>
                <a:pPr marL="109728" indent="0">
                  <a:buNone/>
                </a:pPr>
                <a:r>
                  <a:rPr lang="en-IN" dirty="0" smtClean="0"/>
                  <a:t>       where i = Current Day</a:t>
                </a:r>
                <a:r>
                  <a:rPr lang="en-IN" dirty="0"/>
                  <a:t>	</a:t>
                </a:r>
                <a:endParaRPr lang="en-IN" dirty="0" smtClean="0"/>
              </a:p>
              <a:p>
                <a:pPr marL="109728" indent="0">
                  <a:buNone/>
                </a:pPr>
                <a:r>
                  <a:rPr lang="en-IN" dirty="0"/>
                  <a:t> </a:t>
                </a:r>
                <a:r>
                  <a:rPr lang="en-IN" dirty="0" smtClean="0"/>
                  <a:t>                c = Close Prices</a:t>
                </a:r>
              </a:p>
              <a:p>
                <a:pPr marL="109728" indent="0">
                  <a:buNone/>
                </a:pPr>
                <a:r>
                  <a:rPr lang="en-IN" dirty="0"/>
                  <a:t> </a:t>
                </a:r>
                <a:r>
                  <a:rPr lang="en-IN" dirty="0" smtClean="0"/>
                  <a:t>                 v = Trade Volumes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t="-943"/>
                </a:stretch>
              </a:blipFill>
            </p:spPr>
            <p:txBody>
              <a:bodyPr/>
              <a:lstStyle/>
              <a:p>
                <a:r>
                  <a:rPr lang="en-IN">
                    <a:noFill/>
                  </a:rPr>
                  <a:t> </a:t>
                </a:r>
              </a:p>
            </p:txBody>
          </p:sp>
        </mc:Fallback>
      </mc:AlternateContent>
      <p:sp>
        <p:nvSpPr>
          <p:cNvPr id="3" name="Title 2"/>
          <p:cNvSpPr>
            <a:spLocks noGrp="1"/>
          </p:cNvSpPr>
          <p:nvPr>
            <p:ph type="title"/>
          </p:nvPr>
        </p:nvSpPr>
        <p:spPr/>
        <p:txBody>
          <a:bodyPr>
            <a:normAutofit/>
          </a:bodyPr>
          <a:lstStyle/>
          <a:p>
            <a:r>
              <a:rPr lang="en-IN" sz="3600" dirty="0" smtClean="0"/>
              <a:t>On- Balance Volume</a:t>
            </a:r>
            <a:endParaRPr lang="en-IN" sz="3600" dirty="0"/>
          </a:p>
        </p:txBody>
      </p:sp>
    </p:spTree>
    <p:extLst>
      <p:ext uri="{BB962C8B-B14F-4D97-AF65-F5344CB8AC3E}">
        <p14:creationId xmlns:p14="http://schemas.microsoft.com/office/powerpoint/2010/main" val="2457346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229600" cy="4525963"/>
          </a:xfrm>
        </p:spPr>
        <p:txBody>
          <a:bodyPr/>
          <a:lstStyle/>
          <a:p>
            <a:r>
              <a:rPr lang="en-IN" dirty="0" smtClean="0"/>
              <a:t>Stage1: </a:t>
            </a:r>
            <a:r>
              <a:rPr lang="en-IN" dirty="0"/>
              <a:t>Default Models and Price </a:t>
            </a:r>
            <a:r>
              <a:rPr lang="en-IN" dirty="0" smtClean="0"/>
              <a:t>Data</a:t>
            </a:r>
          </a:p>
          <a:p>
            <a:r>
              <a:rPr lang="en-IN" dirty="0" smtClean="0"/>
              <a:t>Stage 2: Price Data &amp; Technical Indicators</a:t>
            </a:r>
          </a:p>
          <a:p>
            <a:r>
              <a:rPr lang="en-IN" dirty="0" smtClean="0"/>
              <a:t>Stage 3 : Price Data, Technical Indicators &amp; News Article Sentiment</a:t>
            </a:r>
          </a:p>
          <a:p>
            <a:r>
              <a:rPr lang="en-IN" dirty="0" smtClean="0"/>
              <a:t>Stage 4 : Machine Learning Model Selection i.e. Random Forests</a:t>
            </a:r>
            <a:endParaRPr lang="en-IN" dirty="0"/>
          </a:p>
        </p:txBody>
      </p:sp>
      <p:sp>
        <p:nvSpPr>
          <p:cNvPr id="3" name="Title 2"/>
          <p:cNvSpPr>
            <a:spLocks noGrp="1"/>
          </p:cNvSpPr>
          <p:nvPr>
            <p:ph type="title"/>
          </p:nvPr>
        </p:nvSpPr>
        <p:spPr/>
        <p:txBody>
          <a:bodyPr>
            <a:normAutofit/>
          </a:bodyPr>
          <a:lstStyle/>
          <a:p>
            <a:r>
              <a:rPr lang="en-IN" dirty="0" smtClean="0"/>
              <a:t>Stages</a:t>
            </a:r>
            <a:endParaRPr lang="en-IN" dirty="0"/>
          </a:p>
        </p:txBody>
      </p:sp>
    </p:spTree>
    <p:extLst>
      <p:ext uri="{BB962C8B-B14F-4D97-AF65-F5344CB8AC3E}">
        <p14:creationId xmlns:p14="http://schemas.microsoft.com/office/powerpoint/2010/main" val="668574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N" dirty="0" smtClean="0"/>
              <a:t>The Automated Trader will use a simple decision system, based on thee output of the prediction model.</a:t>
            </a:r>
          </a:p>
          <a:p>
            <a:r>
              <a:rPr lang="en-IN" dirty="0" smtClean="0"/>
              <a:t>Given a set of time periods to predict price changes for, the Automated Trader will count how many of the predictions suggest a price rise and use this to divide the total remaining allocation between the corresponding days. </a:t>
            </a:r>
          </a:p>
          <a:p>
            <a:r>
              <a:rPr lang="en-IN" dirty="0" smtClean="0"/>
              <a:t>This then will be used to invest in stocks, whereby the time period to hold the stocks is kept in the database until the time period has elapsed.</a:t>
            </a:r>
          </a:p>
          <a:p>
            <a:r>
              <a:rPr lang="en-IN" dirty="0" smtClean="0"/>
              <a:t>Once the period has passed, the corresponding stock will be predicted again for the same time period. If the prediction results in rise, the stocks will be kept in the portfolio and the elapsed time is reset, if fall, the stock will be sold.</a:t>
            </a:r>
            <a:endParaRPr lang="en-IN" dirty="0"/>
          </a:p>
        </p:txBody>
      </p:sp>
      <p:sp>
        <p:nvSpPr>
          <p:cNvPr id="3" name="Title 2"/>
          <p:cNvSpPr>
            <a:spLocks noGrp="1"/>
          </p:cNvSpPr>
          <p:nvPr>
            <p:ph type="title"/>
          </p:nvPr>
        </p:nvSpPr>
        <p:spPr/>
        <p:txBody>
          <a:bodyPr/>
          <a:lstStyle/>
          <a:p>
            <a:r>
              <a:rPr lang="en-IN" dirty="0" smtClean="0"/>
              <a:t>Trading Automata</a:t>
            </a:r>
            <a:endParaRPr lang="en-IN" dirty="0"/>
          </a:p>
        </p:txBody>
      </p:sp>
    </p:spTree>
    <p:extLst>
      <p:ext uri="{BB962C8B-B14F-4D97-AF65-F5344CB8AC3E}">
        <p14:creationId xmlns:p14="http://schemas.microsoft.com/office/powerpoint/2010/main" val="4214793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1543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Trading Bot Return</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870485"/>
              </p:ext>
            </p:extLst>
          </p:nvPr>
        </p:nvGraphicFramePr>
        <p:xfrm>
          <a:off x="457200" y="1481138"/>
          <a:ext cx="8229600" cy="3820476"/>
        </p:xfrm>
        <a:graphic>
          <a:graphicData uri="http://schemas.openxmlformats.org/drawingml/2006/table">
            <a:tbl>
              <a:tblPr firstRow="1" bandRow="1">
                <a:tableStyleId>{5C22544A-7EE6-4342-B048-85BDC9FD1C3A}</a:tableStyleId>
              </a:tblPr>
              <a:tblGrid>
                <a:gridCol w="2743200"/>
                <a:gridCol w="2743200"/>
                <a:gridCol w="2743200"/>
              </a:tblGrid>
              <a:tr h="663892">
                <a:tc>
                  <a:txBody>
                    <a:bodyPr/>
                    <a:lstStyle/>
                    <a:p>
                      <a:r>
                        <a:rPr lang="en-IN" dirty="0" smtClean="0"/>
                        <a:t>Trading </a:t>
                      </a:r>
                      <a:r>
                        <a:rPr lang="en-IN" baseline="0" dirty="0" smtClean="0"/>
                        <a:t> Method</a:t>
                      </a:r>
                      <a:endParaRPr lang="en-IN" dirty="0"/>
                    </a:p>
                  </a:txBody>
                  <a:tcPr/>
                </a:tc>
                <a:tc>
                  <a:txBody>
                    <a:bodyPr/>
                    <a:lstStyle/>
                    <a:p>
                      <a:r>
                        <a:rPr lang="en-IN" dirty="0" smtClean="0"/>
                        <a:t>Final Balance</a:t>
                      </a:r>
                      <a:endParaRPr lang="en-IN" dirty="0"/>
                    </a:p>
                  </a:txBody>
                  <a:tcPr/>
                </a:tc>
                <a:tc>
                  <a:txBody>
                    <a:bodyPr/>
                    <a:lstStyle/>
                    <a:p>
                      <a:r>
                        <a:rPr lang="en-IN" dirty="0" smtClean="0"/>
                        <a:t>Return</a:t>
                      </a:r>
                      <a:r>
                        <a:rPr lang="en-IN" baseline="0" dirty="0" smtClean="0"/>
                        <a:t> Value</a:t>
                      </a:r>
                      <a:endParaRPr lang="en-IN" dirty="0"/>
                    </a:p>
                  </a:txBody>
                  <a:tcPr/>
                </a:tc>
              </a:tr>
              <a:tr h="663892">
                <a:tc>
                  <a:txBody>
                    <a:bodyPr/>
                    <a:lstStyle/>
                    <a:p>
                      <a:r>
                        <a:rPr lang="en-IN" dirty="0" smtClean="0"/>
                        <a:t>Automated Trader(Portfolio</a:t>
                      </a:r>
                      <a:r>
                        <a:rPr lang="en-IN" baseline="0" dirty="0" smtClean="0"/>
                        <a:t> Optimisation)</a:t>
                      </a:r>
                      <a:endParaRPr lang="en-IN" dirty="0"/>
                    </a:p>
                  </a:txBody>
                  <a:tcPr/>
                </a:tc>
                <a:tc>
                  <a:txBody>
                    <a:bodyPr/>
                    <a:lstStyle/>
                    <a:p>
                      <a:r>
                        <a:rPr lang="en-IN" dirty="0" smtClean="0"/>
                        <a:t>7259.18</a:t>
                      </a:r>
                      <a:endParaRPr lang="en-IN" dirty="0"/>
                    </a:p>
                  </a:txBody>
                  <a:tcPr/>
                </a:tc>
                <a:tc>
                  <a:txBody>
                    <a:bodyPr/>
                    <a:lstStyle/>
                    <a:p>
                      <a:r>
                        <a:rPr lang="en-IN" dirty="0" smtClean="0"/>
                        <a:t>25.529 %</a:t>
                      </a:r>
                      <a:endParaRPr lang="en-IN" dirty="0"/>
                    </a:p>
                  </a:txBody>
                  <a:tcPr/>
                </a:tc>
              </a:tr>
              <a:tr h="663892">
                <a:tc>
                  <a:txBody>
                    <a:bodyPr/>
                    <a:lstStyle/>
                    <a:p>
                      <a:r>
                        <a:rPr lang="en-IN" dirty="0" smtClean="0"/>
                        <a:t>Automated Trader (Initial Portfolio Allocation)</a:t>
                      </a:r>
                      <a:endParaRPr lang="en-IN" dirty="0"/>
                    </a:p>
                  </a:txBody>
                  <a:tcPr/>
                </a:tc>
                <a:tc>
                  <a:txBody>
                    <a:bodyPr/>
                    <a:lstStyle/>
                    <a:p>
                      <a:r>
                        <a:rPr lang="en-IN" dirty="0" smtClean="0"/>
                        <a:t>6140.23</a:t>
                      </a:r>
                      <a:endParaRPr lang="en-IN" dirty="0"/>
                    </a:p>
                  </a:txBody>
                  <a:tcPr/>
                </a:tc>
                <a:tc>
                  <a:txBody>
                    <a:bodyPr/>
                    <a:lstStyle/>
                    <a:p>
                      <a:r>
                        <a:rPr lang="en-IN" dirty="0" smtClean="0"/>
                        <a:t>6.18%</a:t>
                      </a:r>
                      <a:endParaRPr lang="en-IN" dirty="0"/>
                    </a:p>
                  </a:txBody>
                  <a:tcPr/>
                </a:tc>
              </a:tr>
              <a:tr h="663892">
                <a:tc>
                  <a:txBody>
                    <a:bodyPr/>
                    <a:lstStyle/>
                    <a:p>
                      <a:r>
                        <a:rPr lang="en-IN" dirty="0" smtClean="0"/>
                        <a:t>Random Trader(Trade On Instincts)</a:t>
                      </a:r>
                      <a:endParaRPr lang="en-IN" dirty="0"/>
                    </a:p>
                  </a:txBody>
                  <a:tcPr/>
                </a:tc>
                <a:tc>
                  <a:txBody>
                    <a:bodyPr/>
                    <a:lstStyle/>
                    <a:p>
                      <a:r>
                        <a:rPr lang="en-IN" dirty="0" smtClean="0"/>
                        <a:t>6134.81</a:t>
                      </a:r>
                      <a:endParaRPr lang="en-IN" dirty="0"/>
                    </a:p>
                  </a:txBody>
                  <a:tcPr/>
                </a:tc>
                <a:tc>
                  <a:txBody>
                    <a:bodyPr/>
                    <a:lstStyle/>
                    <a:p>
                      <a:r>
                        <a:rPr lang="en-IN" dirty="0" smtClean="0"/>
                        <a:t>6.09 %</a:t>
                      </a:r>
                      <a:endParaRPr lang="en-IN" dirty="0"/>
                    </a:p>
                  </a:txBody>
                  <a:tcPr/>
                </a:tc>
              </a:tr>
              <a:tr h="663892">
                <a:tc>
                  <a:txBody>
                    <a:bodyPr/>
                    <a:lstStyle/>
                    <a:p>
                      <a:endParaRPr lang="en-IN"/>
                    </a:p>
                  </a:txBody>
                  <a:tcPr/>
                </a:tc>
                <a:tc>
                  <a:txBody>
                    <a:bodyPr/>
                    <a:lstStyle/>
                    <a:p>
                      <a:endParaRPr lang="en-IN"/>
                    </a:p>
                  </a:txBody>
                  <a:tcPr/>
                </a:tc>
                <a:tc>
                  <a:txBody>
                    <a:bodyPr/>
                    <a:lstStyle/>
                    <a:p>
                      <a:endParaRPr lang="en-IN" dirty="0"/>
                    </a:p>
                  </a:txBody>
                  <a:tcPr/>
                </a:tc>
              </a:tr>
            </a:tbl>
          </a:graphicData>
        </a:graphic>
      </p:graphicFrame>
    </p:spTree>
    <p:extLst>
      <p:ext uri="{BB962C8B-B14F-4D97-AF65-F5344CB8AC3E}">
        <p14:creationId xmlns:p14="http://schemas.microsoft.com/office/powerpoint/2010/main" val="60540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133600"/>
            <a:ext cx="5181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4983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IN" sz="2400" dirty="0" smtClean="0">
                <a:latin typeface="Times New Roman" pitchFamily="18" charset="0"/>
                <a:cs typeface="Times New Roman" pitchFamily="18" charset="0"/>
              </a:rPr>
              <a:t>Many research papers have been published concerning the use of Artificial Neural Networks, Support Vector Machines and Linear Regression.</a:t>
            </a:r>
          </a:p>
          <a:p>
            <a:pPr algn="just"/>
            <a:r>
              <a:rPr lang="en-IN" sz="2400" dirty="0" smtClean="0">
                <a:latin typeface="Times New Roman" pitchFamily="18" charset="0"/>
                <a:cs typeface="Times New Roman" pitchFamily="18" charset="0"/>
              </a:rPr>
              <a:t>A core challenge facing stock market prediction, is the unpredictability of extreme case events, such as when price drops dramatically with in a very short period.</a:t>
            </a:r>
          </a:p>
          <a:p>
            <a:pPr algn="just"/>
            <a:r>
              <a:rPr lang="en-IN" sz="2400" dirty="0" smtClean="0">
                <a:latin typeface="Times New Roman" pitchFamily="18" charset="0"/>
                <a:cs typeface="Times New Roman" pitchFamily="18" charset="0"/>
              </a:rPr>
              <a:t>Most Stock Prediction model utilise per day historical data over the last n-years for long term prediction but often neglect the use of alternate information for predicting more frequent changes.</a:t>
            </a:r>
          </a:p>
          <a:p>
            <a:pPr algn="just"/>
            <a:r>
              <a:rPr lang="en-IN" sz="2400" dirty="0" smtClean="0">
                <a:latin typeface="Times New Roman" pitchFamily="18" charset="0"/>
                <a:cs typeface="Times New Roman" pitchFamily="18" charset="0"/>
              </a:rPr>
              <a:t>Use of predicted information for making trading decisions requires considerations by human which therefore introduces restriction and uncertainty in terms of stock choice and purchase/sale quantity which can affect the performance of investments, potentially reducing expected returns</a:t>
            </a:r>
            <a:r>
              <a:rPr lang="en-IN" dirty="0" smtClean="0">
                <a:latin typeface="Times New Roman" pitchFamily="18" charset="0"/>
                <a:cs typeface="Times New Roman" pitchFamily="18" charset="0"/>
              </a:rPr>
              <a:t>. </a:t>
            </a:r>
          </a:p>
          <a:p>
            <a:endParaRPr lang="en-IN" dirty="0"/>
          </a:p>
        </p:txBody>
      </p:sp>
      <p:sp>
        <p:nvSpPr>
          <p:cNvPr id="3" name="Title 2"/>
          <p:cNvSpPr>
            <a:spLocks noGrp="1"/>
          </p:cNvSpPr>
          <p:nvPr>
            <p:ph type="title"/>
          </p:nvPr>
        </p:nvSpPr>
        <p:spPr/>
        <p:txBody>
          <a:bodyPr/>
          <a:lstStyle/>
          <a:p>
            <a:r>
              <a:rPr lang="en-IN" dirty="0" smtClean="0">
                <a:latin typeface="Times New Roman" pitchFamily="18" charset="0"/>
                <a:cs typeface="Times New Roman" pitchFamily="18" charset="0"/>
              </a:rPr>
              <a:t>Introduction(Cont.)</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49511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dirty="0" smtClean="0">
                <a:latin typeface="Times New Roman" pitchFamily="18" charset="0"/>
                <a:cs typeface="Times New Roman" pitchFamily="18" charset="0"/>
              </a:rPr>
              <a:t>Allowing control of the trading process by an autonomous agent would bypass emotional-based restrictions and could yield greater result in reduced time-frame.</a:t>
            </a:r>
          </a:p>
          <a:p>
            <a:pPr algn="just"/>
            <a:r>
              <a:rPr lang="en-IN" sz="2400" dirty="0" smtClean="0">
                <a:latin typeface="Times New Roman" pitchFamily="18" charset="0"/>
                <a:cs typeface="Times New Roman" pitchFamily="18" charset="0"/>
              </a:rPr>
              <a:t>Given a high-frequency stock market data feed, such freedom would allow exploitation of the fast paced fluctuations in real time day trading as well as long term portfolio improvement.</a:t>
            </a:r>
          </a:p>
          <a:p>
            <a:pPr algn="just"/>
            <a:r>
              <a:rPr lang="en-IN" sz="2400" dirty="0" smtClean="0">
                <a:latin typeface="Times New Roman" pitchFamily="18" charset="0"/>
                <a:cs typeface="Times New Roman" pitchFamily="18" charset="0"/>
              </a:rPr>
              <a:t>It can also be beneficial to optimise the portfolio prior to automated trading, by selecting a good balance of risky and safe stocks, whilst diversifying amongst various industries/sectors and allocating a portion of overall investments to each stock accordingly. </a:t>
            </a:r>
            <a:endParaRPr lang="en-IN"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IN" u="sng" dirty="0" smtClean="0"/>
              <a:t>Scope</a:t>
            </a:r>
            <a:endParaRPr lang="en-IN" u="sng" dirty="0"/>
          </a:p>
        </p:txBody>
      </p:sp>
    </p:spTree>
    <p:extLst>
      <p:ext uri="{BB962C8B-B14F-4D97-AF65-F5344CB8AC3E}">
        <p14:creationId xmlns:p14="http://schemas.microsoft.com/office/powerpoint/2010/main" val="35980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IN" dirty="0" smtClean="0">
                <a:latin typeface="Times New Roman" pitchFamily="18" charset="0"/>
                <a:cs typeface="Times New Roman" pitchFamily="18" charset="0"/>
              </a:rPr>
              <a:t>The aim of this project is to analyse and compare the latest Machine Learning Stock Market Prediction methods and to develop a new variant of Artificially, Intelligent Automated Trading System, improving upon existing applications, that utilises a prediction model, Portfolio Optimisation and Natural Language Processing to provide an “All-in-One” software to suite to automate trading without the need for human intervention.</a:t>
            </a:r>
          </a:p>
          <a:p>
            <a:pPr algn="just"/>
            <a:r>
              <a:rPr lang="en-IN" dirty="0" smtClean="0">
                <a:latin typeface="Times New Roman" pitchFamily="18" charset="0"/>
                <a:cs typeface="Times New Roman" pitchFamily="18" charset="0"/>
              </a:rPr>
              <a:t>Using an appropriate brokerage API, this software could be used to trade stocks in future work.</a:t>
            </a:r>
          </a:p>
          <a:p>
            <a:pPr algn="just"/>
            <a:r>
              <a:rPr lang="en-IN" dirty="0" smtClean="0">
                <a:latin typeface="Times New Roman" pitchFamily="18" charset="0"/>
                <a:cs typeface="Times New Roman" pitchFamily="18" charset="0"/>
              </a:rPr>
              <a:t>The final deliverables include a practical and customisable consumer-level software package with uses outside the configuration described in this project, allowing non-expert users a greater opportunity for investing in stocks. </a:t>
            </a:r>
            <a:endParaRPr lang="en-IN"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IN" u="sng" dirty="0" smtClean="0">
                <a:effectLst/>
              </a:rPr>
              <a:t>Aims and Contributions</a:t>
            </a:r>
            <a:endParaRPr lang="en-IN" u="sng" dirty="0">
              <a:effectLst/>
            </a:endParaRPr>
          </a:p>
        </p:txBody>
      </p:sp>
    </p:spTree>
    <p:extLst>
      <p:ext uri="{BB962C8B-B14F-4D97-AF65-F5344CB8AC3E}">
        <p14:creationId xmlns:p14="http://schemas.microsoft.com/office/powerpoint/2010/main" val="1180081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b="1" dirty="0" smtClean="0"/>
              <a:t>1. Linear/Polynomial/Logistic Regression </a:t>
            </a:r>
            <a:r>
              <a:rPr lang="en-IN" dirty="0" smtClean="0"/>
              <a:t>: Multiple Regression is usually required in stock market prediction using Regression due to many variable inputs that can effect a price’s value. It is used for technical analysis, being useful in identifying price trends in the long term but often rarely outperforms the prediction accuracy of other models in the short-term.</a:t>
            </a:r>
            <a:endParaRPr lang="en-IN" dirty="0"/>
          </a:p>
        </p:txBody>
      </p:sp>
      <p:sp>
        <p:nvSpPr>
          <p:cNvPr id="3" name="Title 2"/>
          <p:cNvSpPr>
            <a:spLocks noGrp="1"/>
          </p:cNvSpPr>
          <p:nvPr>
            <p:ph type="title"/>
          </p:nvPr>
        </p:nvSpPr>
        <p:spPr/>
        <p:txBody>
          <a:bodyPr/>
          <a:lstStyle/>
          <a:p>
            <a:r>
              <a:rPr lang="en-IN" dirty="0" smtClean="0"/>
              <a:t>Stock Prediction</a:t>
            </a:r>
            <a:endParaRPr lang="en-IN" dirty="0"/>
          </a:p>
        </p:txBody>
      </p:sp>
    </p:spTree>
    <p:extLst>
      <p:ext uri="{BB962C8B-B14F-4D97-AF65-F5344CB8AC3E}">
        <p14:creationId xmlns:p14="http://schemas.microsoft.com/office/powerpoint/2010/main" val="3624819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229600" cy="4525963"/>
          </a:xfrm>
        </p:spPr>
        <p:txBody>
          <a:bodyPr>
            <a:normAutofit fontScale="70000" lnSpcReduction="20000"/>
          </a:bodyPr>
          <a:lstStyle/>
          <a:p>
            <a:pPr marL="109728" indent="0">
              <a:buNone/>
            </a:pPr>
            <a:r>
              <a:rPr lang="en-IN" dirty="0" smtClean="0"/>
              <a:t>2. </a:t>
            </a:r>
            <a:r>
              <a:rPr lang="en-IN" b="1" dirty="0" smtClean="0"/>
              <a:t>Artificial Neural Networks</a:t>
            </a:r>
            <a:r>
              <a:rPr lang="en-IN" dirty="0" smtClean="0"/>
              <a:t>:</a:t>
            </a:r>
          </a:p>
          <a:p>
            <a:pPr marL="109728" indent="0">
              <a:buNone/>
            </a:pPr>
            <a:endParaRPr lang="en-IN" dirty="0"/>
          </a:p>
          <a:p>
            <a:pPr marL="109728" indent="0">
              <a:buNone/>
            </a:pPr>
            <a:r>
              <a:rPr lang="en-IN" dirty="0" smtClean="0"/>
              <a:t> </a:t>
            </a:r>
          </a:p>
          <a:p>
            <a:pPr algn="just"/>
            <a:r>
              <a:rPr lang="en-IN" dirty="0" smtClean="0"/>
              <a:t>ANN are non-linear models that simulate the processes between neurons and synapses within the brain in order to  model complex problems. They have been popular for use in predicting stock market due to their black-box nature, allowing users to try an arbitrary amount features to generate usable results. </a:t>
            </a:r>
          </a:p>
          <a:p>
            <a:pPr algn="just"/>
            <a:r>
              <a:rPr lang="en-IN" dirty="0" smtClean="0"/>
              <a:t>There are many variations of ANN that can be applied to time-series forecasting, such as Multilayer Perceptrons (MLP) – the simplest variant or Convolutional Neural Networks(CNN) which encode price information into image formats for convolutions to be performed.</a:t>
            </a:r>
          </a:p>
          <a:p>
            <a:pPr algn="just"/>
            <a:r>
              <a:rPr lang="en-IN" dirty="0" smtClean="0"/>
              <a:t>Memory based networks such as Recurrent Neural Networks(RNN) and Long Short term Memory(LSTM) networks allow for predictions to be remembered and forgotten.</a:t>
            </a:r>
            <a:endParaRPr lang="en-IN" dirty="0"/>
          </a:p>
        </p:txBody>
      </p:sp>
    </p:spTree>
    <p:extLst>
      <p:ext uri="{BB962C8B-B14F-4D97-AF65-F5344CB8AC3E}">
        <p14:creationId xmlns:p14="http://schemas.microsoft.com/office/powerpoint/2010/main" val="360198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latin typeface="Times New Roman" pitchFamily="18" charset="0"/>
                <a:cs typeface="Times New Roman" pitchFamily="18" charset="0"/>
              </a:rPr>
              <a:t>SVM are popular alternative to other models due to their ability to find global maxima and their over-fitting control using regularisation and minimisation of generalisation error.</a:t>
            </a:r>
          </a:p>
          <a:p>
            <a:pPr algn="just"/>
            <a:r>
              <a:rPr lang="en-IN" dirty="0" smtClean="0">
                <a:latin typeface="Times New Roman" pitchFamily="18" charset="0"/>
                <a:cs typeface="Times New Roman" pitchFamily="18" charset="0"/>
              </a:rPr>
              <a:t>Separating points by finding a maximum-margin between Support Vectors and a hyper plane allows them to have greater reliability over methods such as linear regression, which find suitable but not optimal solution</a:t>
            </a:r>
            <a:r>
              <a:rPr lang="en-IN" dirty="0" smtClean="0"/>
              <a:t>. </a:t>
            </a:r>
            <a:endParaRPr lang="en-IN" dirty="0"/>
          </a:p>
        </p:txBody>
      </p:sp>
      <p:sp>
        <p:nvSpPr>
          <p:cNvPr id="3" name="Title 2"/>
          <p:cNvSpPr>
            <a:spLocks noGrp="1"/>
          </p:cNvSpPr>
          <p:nvPr>
            <p:ph type="title"/>
          </p:nvPr>
        </p:nvSpPr>
        <p:spPr/>
        <p:txBody>
          <a:bodyPr/>
          <a:lstStyle/>
          <a:p>
            <a:r>
              <a:rPr lang="en-IN" dirty="0" smtClean="0"/>
              <a:t>3. Support Vector Machines</a:t>
            </a:r>
            <a:endParaRPr lang="en-IN" dirty="0"/>
          </a:p>
        </p:txBody>
      </p:sp>
    </p:spTree>
    <p:extLst>
      <p:ext uri="{BB962C8B-B14F-4D97-AF65-F5344CB8AC3E}">
        <p14:creationId xmlns:p14="http://schemas.microsoft.com/office/powerpoint/2010/main" val="2572549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They are ensemble models that utilise a set of weak learners and apply them to a separate subspace of the input matrix, taking the majority or mean output of all the trees to create a single strong learner. Based on previous research, this method is very popular, reaching accuracies of up to 94.533% for predicting the price direction of a stock at 3 months. </a:t>
            </a:r>
            <a:endParaRPr lang="en-IN" dirty="0"/>
          </a:p>
        </p:txBody>
      </p:sp>
      <p:sp>
        <p:nvSpPr>
          <p:cNvPr id="3" name="Title 2"/>
          <p:cNvSpPr>
            <a:spLocks noGrp="1"/>
          </p:cNvSpPr>
          <p:nvPr>
            <p:ph type="title"/>
          </p:nvPr>
        </p:nvSpPr>
        <p:spPr/>
        <p:txBody>
          <a:bodyPr/>
          <a:lstStyle/>
          <a:p>
            <a:r>
              <a:rPr lang="en-IN" dirty="0" smtClean="0"/>
              <a:t>4. Random Forests</a:t>
            </a:r>
            <a:endParaRPr lang="en-IN" dirty="0"/>
          </a:p>
        </p:txBody>
      </p:sp>
    </p:spTree>
    <p:extLst>
      <p:ext uri="{BB962C8B-B14F-4D97-AF65-F5344CB8AC3E}">
        <p14:creationId xmlns:p14="http://schemas.microsoft.com/office/powerpoint/2010/main" val="571399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663</TotalTime>
  <Words>1738</Words>
  <Application>Microsoft Office PowerPoint</Application>
  <PresentationFormat>On-screen Show (4:3)</PresentationFormat>
  <Paragraphs>125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Automated Stock Market Trading       Using Machine Learning</vt:lpstr>
      <vt:lpstr>Introduction</vt:lpstr>
      <vt:lpstr>Introduction(Cont.)</vt:lpstr>
      <vt:lpstr>Scope</vt:lpstr>
      <vt:lpstr>Aims and Contributions</vt:lpstr>
      <vt:lpstr>Stock Prediction</vt:lpstr>
      <vt:lpstr>PowerPoint Presentation</vt:lpstr>
      <vt:lpstr>3. Support Vector Machines</vt:lpstr>
      <vt:lpstr>4. Random Forests</vt:lpstr>
      <vt:lpstr>4. Natural Language Processing</vt:lpstr>
      <vt:lpstr>5. Crowd Sourcing</vt:lpstr>
      <vt:lpstr>Design</vt:lpstr>
      <vt:lpstr>Data Sourcing</vt:lpstr>
      <vt:lpstr>PowerPoint Presentation</vt:lpstr>
      <vt:lpstr>Stock Tickers</vt:lpstr>
      <vt:lpstr>Data Pre-Processing</vt:lpstr>
      <vt:lpstr>Technical Indicator Extraction</vt:lpstr>
      <vt:lpstr>PowerPoint Presentation</vt:lpstr>
      <vt:lpstr>Relative Strength Index (RSI)</vt:lpstr>
      <vt:lpstr>Stochastic Oscillator(StoOsc)</vt:lpstr>
      <vt:lpstr>Williams % R</vt:lpstr>
      <vt:lpstr>On- Balance Volume</vt:lpstr>
      <vt:lpstr>Stages</vt:lpstr>
      <vt:lpstr>Trading Automata</vt:lpstr>
      <vt:lpstr>PowerPoint Presentation</vt:lpstr>
      <vt:lpstr>Trading Bot Return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Stock Market Trading       Using Machine Learning</dc:title>
  <dc:creator>BDA</dc:creator>
  <cp:lastModifiedBy>BDA</cp:lastModifiedBy>
  <cp:revision>39</cp:revision>
  <dcterms:created xsi:type="dcterms:W3CDTF">2006-08-16T00:00:00Z</dcterms:created>
  <dcterms:modified xsi:type="dcterms:W3CDTF">2019-11-21T10:34:15Z</dcterms:modified>
</cp:coreProperties>
</file>