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2" r:id="rId6"/>
    <p:sldId id="261" r:id="rId7"/>
    <p:sldId id="264" r:id="rId8"/>
    <p:sldId id="263" r:id="rId9"/>
    <p:sldId id="269" r:id="rId10"/>
    <p:sldId id="273" r:id="rId11"/>
    <p:sldId id="267" r:id="rId12"/>
    <p:sldId id="268" r:id="rId13"/>
    <p:sldId id="265" r:id="rId14"/>
    <p:sldId id="266" r:id="rId15"/>
    <p:sldId id="274" r:id="rId16"/>
    <p:sldId id="270" r:id="rId17"/>
    <p:sldId id="276" r:id="rId18"/>
    <p:sldId id="275"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5417DD-AB19-4CA8-8B84-742F1AA942C0}" v="1766" dt="2019-11-21T09:40:44.038"/>
    <p1510:client id="{F97E63BA-8A79-4462-B59D-EADC19457516}" v="2767" dt="2019-11-21T11:09:36.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6533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135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2591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1738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05317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6777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13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4083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354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172532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598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424007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69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434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557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500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0781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11/21/2019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89338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a:ea typeface="+mj-lt"/>
                <a:cs typeface="+mj-lt"/>
              </a:rPr>
              <a:t>Self-Taught </a:t>
            </a:r>
            <a:br>
              <a:rPr lang="en-US" sz="3600" b="1" dirty="0">
                <a:ea typeface="+mj-lt"/>
                <a:cs typeface="+mj-lt"/>
              </a:rPr>
            </a:br>
            <a:r>
              <a:rPr lang="en-US" sz="3600" b="1" dirty="0">
                <a:ea typeface="+mj-lt"/>
                <a:cs typeface="+mj-lt"/>
              </a:rPr>
              <a:t>Convolutional Neural Networks</a:t>
            </a:r>
            <a:br>
              <a:rPr lang="en-US" sz="3600" b="1" dirty="0">
                <a:ea typeface="+mj-lt"/>
                <a:cs typeface="+mj-lt"/>
              </a:rPr>
            </a:br>
            <a:r>
              <a:rPr lang="en-US" sz="3600" b="1" dirty="0">
                <a:ea typeface="+mj-lt"/>
                <a:cs typeface="+mj-lt"/>
              </a:rPr>
              <a:t>for Short Text Cluste</a:t>
            </a:r>
            <a:r>
              <a:rPr lang="en-US" sz="3600" b="1" u="sng" dirty="0">
                <a:ea typeface="+mj-lt"/>
                <a:cs typeface="+mj-lt"/>
              </a:rPr>
              <a:t>ri</a:t>
            </a:r>
            <a:r>
              <a:rPr lang="en-US" sz="3600" b="1" dirty="0">
                <a:ea typeface="+mj-lt"/>
                <a:cs typeface="+mj-lt"/>
              </a:rPr>
              <a:t>ng</a:t>
            </a:r>
          </a:p>
        </p:txBody>
      </p:sp>
      <p:sp>
        <p:nvSpPr>
          <p:cNvPr id="3" name="Subtitle 2"/>
          <p:cNvSpPr>
            <a:spLocks noGrp="1"/>
          </p:cNvSpPr>
          <p:nvPr>
            <p:ph type="subTitle" idx="1"/>
          </p:nvPr>
        </p:nvSpPr>
        <p:spPr>
          <a:xfrm>
            <a:off x="2692398" y="3657597"/>
            <a:ext cx="6815669" cy="1706284"/>
          </a:xfrm>
        </p:spPr>
        <p:txBody>
          <a:bodyPr>
            <a:normAutofit fontScale="77500" lnSpcReduction="20000"/>
          </a:bodyPr>
          <a:lstStyle/>
          <a:p>
            <a:r>
              <a:rPr lang="en-US" dirty="0">
                <a:ea typeface="+mn-lt"/>
                <a:cs typeface="+mn-lt"/>
              </a:rPr>
              <a:t>Jiaming </a:t>
            </a:r>
            <a:r>
              <a:rPr lang="en-US" dirty="0" err="1">
                <a:ea typeface="+mn-lt"/>
                <a:cs typeface="+mn-lt"/>
              </a:rPr>
              <a:t>Xua</a:t>
            </a:r>
            <a:r>
              <a:rPr lang="en-US" dirty="0">
                <a:ea typeface="+mn-lt"/>
                <a:cs typeface="+mn-lt"/>
              </a:rPr>
              <a:t>, Bo </a:t>
            </a:r>
            <a:r>
              <a:rPr lang="en-US" dirty="0" err="1">
                <a:ea typeface="+mn-lt"/>
                <a:cs typeface="+mn-lt"/>
              </a:rPr>
              <a:t>Xua</a:t>
            </a:r>
            <a:r>
              <a:rPr lang="en-US" dirty="0">
                <a:ea typeface="+mn-lt"/>
                <a:cs typeface="+mn-lt"/>
              </a:rPr>
              <a:t>, Peng </a:t>
            </a:r>
            <a:r>
              <a:rPr lang="en-US" dirty="0" err="1">
                <a:ea typeface="+mn-lt"/>
                <a:cs typeface="+mn-lt"/>
              </a:rPr>
              <a:t>Wanga</a:t>
            </a:r>
            <a:r>
              <a:rPr lang="en-US" dirty="0">
                <a:ea typeface="+mn-lt"/>
                <a:cs typeface="+mn-lt"/>
              </a:rPr>
              <a:t>, </a:t>
            </a:r>
            <a:r>
              <a:rPr lang="en-US" dirty="0" err="1">
                <a:ea typeface="+mn-lt"/>
                <a:cs typeface="+mn-lt"/>
              </a:rPr>
              <a:t>Suncong</a:t>
            </a:r>
            <a:r>
              <a:rPr lang="en-US" dirty="0">
                <a:ea typeface="+mn-lt"/>
                <a:cs typeface="+mn-lt"/>
              </a:rPr>
              <a:t> </a:t>
            </a:r>
            <a:r>
              <a:rPr lang="en-US" dirty="0" err="1">
                <a:ea typeface="+mn-lt"/>
                <a:cs typeface="+mn-lt"/>
              </a:rPr>
              <a:t>Zhenga</a:t>
            </a:r>
            <a:r>
              <a:rPr lang="en-US" dirty="0">
                <a:ea typeface="+mn-lt"/>
                <a:cs typeface="+mn-lt"/>
              </a:rPr>
              <a:t>,</a:t>
            </a:r>
            <a:endParaRPr lang="en-US" dirty="0"/>
          </a:p>
          <a:p>
            <a:r>
              <a:rPr lang="en-US" dirty="0" err="1">
                <a:ea typeface="+mn-lt"/>
                <a:cs typeface="+mn-lt"/>
              </a:rPr>
              <a:t>Guanhua</a:t>
            </a:r>
            <a:r>
              <a:rPr lang="en-US" dirty="0">
                <a:ea typeface="+mn-lt"/>
                <a:cs typeface="+mn-lt"/>
              </a:rPr>
              <a:t> Tiana, Jun Zhao, Bo </a:t>
            </a:r>
            <a:r>
              <a:rPr lang="en-US" dirty="0" err="1">
                <a:ea typeface="+mn-lt"/>
                <a:cs typeface="+mn-lt"/>
              </a:rPr>
              <a:t>Xua</a:t>
            </a:r>
            <a:r>
              <a:rPr lang="en-US" dirty="0">
                <a:ea typeface="+mn-lt"/>
                <a:cs typeface="+mn-lt"/>
              </a:rPr>
              <a:t>*</a:t>
            </a:r>
          </a:p>
          <a:p>
            <a:endParaRPr lang="en-US" dirty="0"/>
          </a:p>
          <a:p>
            <a:r>
              <a:rPr lang="en-US" dirty="0"/>
              <a:t>Presented by Alexander Donets</a:t>
            </a:r>
          </a:p>
          <a:p>
            <a:r>
              <a:rPr lang="en-US" dirty="0"/>
              <a:t>NSU 2019</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71BE-E3C6-4277-92B2-BB95BD9DCE20}"/>
              </a:ext>
            </a:extLst>
          </p:cNvPr>
          <p:cNvSpPr>
            <a:spLocks noGrp="1"/>
          </p:cNvSpPr>
          <p:nvPr>
            <p:ph type="title"/>
          </p:nvPr>
        </p:nvSpPr>
        <p:spPr/>
        <p:txBody>
          <a:bodyPr/>
          <a:lstStyle/>
          <a:p>
            <a:r>
              <a:rPr lang="en-US" dirty="0"/>
              <a:t>Methods of Research</a:t>
            </a:r>
          </a:p>
        </p:txBody>
      </p:sp>
      <p:sp>
        <p:nvSpPr>
          <p:cNvPr id="3" name="Content Placeholder 2">
            <a:extLst>
              <a:ext uri="{FF2B5EF4-FFF2-40B4-BE49-F238E27FC236}">
                <a16:creationId xmlns:a16="http://schemas.microsoft.com/office/drawing/2014/main" id="{B5B148CB-B688-45C1-B330-82C2450EF355}"/>
              </a:ext>
            </a:extLst>
          </p:cNvPr>
          <p:cNvSpPr>
            <a:spLocks noGrp="1"/>
          </p:cNvSpPr>
          <p:nvPr>
            <p:ph idx="1"/>
          </p:nvPr>
        </p:nvSpPr>
        <p:spPr/>
        <p:txBody>
          <a:bodyPr>
            <a:normAutofit fontScale="92500" lnSpcReduction="20000"/>
          </a:bodyPr>
          <a:lstStyle/>
          <a:p>
            <a:r>
              <a:rPr lang="en-US" dirty="0">
                <a:ea typeface="+mn-lt"/>
                <a:cs typeface="+mn-lt"/>
              </a:rPr>
              <a:t>In paper chosen </a:t>
            </a:r>
            <a:r>
              <a:rPr lang="en-US" b="1" dirty="0">
                <a:ea typeface="+mn-lt"/>
                <a:cs typeface="+mn-lt"/>
              </a:rPr>
              <a:t>Bidirectional RNN</a:t>
            </a:r>
            <a:r>
              <a:rPr lang="en-US" dirty="0">
                <a:ea typeface="+mn-lt"/>
                <a:cs typeface="+mn-lt"/>
              </a:rPr>
              <a:t> (</a:t>
            </a:r>
            <a:r>
              <a:rPr lang="en-US" b="1" dirty="0">
                <a:ea typeface="+mn-lt"/>
                <a:cs typeface="+mn-lt"/>
              </a:rPr>
              <a:t>bi-RNN</a:t>
            </a:r>
            <a:r>
              <a:rPr lang="en-US" dirty="0">
                <a:ea typeface="+mn-lt"/>
                <a:cs typeface="+mn-lt"/>
              </a:rPr>
              <a:t>) as it can be seen in </a:t>
            </a:r>
            <a:r>
              <a:rPr lang="en-US" i="1" dirty="0">
                <a:ea typeface="+mn-lt"/>
                <a:cs typeface="+mn-lt"/>
              </a:rPr>
              <a:t>Figure 1</a:t>
            </a:r>
            <a:r>
              <a:rPr lang="en-US" dirty="0">
                <a:ea typeface="+mn-lt"/>
                <a:cs typeface="+mn-lt"/>
              </a:rPr>
              <a:t>, Particularly, </a:t>
            </a:r>
            <a:r>
              <a:rPr lang="en-US" b="1" dirty="0">
                <a:ea typeface="+mn-lt"/>
                <a:cs typeface="+mn-lt"/>
              </a:rPr>
              <a:t>LSTM </a:t>
            </a:r>
            <a:r>
              <a:rPr lang="en-US" dirty="0">
                <a:ea typeface="+mn-lt"/>
                <a:cs typeface="+mn-lt"/>
              </a:rPr>
              <a:t>(</a:t>
            </a:r>
            <a:r>
              <a:rPr lang="en-US" b="1" dirty="0">
                <a:ea typeface="+mn-lt"/>
                <a:cs typeface="+mn-lt"/>
              </a:rPr>
              <a:t>Long-Shot Term Memory</a:t>
            </a:r>
            <a:r>
              <a:rPr lang="en-US" dirty="0">
                <a:ea typeface="+mn-lt"/>
                <a:cs typeface="+mn-lt"/>
              </a:rPr>
              <a:t>) and </a:t>
            </a:r>
            <a:r>
              <a:rPr lang="en-US" b="1" dirty="0">
                <a:ea typeface="+mn-lt"/>
                <a:cs typeface="+mn-lt"/>
              </a:rPr>
              <a:t>GRU </a:t>
            </a:r>
            <a:r>
              <a:rPr lang="en-US" dirty="0">
                <a:ea typeface="+mn-lt"/>
                <a:cs typeface="+mn-lt"/>
              </a:rPr>
              <a:t>(</a:t>
            </a:r>
            <a:r>
              <a:rPr lang="en-US" b="1" dirty="0">
                <a:ea typeface="+mn-lt"/>
                <a:cs typeface="+mn-lt"/>
              </a:rPr>
              <a:t>Gate Recurrent Unit</a:t>
            </a:r>
            <a:r>
              <a:rPr lang="en-US" dirty="0">
                <a:ea typeface="+mn-lt"/>
                <a:cs typeface="+mn-lt"/>
              </a:rPr>
              <a:t>) units are used in the experiments.</a:t>
            </a:r>
          </a:p>
          <a:p>
            <a:r>
              <a:rPr lang="en-US" dirty="0">
                <a:ea typeface="+mn-lt"/>
                <a:cs typeface="+mn-lt"/>
              </a:rPr>
              <a:t>In order to generate the ﬁxed-length document representation from the variable-length vector sequences, for both </a:t>
            </a:r>
            <a:r>
              <a:rPr lang="en-US" b="1" dirty="0">
                <a:ea typeface="+mn-lt"/>
                <a:cs typeface="+mn-lt"/>
              </a:rPr>
              <a:t>bi-LSTM</a:t>
            </a:r>
            <a:r>
              <a:rPr lang="en-US" dirty="0">
                <a:ea typeface="+mn-lt"/>
                <a:cs typeface="+mn-lt"/>
              </a:rPr>
              <a:t> and </a:t>
            </a:r>
            <a:r>
              <a:rPr lang="en-US" b="1" dirty="0">
                <a:ea typeface="+mn-lt"/>
                <a:cs typeface="+mn-lt"/>
              </a:rPr>
              <a:t>bi-GRU</a:t>
            </a:r>
            <a:r>
              <a:rPr lang="en-US" dirty="0">
                <a:ea typeface="+mn-lt"/>
                <a:cs typeface="+mn-lt"/>
              </a:rPr>
              <a:t> based clustering methods, we further utilize three pooling methods: </a:t>
            </a:r>
            <a:r>
              <a:rPr lang="en-US" b="1" dirty="0">
                <a:ea typeface="+mn-lt"/>
                <a:cs typeface="+mn-lt"/>
              </a:rPr>
              <a:t>last pooling</a:t>
            </a:r>
            <a:r>
              <a:rPr lang="en-US" dirty="0">
                <a:ea typeface="+mn-lt"/>
                <a:cs typeface="+mn-lt"/>
              </a:rPr>
              <a:t> (using the last hidden state), </a:t>
            </a:r>
            <a:r>
              <a:rPr lang="en-US" b="1" dirty="0">
                <a:ea typeface="+mn-lt"/>
                <a:cs typeface="+mn-lt"/>
              </a:rPr>
              <a:t>mean pooling</a:t>
            </a:r>
            <a:r>
              <a:rPr lang="en-US" dirty="0">
                <a:ea typeface="+mn-lt"/>
                <a:cs typeface="+mn-lt"/>
              </a:rPr>
              <a:t> and element-wise </a:t>
            </a:r>
            <a:r>
              <a:rPr lang="en-US" b="1" dirty="0">
                <a:ea typeface="+mn-lt"/>
                <a:cs typeface="+mn-lt"/>
              </a:rPr>
              <a:t>max pooling</a:t>
            </a:r>
            <a:r>
              <a:rPr lang="en-US" dirty="0">
                <a:ea typeface="+mn-lt"/>
                <a:cs typeface="+mn-lt"/>
              </a:rPr>
              <a:t>. These pooling methods are respectively used in the previous works (links present in paper). </a:t>
            </a:r>
            <a:endParaRPr lang="en-US">
              <a:ea typeface="+mn-lt"/>
              <a:cs typeface="+mn-lt"/>
            </a:endParaRPr>
          </a:p>
          <a:p>
            <a:r>
              <a:rPr lang="en-US" dirty="0">
                <a:ea typeface="+mn-lt"/>
                <a:cs typeface="+mn-lt"/>
              </a:rPr>
              <a:t>For </a:t>
            </a:r>
            <a:r>
              <a:rPr lang="en-US" b="1" dirty="0">
                <a:ea typeface="+mn-lt"/>
                <a:cs typeface="+mn-lt"/>
              </a:rPr>
              <a:t>regularization</a:t>
            </a:r>
            <a:r>
              <a:rPr lang="en-US" dirty="0">
                <a:ea typeface="+mn-lt"/>
                <a:cs typeface="+mn-lt"/>
              </a:rPr>
              <a:t>, the training gradients of all parameters with an l2 norm larger than 40 are clipped to 40. </a:t>
            </a:r>
            <a:endParaRPr lang="en-US" dirty="0"/>
          </a:p>
          <a:p>
            <a:endParaRPr lang="en-US" dirty="0"/>
          </a:p>
        </p:txBody>
      </p:sp>
    </p:spTree>
    <p:extLst>
      <p:ext uri="{BB962C8B-B14F-4D97-AF65-F5344CB8AC3E}">
        <p14:creationId xmlns:p14="http://schemas.microsoft.com/office/powerpoint/2010/main" val="2570242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0F7D-F242-43CD-A89C-1241925064CD}"/>
              </a:ext>
            </a:extLst>
          </p:cNvPr>
          <p:cNvSpPr>
            <a:spLocks noGrp="1"/>
          </p:cNvSpPr>
          <p:nvPr>
            <p:ph type="title"/>
          </p:nvPr>
        </p:nvSpPr>
        <p:spPr/>
        <p:txBody>
          <a:bodyPr/>
          <a:lstStyle/>
          <a:p>
            <a:r>
              <a:rPr lang="en-US" dirty="0"/>
              <a:t>Model Architecture</a:t>
            </a:r>
          </a:p>
        </p:txBody>
      </p:sp>
      <p:pic>
        <p:nvPicPr>
          <p:cNvPr id="4" name="Picture 4" descr="A screenshot of a cell phone&#10;&#10;Description generated with high confidence">
            <a:extLst>
              <a:ext uri="{FF2B5EF4-FFF2-40B4-BE49-F238E27FC236}">
                <a16:creationId xmlns:a16="http://schemas.microsoft.com/office/drawing/2014/main" id="{C887A5A6-9AAE-42BA-AC0C-6FF8058CD0A5}"/>
              </a:ext>
            </a:extLst>
          </p:cNvPr>
          <p:cNvPicPr>
            <a:picLocks noGrp="1" noChangeAspect="1"/>
          </p:cNvPicPr>
          <p:nvPr>
            <p:ph idx="1"/>
          </p:nvPr>
        </p:nvPicPr>
        <p:blipFill>
          <a:blip r:embed="rId2"/>
          <a:stretch>
            <a:fillRect/>
          </a:stretch>
        </p:blipFill>
        <p:spPr>
          <a:xfrm>
            <a:off x="3491594" y="2445422"/>
            <a:ext cx="5227395" cy="3709227"/>
          </a:xfrm>
        </p:spPr>
      </p:pic>
    </p:spTree>
    <p:extLst>
      <p:ext uri="{BB962C8B-B14F-4D97-AF65-F5344CB8AC3E}">
        <p14:creationId xmlns:p14="http://schemas.microsoft.com/office/powerpoint/2010/main" val="429420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0F7D-F242-43CD-A89C-1241925064CD}"/>
              </a:ext>
            </a:extLst>
          </p:cNvPr>
          <p:cNvSpPr>
            <a:spLocks noGrp="1"/>
          </p:cNvSpPr>
          <p:nvPr>
            <p:ph type="title"/>
          </p:nvPr>
        </p:nvSpPr>
        <p:spPr/>
        <p:txBody>
          <a:bodyPr/>
          <a:lstStyle/>
          <a:p>
            <a:r>
              <a:rPr lang="en-US" dirty="0"/>
              <a:t>Model Architecture</a:t>
            </a:r>
          </a:p>
        </p:txBody>
      </p:sp>
      <p:pic>
        <p:nvPicPr>
          <p:cNvPr id="6" name="Picture 6" descr="A screenshot of a cell phone&#10;&#10;Description generated with high confidence">
            <a:extLst>
              <a:ext uri="{FF2B5EF4-FFF2-40B4-BE49-F238E27FC236}">
                <a16:creationId xmlns:a16="http://schemas.microsoft.com/office/drawing/2014/main" id="{792EDCE9-E51F-44AB-95CD-DE8E0741D66C}"/>
              </a:ext>
            </a:extLst>
          </p:cNvPr>
          <p:cNvPicPr>
            <a:picLocks noGrp="1" noChangeAspect="1"/>
          </p:cNvPicPr>
          <p:nvPr>
            <p:ph idx="1"/>
          </p:nvPr>
        </p:nvPicPr>
        <p:blipFill>
          <a:blip r:embed="rId2"/>
          <a:stretch>
            <a:fillRect/>
          </a:stretch>
        </p:blipFill>
        <p:spPr>
          <a:xfrm>
            <a:off x="3471939" y="2454712"/>
            <a:ext cx="5266705" cy="3699936"/>
          </a:xfrm>
        </p:spPr>
      </p:pic>
    </p:spTree>
    <p:extLst>
      <p:ext uri="{BB962C8B-B14F-4D97-AF65-F5344CB8AC3E}">
        <p14:creationId xmlns:p14="http://schemas.microsoft.com/office/powerpoint/2010/main" val="1873044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315BD-87C4-4437-8BC4-1C3DF846BD5E}"/>
              </a:ext>
            </a:extLst>
          </p:cNvPr>
          <p:cNvSpPr>
            <a:spLocks noGrp="1"/>
          </p:cNvSpPr>
          <p:nvPr>
            <p:ph type="title"/>
          </p:nvPr>
        </p:nvSpPr>
        <p:spPr/>
        <p:txBody>
          <a:bodyPr/>
          <a:lstStyle/>
          <a:p>
            <a:r>
              <a:rPr lang="en-US" dirty="0"/>
              <a:t>Model Assessment</a:t>
            </a:r>
          </a:p>
        </p:txBody>
      </p:sp>
      <p:sp>
        <p:nvSpPr>
          <p:cNvPr id="3" name="Content Placeholder 2">
            <a:extLst>
              <a:ext uri="{FF2B5EF4-FFF2-40B4-BE49-F238E27FC236}">
                <a16:creationId xmlns:a16="http://schemas.microsoft.com/office/drawing/2014/main" id="{39471576-2F21-4ACD-82FB-8BA54CC34921}"/>
              </a:ext>
            </a:extLst>
          </p:cNvPr>
          <p:cNvSpPr>
            <a:spLocks noGrp="1"/>
          </p:cNvSpPr>
          <p:nvPr>
            <p:ph idx="1"/>
          </p:nvPr>
        </p:nvSpPr>
        <p:spPr/>
        <p:txBody>
          <a:bodyPr>
            <a:normAutofit fontScale="92500" lnSpcReduction="10000"/>
          </a:bodyPr>
          <a:lstStyle/>
          <a:p>
            <a:pPr marL="0" indent="0">
              <a:buNone/>
            </a:pPr>
            <a:r>
              <a:rPr lang="en-US" dirty="0">
                <a:ea typeface="+mn-lt"/>
                <a:cs typeface="+mn-lt"/>
              </a:rPr>
              <a:t>In current research were used three datasets:</a:t>
            </a:r>
          </a:p>
          <a:p>
            <a:r>
              <a:rPr lang="en-US" b="1" dirty="0">
                <a:ea typeface="+mn-lt"/>
                <a:cs typeface="+mn-lt"/>
              </a:rPr>
              <a:t>SearchSnippets</a:t>
            </a:r>
            <a:r>
              <a:rPr lang="en-US" dirty="0">
                <a:ea typeface="+mn-lt"/>
                <a:cs typeface="+mn-lt"/>
              </a:rPr>
              <a:t>. This dataset was selected from the results of web search transaction using predeﬁned phrases of 8 diﬀerent domains.</a:t>
            </a:r>
          </a:p>
          <a:p>
            <a:r>
              <a:rPr lang="en-US" b="1" dirty="0">
                <a:ea typeface="+mn-lt"/>
                <a:cs typeface="+mn-lt"/>
              </a:rPr>
              <a:t>StackOverﬂow</a:t>
            </a:r>
            <a:r>
              <a:rPr lang="en-US" dirty="0">
                <a:ea typeface="+mn-lt"/>
                <a:cs typeface="+mn-lt"/>
              </a:rPr>
              <a:t>. The challenge data published at Kaggle.com. The raw dataset consists 3,370,528 samples through July 31st, 2012 to August 14, 2012. 20,000 question titles were randomly selected with 20 different tags as in.</a:t>
            </a:r>
          </a:p>
          <a:p>
            <a:r>
              <a:rPr lang="en-US" b="1" dirty="0"/>
              <a:t>Biomedical</a:t>
            </a:r>
            <a:r>
              <a:rPr lang="en-US" dirty="0">
                <a:ea typeface="+mn-lt"/>
                <a:cs typeface="+mn-lt"/>
              </a:rPr>
              <a:t>. We use the challenge data published in </a:t>
            </a:r>
            <a:r>
              <a:rPr lang="en-US" dirty="0" err="1">
                <a:ea typeface="+mn-lt"/>
                <a:cs typeface="+mn-lt"/>
              </a:rPr>
              <a:t>BioASQ’s</a:t>
            </a:r>
            <a:r>
              <a:rPr lang="en-US" dirty="0">
                <a:ea typeface="+mn-lt"/>
                <a:cs typeface="+mn-lt"/>
              </a:rPr>
              <a:t> official website. 20, 000 paper titles were randomly selected from 20 different MeSH5 major topics. The max length of selected paper titles is 536.</a:t>
            </a:r>
            <a:endParaRPr lang="en-US" dirty="0"/>
          </a:p>
        </p:txBody>
      </p:sp>
    </p:spTree>
    <p:extLst>
      <p:ext uri="{BB962C8B-B14F-4D97-AF65-F5344CB8AC3E}">
        <p14:creationId xmlns:p14="http://schemas.microsoft.com/office/powerpoint/2010/main" val="3573550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D63CB-C5CA-4F21-A9BD-BC71252165FC}"/>
              </a:ext>
            </a:extLst>
          </p:cNvPr>
          <p:cNvSpPr>
            <a:spLocks noGrp="1"/>
          </p:cNvSpPr>
          <p:nvPr>
            <p:ph type="title"/>
          </p:nvPr>
        </p:nvSpPr>
        <p:spPr/>
        <p:txBody>
          <a:bodyPr/>
          <a:lstStyle/>
          <a:p>
            <a:r>
              <a:rPr lang="en-US" dirty="0"/>
              <a:t>Model Assessment: datasets</a:t>
            </a:r>
          </a:p>
        </p:txBody>
      </p:sp>
      <p:pic>
        <p:nvPicPr>
          <p:cNvPr id="4" name="Picture 4" descr="A screenshot of a cell phone&#10;&#10;Description generated with very high confidence">
            <a:extLst>
              <a:ext uri="{FF2B5EF4-FFF2-40B4-BE49-F238E27FC236}">
                <a16:creationId xmlns:a16="http://schemas.microsoft.com/office/drawing/2014/main" id="{6BC12F06-DBD8-4B26-A86B-41B3BC786939}"/>
              </a:ext>
            </a:extLst>
          </p:cNvPr>
          <p:cNvPicPr>
            <a:picLocks noGrp="1" noChangeAspect="1"/>
          </p:cNvPicPr>
          <p:nvPr>
            <p:ph idx="1"/>
          </p:nvPr>
        </p:nvPicPr>
        <p:blipFill>
          <a:blip r:embed="rId2"/>
          <a:stretch>
            <a:fillRect/>
          </a:stretch>
        </p:blipFill>
        <p:spPr>
          <a:xfrm>
            <a:off x="4591167" y="2529054"/>
            <a:ext cx="3018954" cy="3644179"/>
          </a:xfrm>
        </p:spPr>
      </p:pic>
    </p:spTree>
    <p:extLst>
      <p:ext uri="{BB962C8B-B14F-4D97-AF65-F5344CB8AC3E}">
        <p14:creationId xmlns:p14="http://schemas.microsoft.com/office/powerpoint/2010/main" val="1008495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D63CB-C5CA-4F21-A9BD-BC71252165FC}"/>
              </a:ext>
            </a:extLst>
          </p:cNvPr>
          <p:cNvSpPr>
            <a:spLocks noGrp="1"/>
          </p:cNvSpPr>
          <p:nvPr>
            <p:ph type="title"/>
          </p:nvPr>
        </p:nvSpPr>
        <p:spPr/>
        <p:txBody>
          <a:bodyPr/>
          <a:lstStyle/>
          <a:p>
            <a:r>
              <a:rPr lang="en-US" dirty="0"/>
              <a:t>Model Assessment: evaluation metrics</a:t>
            </a:r>
          </a:p>
        </p:txBody>
      </p:sp>
      <p:sp>
        <p:nvSpPr>
          <p:cNvPr id="5" name="Content Placeholder 4">
            <a:extLst>
              <a:ext uri="{FF2B5EF4-FFF2-40B4-BE49-F238E27FC236}">
                <a16:creationId xmlns:a16="http://schemas.microsoft.com/office/drawing/2014/main" id="{70206924-2033-43D2-84A8-A949F4245ACE}"/>
              </a:ext>
            </a:extLst>
          </p:cNvPr>
          <p:cNvSpPr>
            <a:spLocks noGrp="1"/>
          </p:cNvSpPr>
          <p:nvPr>
            <p:ph idx="1"/>
          </p:nvPr>
        </p:nvSpPr>
        <p:spPr/>
        <p:txBody>
          <a:bodyPr/>
          <a:lstStyle/>
          <a:p>
            <a:pPr marL="0" indent="0">
              <a:buNone/>
            </a:pPr>
            <a:r>
              <a:rPr lang="en-US" dirty="0">
                <a:ea typeface="+mn-lt"/>
                <a:cs typeface="+mn-lt"/>
              </a:rPr>
              <a:t>The clustering performance is evaluated by comparing the clustering results of texts with the tags/labels provided by the text corpus. Two metrics are used to measure the clustering performance:</a:t>
            </a:r>
          </a:p>
          <a:p>
            <a:r>
              <a:rPr lang="en-US" dirty="0"/>
              <a:t>Accuracy (ACC)</a:t>
            </a:r>
          </a:p>
          <a:p>
            <a:r>
              <a:rPr lang="en-US" dirty="0"/>
              <a:t>Normalized mutual information metric (NMI)</a:t>
            </a:r>
          </a:p>
        </p:txBody>
      </p:sp>
    </p:spTree>
    <p:extLst>
      <p:ext uri="{BB962C8B-B14F-4D97-AF65-F5344CB8AC3E}">
        <p14:creationId xmlns:p14="http://schemas.microsoft.com/office/powerpoint/2010/main" val="3332887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D198-E143-4960-BF12-AD6D4E8F3E8A}"/>
              </a:ext>
            </a:extLst>
          </p:cNvPr>
          <p:cNvSpPr>
            <a:spLocks noGrp="1"/>
          </p:cNvSpPr>
          <p:nvPr>
            <p:ph type="title"/>
          </p:nvPr>
        </p:nvSpPr>
        <p:spPr/>
        <p:txBody>
          <a:bodyPr>
            <a:normAutofit/>
          </a:bodyPr>
          <a:lstStyle/>
          <a:p>
            <a:r>
              <a:rPr lang="en-US" dirty="0">
                <a:ea typeface="+mj-lt"/>
                <a:cs typeface="+mj-lt"/>
              </a:rPr>
              <a:t>Model Assessment: results (ACC, 1)</a:t>
            </a:r>
          </a:p>
        </p:txBody>
      </p:sp>
      <p:pic>
        <p:nvPicPr>
          <p:cNvPr id="4" name="Picture 4" descr="A screenshot of a cell phone&#10;&#10;Description generated with very high confidence">
            <a:extLst>
              <a:ext uri="{FF2B5EF4-FFF2-40B4-BE49-F238E27FC236}">
                <a16:creationId xmlns:a16="http://schemas.microsoft.com/office/drawing/2014/main" id="{604767E5-4EDE-4339-B1E0-B627464EC4A1}"/>
              </a:ext>
            </a:extLst>
          </p:cNvPr>
          <p:cNvPicPr>
            <a:picLocks noGrp="1" noChangeAspect="1"/>
          </p:cNvPicPr>
          <p:nvPr>
            <p:ph idx="1"/>
          </p:nvPr>
        </p:nvPicPr>
        <p:blipFill>
          <a:blip r:embed="rId2"/>
          <a:stretch>
            <a:fillRect/>
          </a:stretch>
        </p:blipFill>
        <p:spPr>
          <a:xfrm>
            <a:off x="4304172" y="2538346"/>
            <a:ext cx="3583653" cy="3616302"/>
          </a:xfrm>
        </p:spPr>
      </p:pic>
    </p:spTree>
    <p:extLst>
      <p:ext uri="{BB962C8B-B14F-4D97-AF65-F5344CB8AC3E}">
        <p14:creationId xmlns:p14="http://schemas.microsoft.com/office/powerpoint/2010/main" val="2173937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D198-E143-4960-BF12-AD6D4E8F3E8A}"/>
              </a:ext>
            </a:extLst>
          </p:cNvPr>
          <p:cNvSpPr>
            <a:spLocks noGrp="1"/>
          </p:cNvSpPr>
          <p:nvPr>
            <p:ph type="title"/>
          </p:nvPr>
        </p:nvSpPr>
        <p:spPr/>
        <p:txBody>
          <a:bodyPr>
            <a:normAutofit/>
          </a:bodyPr>
          <a:lstStyle/>
          <a:p>
            <a:r>
              <a:rPr lang="en-US" dirty="0">
                <a:ea typeface="+mj-lt"/>
                <a:cs typeface="+mj-lt"/>
              </a:rPr>
              <a:t>Model Assessment: results (ACC, 2)</a:t>
            </a:r>
          </a:p>
        </p:txBody>
      </p:sp>
      <p:pic>
        <p:nvPicPr>
          <p:cNvPr id="10" name="Picture 10" descr="A screenshot of a cell phone&#10;&#10;Description generated with very high confidence">
            <a:extLst>
              <a:ext uri="{FF2B5EF4-FFF2-40B4-BE49-F238E27FC236}">
                <a16:creationId xmlns:a16="http://schemas.microsoft.com/office/drawing/2014/main" id="{94CC6C0D-010A-4FA4-B9E6-1A13314D9F58}"/>
              </a:ext>
            </a:extLst>
          </p:cNvPr>
          <p:cNvPicPr>
            <a:picLocks noGrp="1" noChangeAspect="1"/>
          </p:cNvPicPr>
          <p:nvPr>
            <p:ph idx="1"/>
          </p:nvPr>
        </p:nvPicPr>
        <p:blipFill>
          <a:blip r:embed="rId2"/>
          <a:stretch>
            <a:fillRect/>
          </a:stretch>
        </p:blipFill>
        <p:spPr>
          <a:xfrm>
            <a:off x="3685630" y="2454713"/>
            <a:ext cx="4830030" cy="3681350"/>
          </a:xfrm>
        </p:spPr>
      </p:pic>
    </p:spTree>
    <p:extLst>
      <p:ext uri="{BB962C8B-B14F-4D97-AF65-F5344CB8AC3E}">
        <p14:creationId xmlns:p14="http://schemas.microsoft.com/office/powerpoint/2010/main" val="644754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C008-352B-41DB-B60D-CCC5B0206D83}"/>
              </a:ext>
            </a:extLst>
          </p:cNvPr>
          <p:cNvSpPr>
            <a:spLocks noGrp="1"/>
          </p:cNvSpPr>
          <p:nvPr>
            <p:ph type="title"/>
          </p:nvPr>
        </p:nvSpPr>
        <p:spPr/>
        <p:txBody>
          <a:bodyPr/>
          <a:lstStyle/>
          <a:p>
            <a:r>
              <a:rPr lang="en-US" dirty="0"/>
              <a:t>Model Assessment: results (NMI, 1)</a:t>
            </a:r>
            <a:endParaRPr lang="en-US" dirty="0">
              <a:ea typeface="+mj-lt"/>
              <a:cs typeface="+mj-lt"/>
            </a:endParaRPr>
          </a:p>
        </p:txBody>
      </p:sp>
      <p:pic>
        <p:nvPicPr>
          <p:cNvPr id="4" name="Picture 4" descr="A screenshot of a cell phone&#10;&#10;Description generated with very high confidence">
            <a:extLst>
              <a:ext uri="{FF2B5EF4-FFF2-40B4-BE49-F238E27FC236}">
                <a16:creationId xmlns:a16="http://schemas.microsoft.com/office/drawing/2014/main" id="{6BFB4A07-15B8-4240-86FB-49B2517EE1D9}"/>
              </a:ext>
            </a:extLst>
          </p:cNvPr>
          <p:cNvPicPr>
            <a:picLocks noGrp="1" noChangeAspect="1"/>
          </p:cNvPicPr>
          <p:nvPr>
            <p:ph idx="1"/>
          </p:nvPr>
        </p:nvPicPr>
        <p:blipFill>
          <a:blip r:embed="rId2"/>
          <a:stretch>
            <a:fillRect/>
          </a:stretch>
        </p:blipFill>
        <p:spPr>
          <a:xfrm>
            <a:off x="4241385" y="2454713"/>
            <a:ext cx="3709228" cy="3709228"/>
          </a:xfrm>
        </p:spPr>
      </p:pic>
    </p:spTree>
    <p:extLst>
      <p:ext uri="{BB962C8B-B14F-4D97-AF65-F5344CB8AC3E}">
        <p14:creationId xmlns:p14="http://schemas.microsoft.com/office/powerpoint/2010/main" val="205475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C008-352B-41DB-B60D-CCC5B0206D83}"/>
              </a:ext>
            </a:extLst>
          </p:cNvPr>
          <p:cNvSpPr>
            <a:spLocks noGrp="1"/>
          </p:cNvSpPr>
          <p:nvPr>
            <p:ph type="title"/>
          </p:nvPr>
        </p:nvSpPr>
        <p:spPr/>
        <p:txBody>
          <a:bodyPr/>
          <a:lstStyle/>
          <a:p>
            <a:r>
              <a:rPr lang="en-US" dirty="0"/>
              <a:t>Model Assessment: results (NMI, 2)</a:t>
            </a:r>
            <a:endParaRPr lang="en-US" dirty="0">
              <a:ea typeface="+mj-lt"/>
              <a:cs typeface="+mj-lt"/>
            </a:endParaRPr>
          </a:p>
        </p:txBody>
      </p:sp>
      <p:pic>
        <p:nvPicPr>
          <p:cNvPr id="6" name="Picture 6" descr="A screenshot of a cell phone&#10;&#10;Description generated with very high confidence">
            <a:extLst>
              <a:ext uri="{FF2B5EF4-FFF2-40B4-BE49-F238E27FC236}">
                <a16:creationId xmlns:a16="http://schemas.microsoft.com/office/drawing/2014/main" id="{8DB5F649-6AF5-433B-8ECA-1408AE176932}"/>
              </a:ext>
            </a:extLst>
          </p:cNvPr>
          <p:cNvPicPr>
            <a:picLocks noGrp="1" noChangeAspect="1"/>
          </p:cNvPicPr>
          <p:nvPr>
            <p:ph idx="1"/>
          </p:nvPr>
        </p:nvPicPr>
        <p:blipFill>
          <a:blip r:embed="rId2"/>
          <a:stretch>
            <a:fillRect/>
          </a:stretch>
        </p:blipFill>
        <p:spPr>
          <a:xfrm>
            <a:off x="3767254" y="2563110"/>
            <a:ext cx="4648199" cy="3520310"/>
          </a:xfrm>
        </p:spPr>
      </p:pic>
    </p:spTree>
    <p:extLst>
      <p:ext uri="{BB962C8B-B14F-4D97-AF65-F5344CB8AC3E}">
        <p14:creationId xmlns:p14="http://schemas.microsoft.com/office/powerpoint/2010/main" val="25789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3BD6-A1F3-4010-8A67-CB570909DD18}"/>
              </a:ext>
            </a:extLst>
          </p:cNvPr>
          <p:cNvSpPr>
            <a:spLocks noGrp="1"/>
          </p:cNvSpPr>
          <p:nvPr>
            <p:ph type="title"/>
          </p:nvPr>
        </p:nvSpPr>
        <p:spPr/>
        <p:txBody>
          <a:bodyPr/>
          <a:lstStyle/>
          <a:p>
            <a:r>
              <a:rPr lang="en-US" dirty="0"/>
              <a:t>The Context</a:t>
            </a:r>
          </a:p>
        </p:txBody>
      </p:sp>
      <p:sp>
        <p:nvSpPr>
          <p:cNvPr id="3" name="Content Placeholder 2">
            <a:extLst>
              <a:ext uri="{FF2B5EF4-FFF2-40B4-BE49-F238E27FC236}">
                <a16:creationId xmlns:a16="http://schemas.microsoft.com/office/drawing/2014/main" id="{476BDAE1-23B6-48D9-AD60-3DF147965C6E}"/>
              </a:ext>
            </a:extLst>
          </p:cNvPr>
          <p:cNvSpPr>
            <a:spLocks noGrp="1"/>
          </p:cNvSpPr>
          <p:nvPr>
            <p:ph idx="1"/>
          </p:nvPr>
        </p:nvSpPr>
        <p:spPr/>
        <p:txBody>
          <a:bodyPr/>
          <a:lstStyle/>
          <a:p>
            <a:r>
              <a:rPr lang="en-US" dirty="0"/>
              <a:t>In Machine Learning (ML) field approaches to </a:t>
            </a:r>
            <a:r>
              <a:rPr lang="en-US" b="1" dirty="0"/>
              <a:t>clustering problem </a:t>
            </a:r>
            <a:r>
              <a:rPr lang="en-US" dirty="0"/>
              <a:t>are studied. This problem appears in many different fields such as biology, archeology, sociology, information technology and others.</a:t>
            </a:r>
          </a:p>
          <a:p>
            <a:r>
              <a:rPr lang="en-US" dirty="0"/>
              <a:t>Researchers in their paper suggested their new ML model to solve such a problem in some case related to Natural Language Processing (NLP).</a:t>
            </a:r>
          </a:p>
        </p:txBody>
      </p:sp>
    </p:spTree>
    <p:extLst>
      <p:ext uri="{BB962C8B-B14F-4D97-AF65-F5344CB8AC3E}">
        <p14:creationId xmlns:p14="http://schemas.microsoft.com/office/powerpoint/2010/main" val="1823178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610A-DCAC-4463-9CA5-4E51E436CFB1}"/>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1FF4E82B-2B82-4C55-BE97-7087C1A13451}"/>
              </a:ext>
            </a:extLst>
          </p:cNvPr>
          <p:cNvSpPr>
            <a:spLocks noGrp="1"/>
          </p:cNvSpPr>
          <p:nvPr>
            <p:ph idx="1"/>
          </p:nvPr>
        </p:nvSpPr>
        <p:spPr/>
        <p:txBody>
          <a:bodyPr>
            <a:normAutofit/>
          </a:bodyPr>
          <a:lstStyle/>
          <a:p>
            <a:r>
              <a:rPr lang="en-US" dirty="0">
                <a:ea typeface="+mn-lt"/>
                <a:cs typeface="+mn-lt"/>
              </a:rPr>
              <a:t>Short text clustering is a challenging problem due to its </a:t>
            </a:r>
            <a:r>
              <a:rPr lang="en-US" b="1" dirty="0">
                <a:ea typeface="+mn-lt"/>
                <a:cs typeface="+mn-lt"/>
              </a:rPr>
              <a:t>sparseness </a:t>
            </a:r>
            <a:r>
              <a:rPr lang="en-US" dirty="0">
                <a:ea typeface="+mn-lt"/>
                <a:cs typeface="+mn-lt"/>
              </a:rPr>
              <a:t>of text representation. It means that most of the words only occur once in each short text. </a:t>
            </a:r>
          </a:p>
          <a:p>
            <a:r>
              <a:rPr lang="en-US" dirty="0">
                <a:ea typeface="+mn-lt"/>
                <a:cs typeface="+mn-lt"/>
              </a:rPr>
              <a:t>As a result, the </a:t>
            </a:r>
            <a:r>
              <a:rPr lang="en-US" b="1" dirty="0">
                <a:ea typeface="+mn-lt"/>
                <a:cs typeface="+mn-lt"/>
              </a:rPr>
              <a:t>Term Frequency - Inverse Document Frequency</a:t>
            </a:r>
            <a:r>
              <a:rPr lang="en-US" dirty="0">
                <a:ea typeface="+mn-lt"/>
                <a:cs typeface="+mn-lt"/>
              </a:rPr>
              <a:t> (</a:t>
            </a:r>
            <a:r>
              <a:rPr lang="en-US" b="1" dirty="0">
                <a:ea typeface="+mn-lt"/>
                <a:cs typeface="+mn-lt"/>
              </a:rPr>
              <a:t>TF-IDF</a:t>
            </a:r>
            <a:r>
              <a:rPr lang="en-US" dirty="0">
                <a:ea typeface="+mn-lt"/>
                <a:cs typeface="+mn-lt"/>
              </a:rPr>
              <a:t>) measure cannot work well in short text setting (it is the measure of word importance in context of given document, based on statistical information regardless of word order and some other features).</a:t>
            </a:r>
            <a:br>
              <a:rPr lang="en-US" dirty="0">
                <a:ea typeface="+mn-lt"/>
                <a:cs typeface="+mn-lt"/>
              </a:rPr>
            </a:br>
            <a:endParaRPr lang="en-US" dirty="0">
              <a:ea typeface="+mn-lt"/>
              <a:cs typeface="+mn-lt"/>
            </a:endParaRPr>
          </a:p>
          <a:p>
            <a:endParaRPr lang="en-US" dirty="0"/>
          </a:p>
        </p:txBody>
      </p:sp>
    </p:spTree>
    <p:extLst>
      <p:ext uri="{BB962C8B-B14F-4D97-AF65-F5344CB8AC3E}">
        <p14:creationId xmlns:p14="http://schemas.microsoft.com/office/powerpoint/2010/main" val="161160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0623-716F-452F-A2F2-DA48122C77A9}"/>
              </a:ext>
            </a:extLst>
          </p:cNvPr>
          <p:cNvSpPr>
            <a:spLocks noGrp="1"/>
          </p:cNvSpPr>
          <p:nvPr>
            <p:ph type="title"/>
          </p:nvPr>
        </p:nvSpPr>
        <p:spPr/>
        <p:txBody>
          <a:bodyPr/>
          <a:lstStyle/>
          <a:p>
            <a:r>
              <a:rPr lang="en-US" dirty="0">
                <a:ea typeface="+mj-lt"/>
                <a:cs typeface="+mj-lt"/>
              </a:rPr>
              <a:t>Motivation</a:t>
            </a:r>
          </a:p>
          <a:p>
            <a:endParaRPr lang="en-US" dirty="0"/>
          </a:p>
        </p:txBody>
      </p:sp>
      <p:sp>
        <p:nvSpPr>
          <p:cNvPr id="3" name="Content Placeholder 2">
            <a:extLst>
              <a:ext uri="{FF2B5EF4-FFF2-40B4-BE49-F238E27FC236}">
                <a16:creationId xmlns:a16="http://schemas.microsoft.com/office/drawing/2014/main" id="{1D1BD03F-2B3A-4DD8-9DEC-EFF0BA237939}"/>
              </a:ext>
            </a:extLst>
          </p:cNvPr>
          <p:cNvSpPr>
            <a:spLocks noGrp="1"/>
          </p:cNvSpPr>
          <p:nvPr>
            <p:ph idx="1"/>
          </p:nvPr>
        </p:nvSpPr>
        <p:spPr>
          <a:xfrm>
            <a:off x="1295401" y="2655544"/>
            <a:ext cx="9601196" cy="4018182"/>
          </a:xfrm>
        </p:spPr>
        <p:txBody>
          <a:bodyPr>
            <a:normAutofit fontScale="77500" lnSpcReduction="20000"/>
          </a:bodyPr>
          <a:lstStyle/>
          <a:p>
            <a:pPr marL="0" indent="0">
              <a:buNone/>
            </a:pPr>
            <a:r>
              <a:rPr lang="en-US" dirty="0">
                <a:ea typeface="+mn-lt"/>
                <a:cs typeface="+mn-lt"/>
              </a:rPr>
              <a:t>    There have been several studies that attempted to overcome the sparseness of short text representation and two major approaches took shape:</a:t>
            </a:r>
            <a:endParaRPr lang="en-US" dirty="0"/>
          </a:p>
          <a:p>
            <a:pPr marL="0" indent="0">
              <a:buNone/>
            </a:pPr>
            <a:endParaRPr lang="en-US" dirty="0">
              <a:ea typeface="+mn-lt"/>
              <a:cs typeface="+mn-lt"/>
            </a:endParaRPr>
          </a:p>
          <a:p>
            <a:r>
              <a:rPr lang="en-US" dirty="0">
                <a:ea typeface="+mn-lt"/>
                <a:cs typeface="+mn-lt"/>
              </a:rPr>
              <a:t>To expand and enrich the context of data;</a:t>
            </a:r>
          </a:p>
          <a:p>
            <a:r>
              <a:rPr lang="en-US" dirty="0">
                <a:ea typeface="+mn-lt"/>
                <a:cs typeface="+mn-lt"/>
              </a:rPr>
              <a:t>To map the original features into lower-dimensional space.</a:t>
            </a:r>
            <a:br>
              <a:rPr lang="en-US" dirty="0">
                <a:ea typeface="+mn-lt"/>
                <a:cs typeface="+mn-lt"/>
              </a:rPr>
            </a:br>
            <a:endParaRPr lang="en-US">
              <a:ea typeface="+mn-lt"/>
              <a:cs typeface="+mn-lt"/>
            </a:endParaRPr>
          </a:p>
          <a:p>
            <a:pPr marL="0" indent="0">
              <a:buNone/>
            </a:pPr>
            <a:r>
              <a:rPr lang="en-US" dirty="0">
                <a:ea typeface="+mn-lt"/>
                <a:cs typeface="+mn-lt"/>
              </a:rPr>
              <a:t>But first approach requires solid NLP knowledge and typically works with high-dimensional data representations, which latter leads to increase in computational complexity and memory use. </a:t>
            </a:r>
            <a:endParaRPr lang="en-US">
              <a:ea typeface="+mn-lt"/>
              <a:cs typeface="+mn-lt"/>
            </a:endParaRPr>
          </a:p>
          <a:p>
            <a:pPr marL="0" indent="0">
              <a:buNone/>
            </a:pPr>
            <a:r>
              <a:rPr lang="en-US" dirty="0">
                <a:ea typeface="+mn-lt"/>
                <a:cs typeface="+mn-lt"/>
              </a:rPr>
              <a:t>In second approach it is problematically to design an eﬀective model, and most of these methods directly trained based on </a:t>
            </a:r>
            <a:r>
              <a:rPr lang="en-US" b="1" dirty="0">
                <a:ea typeface="+mn-lt"/>
                <a:cs typeface="+mn-lt"/>
              </a:rPr>
              <a:t>Bag-of-Words data model </a:t>
            </a:r>
            <a:r>
              <a:rPr lang="en-US" dirty="0">
                <a:ea typeface="+mn-lt"/>
                <a:cs typeface="+mn-lt"/>
              </a:rPr>
              <a:t>(</a:t>
            </a:r>
            <a:r>
              <a:rPr lang="en-US" b="1" dirty="0">
                <a:ea typeface="+mn-lt"/>
                <a:cs typeface="+mn-lt"/>
              </a:rPr>
              <a:t>BoW</a:t>
            </a:r>
            <a:r>
              <a:rPr lang="en-US" dirty="0">
                <a:ea typeface="+mn-lt"/>
                <a:cs typeface="+mn-lt"/>
              </a:rPr>
              <a:t>) are shallow structures which cannot preserve the accurate semantic similarities.</a:t>
            </a:r>
            <a:br>
              <a:rPr lang="en-US" dirty="0">
                <a:ea typeface="+mn-lt"/>
                <a:cs typeface="+mn-lt"/>
              </a:rPr>
            </a:br>
            <a:endParaRPr lang="en-US" dirty="0">
              <a:ea typeface="+mn-lt"/>
              <a:cs typeface="+mn-lt"/>
            </a:endParaRPr>
          </a:p>
          <a:p>
            <a:pPr marL="0" indent="0">
              <a:buNone/>
            </a:pPr>
            <a:endParaRPr lang="en-US" dirty="0"/>
          </a:p>
        </p:txBody>
      </p:sp>
    </p:spTree>
    <p:extLst>
      <p:ext uri="{BB962C8B-B14F-4D97-AF65-F5344CB8AC3E}">
        <p14:creationId xmlns:p14="http://schemas.microsoft.com/office/powerpoint/2010/main" val="248528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0623-716F-452F-A2F2-DA48122C77A9}"/>
              </a:ext>
            </a:extLst>
          </p:cNvPr>
          <p:cNvSpPr>
            <a:spLocks noGrp="1"/>
          </p:cNvSpPr>
          <p:nvPr>
            <p:ph type="title"/>
          </p:nvPr>
        </p:nvSpPr>
        <p:spPr/>
        <p:txBody>
          <a:bodyPr/>
          <a:lstStyle/>
          <a:p>
            <a:r>
              <a:rPr lang="en-US" dirty="0">
                <a:ea typeface="+mj-lt"/>
                <a:cs typeface="+mj-lt"/>
              </a:rPr>
              <a:t>Motivation</a:t>
            </a:r>
          </a:p>
          <a:p>
            <a:endParaRPr lang="en-US" dirty="0"/>
          </a:p>
        </p:txBody>
      </p:sp>
      <p:sp>
        <p:nvSpPr>
          <p:cNvPr id="3" name="Content Placeholder 2">
            <a:extLst>
              <a:ext uri="{FF2B5EF4-FFF2-40B4-BE49-F238E27FC236}">
                <a16:creationId xmlns:a16="http://schemas.microsoft.com/office/drawing/2014/main" id="{1D1BD03F-2B3A-4DD8-9DEC-EFF0BA237939}"/>
              </a:ext>
            </a:extLst>
          </p:cNvPr>
          <p:cNvSpPr>
            <a:spLocks noGrp="1"/>
          </p:cNvSpPr>
          <p:nvPr>
            <p:ph idx="1"/>
          </p:nvPr>
        </p:nvSpPr>
        <p:spPr/>
        <p:txBody>
          <a:bodyPr>
            <a:normAutofit fontScale="92500" lnSpcReduction="10000"/>
          </a:bodyPr>
          <a:lstStyle/>
          <a:p>
            <a:r>
              <a:rPr lang="en-US" dirty="0">
                <a:ea typeface="+mn-lt"/>
                <a:cs typeface="+mn-lt"/>
              </a:rPr>
              <a:t>Recently, with the help of word embedding, neural networks demonstrate their great performance in terms of constructing text representation, such as </a:t>
            </a:r>
            <a:r>
              <a:rPr lang="en-US" b="1" dirty="0">
                <a:ea typeface="+mn-lt"/>
                <a:cs typeface="+mn-lt"/>
              </a:rPr>
              <a:t>Recursive Neural Network</a:t>
            </a:r>
            <a:r>
              <a:rPr lang="en-US" dirty="0">
                <a:ea typeface="+mn-lt"/>
                <a:cs typeface="+mn-lt"/>
              </a:rPr>
              <a:t> (</a:t>
            </a:r>
            <a:r>
              <a:rPr lang="en-US" b="1" dirty="0">
                <a:ea typeface="+mn-lt"/>
                <a:cs typeface="+mn-lt"/>
              </a:rPr>
              <a:t>RecNN</a:t>
            </a:r>
            <a:r>
              <a:rPr lang="en-US" dirty="0">
                <a:ea typeface="+mn-lt"/>
                <a:cs typeface="+mn-lt"/>
              </a:rPr>
              <a:t>) and </a:t>
            </a:r>
            <a:r>
              <a:rPr lang="en-US" b="1" dirty="0">
                <a:ea typeface="+mn-lt"/>
                <a:cs typeface="+mn-lt"/>
              </a:rPr>
              <a:t>Recurrent Neural Network </a:t>
            </a:r>
            <a:r>
              <a:rPr lang="en-US" dirty="0">
                <a:ea typeface="+mn-lt"/>
                <a:cs typeface="+mn-lt"/>
              </a:rPr>
              <a:t>(</a:t>
            </a:r>
            <a:r>
              <a:rPr lang="en-US" b="1" dirty="0">
                <a:ea typeface="+mn-lt"/>
                <a:cs typeface="+mn-lt"/>
              </a:rPr>
              <a:t>RNN</a:t>
            </a:r>
            <a:r>
              <a:rPr lang="en-US" dirty="0">
                <a:ea typeface="+mn-lt"/>
                <a:cs typeface="+mn-lt"/>
              </a:rPr>
              <a:t>).</a:t>
            </a:r>
          </a:p>
          <a:p>
            <a:r>
              <a:rPr lang="en-US" dirty="0"/>
              <a:t>Still, RecNN exhibits </a:t>
            </a:r>
            <a:r>
              <a:rPr lang="en-US" dirty="0">
                <a:ea typeface="+mn-lt"/>
                <a:cs typeface="+mn-lt"/>
              </a:rPr>
              <a:t>high time complexity to construct the textual tree, and RNN, using the hidden layer computed at the last word to represent the text, is a biased model where later words are more dominant than earlier words.</a:t>
            </a:r>
          </a:p>
          <a:p>
            <a:r>
              <a:rPr lang="en-US" dirty="0">
                <a:ea typeface="+mn-lt"/>
                <a:cs typeface="+mn-lt"/>
              </a:rPr>
              <a:t>More recently, </a:t>
            </a:r>
            <a:r>
              <a:rPr lang="en-US" b="1" dirty="0">
                <a:ea typeface="+mn-lt"/>
                <a:cs typeface="+mn-lt"/>
              </a:rPr>
              <a:t>Convolution Neural Networks</a:t>
            </a:r>
            <a:r>
              <a:rPr lang="en-US" dirty="0">
                <a:ea typeface="+mn-lt"/>
                <a:cs typeface="+mn-lt"/>
              </a:rPr>
              <a:t> (</a:t>
            </a:r>
            <a:r>
              <a:rPr lang="en-US" b="1" dirty="0">
                <a:ea typeface="+mn-lt"/>
                <a:cs typeface="+mn-lt"/>
              </a:rPr>
              <a:t>CNN</a:t>
            </a:r>
            <a:r>
              <a:rPr lang="en-US" dirty="0">
                <a:ea typeface="+mn-lt"/>
                <a:cs typeface="+mn-lt"/>
              </a:rPr>
              <a:t>), as the most popular non-biased model and applying convolutional ﬁlters to capture local features, has achieved a better performance in many NLP applications.</a:t>
            </a:r>
            <a:endParaRPr lang="en-US" dirty="0"/>
          </a:p>
        </p:txBody>
      </p:sp>
    </p:spTree>
    <p:extLst>
      <p:ext uri="{BB962C8B-B14F-4D97-AF65-F5344CB8AC3E}">
        <p14:creationId xmlns:p14="http://schemas.microsoft.com/office/powerpoint/2010/main" val="2486619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0623-716F-452F-A2F2-DA48122C77A9}"/>
              </a:ext>
            </a:extLst>
          </p:cNvPr>
          <p:cNvSpPr>
            <a:spLocks noGrp="1"/>
          </p:cNvSpPr>
          <p:nvPr>
            <p:ph type="title"/>
          </p:nvPr>
        </p:nvSpPr>
        <p:spPr/>
        <p:txBody>
          <a:bodyPr/>
          <a:lstStyle/>
          <a:p>
            <a:r>
              <a:rPr lang="en-US" dirty="0">
                <a:ea typeface="+mj-lt"/>
                <a:cs typeface="+mj-lt"/>
              </a:rPr>
              <a:t>Research Objectives</a:t>
            </a:r>
            <a:endParaRPr lang="en-US" dirty="0"/>
          </a:p>
        </p:txBody>
      </p:sp>
      <p:sp>
        <p:nvSpPr>
          <p:cNvPr id="9" name="Content Placeholder 8">
            <a:extLst>
              <a:ext uri="{FF2B5EF4-FFF2-40B4-BE49-F238E27FC236}">
                <a16:creationId xmlns:a16="http://schemas.microsoft.com/office/drawing/2014/main" id="{AD284608-420E-43A9-B980-B3AE15BA73A6}"/>
              </a:ext>
            </a:extLst>
          </p:cNvPr>
          <p:cNvSpPr>
            <a:spLocks noGrp="1"/>
          </p:cNvSpPr>
          <p:nvPr>
            <p:ph idx="1"/>
          </p:nvPr>
        </p:nvSpPr>
        <p:spPr/>
        <p:txBody>
          <a:bodyPr/>
          <a:lstStyle/>
          <a:p>
            <a:r>
              <a:rPr lang="en-US" dirty="0">
                <a:ea typeface="+mn-lt"/>
                <a:cs typeface="+mn-lt"/>
              </a:rPr>
              <a:t>To explore the power of CNN on one </a:t>
            </a:r>
            <a:r>
              <a:rPr lang="en-US" b="1" dirty="0">
                <a:ea typeface="+mn-lt"/>
                <a:cs typeface="+mn-lt"/>
              </a:rPr>
              <a:t>unsupervised learning </a:t>
            </a:r>
            <a:r>
              <a:rPr lang="en-US" dirty="0">
                <a:ea typeface="+mn-lt"/>
                <a:cs typeface="+mn-lt"/>
              </a:rPr>
              <a:t>NLP task, short text clustering, while most of the previous works focus CNN on solving supervised learning tasks.</a:t>
            </a:r>
          </a:p>
          <a:p>
            <a:r>
              <a:rPr lang="en-US" dirty="0"/>
              <a:t>To enhance the results of previous approaches to problem of short text clustering</a:t>
            </a:r>
          </a:p>
          <a:p>
            <a:endParaRPr lang="en-US" dirty="0"/>
          </a:p>
          <a:p>
            <a:endParaRPr lang="en-US" dirty="0"/>
          </a:p>
        </p:txBody>
      </p:sp>
    </p:spTree>
    <p:extLst>
      <p:ext uri="{BB962C8B-B14F-4D97-AF65-F5344CB8AC3E}">
        <p14:creationId xmlns:p14="http://schemas.microsoft.com/office/powerpoint/2010/main" val="45992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71BE-E3C6-4277-92B2-BB95BD9DCE20}"/>
              </a:ext>
            </a:extLst>
          </p:cNvPr>
          <p:cNvSpPr>
            <a:spLocks noGrp="1"/>
          </p:cNvSpPr>
          <p:nvPr>
            <p:ph type="title"/>
          </p:nvPr>
        </p:nvSpPr>
        <p:spPr/>
        <p:txBody>
          <a:bodyPr/>
          <a:lstStyle/>
          <a:p>
            <a:r>
              <a:rPr lang="en-US" dirty="0"/>
              <a:t>Methods of Research</a:t>
            </a:r>
          </a:p>
        </p:txBody>
      </p:sp>
      <p:sp>
        <p:nvSpPr>
          <p:cNvPr id="3" name="Content Placeholder 2">
            <a:extLst>
              <a:ext uri="{FF2B5EF4-FFF2-40B4-BE49-F238E27FC236}">
                <a16:creationId xmlns:a16="http://schemas.microsoft.com/office/drawing/2014/main" id="{B5B148CB-B688-45C1-B330-82C2450EF355}"/>
              </a:ext>
            </a:extLst>
          </p:cNvPr>
          <p:cNvSpPr>
            <a:spLocks noGrp="1"/>
          </p:cNvSpPr>
          <p:nvPr>
            <p:ph idx="1"/>
          </p:nvPr>
        </p:nvSpPr>
        <p:spPr/>
        <p:txBody>
          <a:bodyPr/>
          <a:lstStyle/>
          <a:p>
            <a:pPr marL="0" indent="0">
              <a:buNone/>
            </a:pPr>
            <a:r>
              <a:rPr lang="en-US" dirty="0"/>
              <a:t>The architecture of ML system assumes that we use some unsupervised clustering technique to embed raw text features in lower-dimensional binary code representation. </a:t>
            </a:r>
          </a:p>
          <a:p>
            <a:pPr marL="0" indent="0">
              <a:buNone/>
            </a:pPr>
            <a:r>
              <a:rPr lang="en-US" dirty="0"/>
              <a:t>Thus, it was decided to test the system by employing different clustering methods, let us describe them briefly.</a:t>
            </a:r>
          </a:p>
        </p:txBody>
      </p:sp>
    </p:spTree>
    <p:extLst>
      <p:ext uri="{BB962C8B-B14F-4D97-AF65-F5344CB8AC3E}">
        <p14:creationId xmlns:p14="http://schemas.microsoft.com/office/powerpoint/2010/main" val="357827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71BE-E3C6-4277-92B2-BB95BD9DCE20}"/>
              </a:ext>
            </a:extLst>
          </p:cNvPr>
          <p:cNvSpPr>
            <a:spLocks noGrp="1"/>
          </p:cNvSpPr>
          <p:nvPr>
            <p:ph type="title"/>
          </p:nvPr>
        </p:nvSpPr>
        <p:spPr/>
        <p:txBody>
          <a:bodyPr/>
          <a:lstStyle/>
          <a:p>
            <a:r>
              <a:rPr lang="en-US" dirty="0"/>
              <a:t>Methods of Research</a:t>
            </a:r>
          </a:p>
        </p:txBody>
      </p:sp>
      <p:sp>
        <p:nvSpPr>
          <p:cNvPr id="3" name="Content Placeholder 2">
            <a:extLst>
              <a:ext uri="{FF2B5EF4-FFF2-40B4-BE49-F238E27FC236}">
                <a16:creationId xmlns:a16="http://schemas.microsoft.com/office/drawing/2014/main" id="{B5B148CB-B688-45C1-B330-82C2450EF355}"/>
              </a:ext>
            </a:extLst>
          </p:cNvPr>
          <p:cNvSpPr>
            <a:spLocks noGrp="1"/>
          </p:cNvSpPr>
          <p:nvPr>
            <p:ph idx="1"/>
          </p:nvPr>
        </p:nvSpPr>
        <p:spPr/>
        <p:txBody>
          <a:bodyPr>
            <a:normAutofit fontScale="92500"/>
          </a:bodyPr>
          <a:lstStyle/>
          <a:p>
            <a:r>
              <a:rPr lang="en-US" b="1" dirty="0">
                <a:ea typeface="+mn-lt"/>
                <a:cs typeface="+mn-lt"/>
              </a:rPr>
              <a:t>Average Embedding</a:t>
            </a:r>
            <a:r>
              <a:rPr lang="en-US" dirty="0">
                <a:ea typeface="+mn-lt"/>
                <a:cs typeface="+mn-lt"/>
              </a:rPr>
              <a:t> (</a:t>
            </a:r>
            <a:r>
              <a:rPr lang="en-US" b="1" dirty="0">
                <a:ea typeface="+mn-lt"/>
                <a:cs typeface="+mn-lt"/>
              </a:rPr>
              <a:t>AE</a:t>
            </a:r>
            <a:r>
              <a:rPr lang="en-US" dirty="0">
                <a:ea typeface="+mn-lt"/>
                <a:cs typeface="+mn-lt"/>
              </a:rPr>
              <a:t>): This method directly averages the word embeddings which are respectively weighted with </a:t>
            </a:r>
            <a:r>
              <a:rPr lang="en-US" b="1" dirty="0">
                <a:ea typeface="+mn-lt"/>
                <a:cs typeface="+mn-lt"/>
              </a:rPr>
              <a:t>TF </a:t>
            </a:r>
            <a:r>
              <a:rPr lang="en-US" dirty="0">
                <a:ea typeface="+mn-lt"/>
                <a:cs typeface="+mn-lt"/>
              </a:rPr>
              <a:t>and </a:t>
            </a:r>
            <a:r>
              <a:rPr lang="en-US" b="1" dirty="0">
                <a:ea typeface="+mn-lt"/>
                <a:cs typeface="+mn-lt"/>
              </a:rPr>
              <a:t>TF-IDF</a:t>
            </a:r>
            <a:r>
              <a:rPr lang="en-US" dirty="0">
                <a:ea typeface="+mn-lt"/>
                <a:cs typeface="+mn-lt"/>
              </a:rPr>
              <a:t>.</a:t>
            </a:r>
            <a:endParaRPr lang="en-US" dirty="0"/>
          </a:p>
          <a:p>
            <a:r>
              <a:rPr lang="en-US" b="1" dirty="0">
                <a:ea typeface="+mn-lt"/>
                <a:cs typeface="+mn-lt"/>
              </a:rPr>
              <a:t>Latent Semantic Analysis</a:t>
            </a:r>
            <a:r>
              <a:rPr lang="en-US" dirty="0">
                <a:ea typeface="+mn-lt"/>
                <a:cs typeface="+mn-lt"/>
              </a:rPr>
              <a:t> (</a:t>
            </a:r>
            <a:r>
              <a:rPr lang="en-US" b="1" dirty="0">
                <a:ea typeface="+mn-lt"/>
                <a:cs typeface="+mn-lt"/>
              </a:rPr>
              <a:t>LSA</a:t>
            </a:r>
            <a:r>
              <a:rPr lang="en-US" dirty="0">
                <a:ea typeface="+mn-lt"/>
                <a:cs typeface="+mn-lt"/>
              </a:rPr>
              <a:t>): LSA is the most popular global matrix factorization method, which applies a dimension reducing linear projection, Singular Value Decomposition (SVD), of the corresponding term/document matrix.</a:t>
            </a:r>
          </a:p>
          <a:p>
            <a:r>
              <a:rPr lang="en-US" b="1" dirty="0">
                <a:ea typeface="+mn-lt"/>
                <a:cs typeface="+mn-lt"/>
              </a:rPr>
              <a:t>Laplacian Eigenmaps </a:t>
            </a:r>
            <a:r>
              <a:rPr lang="en-US" dirty="0">
                <a:ea typeface="+mn-lt"/>
                <a:cs typeface="+mn-lt"/>
              </a:rPr>
              <a:t>(</a:t>
            </a:r>
            <a:r>
              <a:rPr lang="en-US" b="1" dirty="0">
                <a:ea typeface="+mn-lt"/>
                <a:cs typeface="+mn-lt"/>
              </a:rPr>
              <a:t>LE</a:t>
            </a:r>
            <a:r>
              <a:rPr lang="en-US" dirty="0">
                <a:ea typeface="+mn-lt"/>
                <a:cs typeface="+mn-lt"/>
              </a:rPr>
              <a:t>): method uses spectral techniques to perform dimensionality reduction. This technique relies on the basic assumption that the data lies in a low-dimensional manifold in a high-dimensional space.</a:t>
            </a:r>
            <a:endParaRPr lang="en-US" dirty="0"/>
          </a:p>
        </p:txBody>
      </p:sp>
    </p:spTree>
    <p:extLst>
      <p:ext uri="{BB962C8B-B14F-4D97-AF65-F5344CB8AC3E}">
        <p14:creationId xmlns:p14="http://schemas.microsoft.com/office/powerpoint/2010/main" val="333924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71BE-E3C6-4277-92B2-BB95BD9DCE20}"/>
              </a:ext>
            </a:extLst>
          </p:cNvPr>
          <p:cNvSpPr>
            <a:spLocks noGrp="1"/>
          </p:cNvSpPr>
          <p:nvPr>
            <p:ph type="title"/>
          </p:nvPr>
        </p:nvSpPr>
        <p:spPr/>
        <p:txBody>
          <a:bodyPr/>
          <a:lstStyle/>
          <a:p>
            <a:r>
              <a:rPr lang="en-US" dirty="0"/>
              <a:t>Methods of Research</a:t>
            </a:r>
          </a:p>
        </p:txBody>
      </p:sp>
      <p:sp>
        <p:nvSpPr>
          <p:cNvPr id="3" name="Content Placeholder 2">
            <a:extLst>
              <a:ext uri="{FF2B5EF4-FFF2-40B4-BE49-F238E27FC236}">
                <a16:creationId xmlns:a16="http://schemas.microsoft.com/office/drawing/2014/main" id="{B5B148CB-B688-45C1-B330-82C2450EF355}"/>
              </a:ext>
            </a:extLst>
          </p:cNvPr>
          <p:cNvSpPr>
            <a:spLocks noGrp="1"/>
          </p:cNvSpPr>
          <p:nvPr>
            <p:ph idx="1"/>
          </p:nvPr>
        </p:nvSpPr>
        <p:spPr/>
        <p:txBody>
          <a:bodyPr>
            <a:normAutofit/>
          </a:bodyPr>
          <a:lstStyle/>
          <a:p>
            <a:r>
              <a:rPr lang="en-US" b="1" dirty="0">
                <a:ea typeface="+mn-lt"/>
                <a:cs typeface="+mn-lt"/>
              </a:rPr>
              <a:t>Locality Preserving Indexing</a:t>
            </a:r>
            <a:r>
              <a:rPr lang="en-US" dirty="0">
                <a:ea typeface="+mn-lt"/>
                <a:cs typeface="+mn-lt"/>
              </a:rPr>
              <a:t> (</a:t>
            </a:r>
            <a:r>
              <a:rPr lang="en-US" b="1" dirty="0">
                <a:ea typeface="+mn-lt"/>
                <a:cs typeface="+mn-lt"/>
              </a:rPr>
              <a:t>LPI</a:t>
            </a:r>
            <a:r>
              <a:rPr lang="en-US" dirty="0">
                <a:ea typeface="+mn-lt"/>
                <a:cs typeface="+mn-lt"/>
              </a:rPr>
              <a:t>) This baseline, projecting the texts into a lower dimensional semantic space, can discover both the geometric and discriminating structures of the original feature space.</a:t>
            </a:r>
            <a:endParaRPr lang="en-US" dirty="0"/>
          </a:p>
        </p:txBody>
      </p:sp>
    </p:spTree>
    <p:extLst>
      <p:ext uri="{BB962C8B-B14F-4D97-AF65-F5344CB8AC3E}">
        <p14:creationId xmlns:p14="http://schemas.microsoft.com/office/powerpoint/2010/main" val="36976773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Organic</vt:lpstr>
      <vt:lpstr>Self-Taught  Convolutional Neural Networks for Short Text Clustering</vt:lpstr>
      <vt:lpstr>The Context</vt:lpstr>
      <vt:lpstr>Motivation</vt:lpstr>
      <vt:lpstr>Motivation </vt:lpstr>
      <vt:lpstr>Motivation </vt:lpstr>
      <vt:lpstr>Research Objectives</vt:lpstr>
      <vt:lpstr>Methods of Research</vt:lpstr>
      <vt:lpstr>Methods of Research</vt:lpstr>
      <vt:lpstr>Methods of Research</vt:lpstr>
      <vt:lpstr>Methods of Research</vt:lpstr>
      <vt:lpstr>Model Architecture</vt:lpstr>
      <vt:lpstr>Model Architecture</vt:lpstr>
      <vt:lpstr>Model Assessment</vt:lpstr>
      <vt:lpstr>Model Assessment: datasets</vt:lpstr>
      <vt:lpstr>Model Assessment: evaluation metrics</vt:lpstr>
      <vt:lpstr>Model Assessment: results (ACC, 1)</vt:lpstr>
      <vt:lpstr>Model Assessment: results (ACC, 2)</vt:lpstr>
      <vt:lpstr>Model Assessment: results (NMI, 1)</vt:lpstr>
      <vt:lpstr>Model Assessment: results (NMI,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653</cp:revision>
  <dcterms:created xsi:type="dcterms:W3CDTF">2019-11-21T09:02:53Z</dcterms:created>
  <dcterms:modified xsi:type="dcterms:W3CDTF">2019-11-21T11:11:08Z</dcterms:modified>
</cp:coreProperties>
</file>