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74" r:id="rId5"/>
    <p:sldId id="276" r:id="rId6"/>
    <p:sldId id="275" r:id="rId7"/>
    <p:sldId id="260" r:id="rId8"/>
    <p:sldId id="268" r:id="rId9"/>
    <p:sldId id="261" r:id="rId10"/>
    <p:sldId id="262" r:id="rId11"/>
    <p:sldId id="263" r:id="rId12"/>
    <p:sldId id="272" r:id="rId13"/>
    <p:sldId id="269" r:id="rId14"/>
    <p:sldId id="264" r:id="rId15"/>
    <p:sldId id="270" r:id="rId16"/>
    <p:sldId id="265" r:id="rId17"/>
    <p:sldId id="271" r:id="rId18"/>
    <p:sldId id="277" r:id="rId19"/>
    <p:sldId id="266" r:id="rId20"/>
    <p:sldId id="26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2" autoAdjust="0"/>
    <p:restoredTop sz="94660"/>
  </p:normalViewPr>
  <p:slideViewPr>
    <p:cSldViewPr snapToGrid="0">
      <p:cViewPr>
        <p:scale>
          <a:sx n="72" d="100"/>
          <a:sy n="72" d="100"/>
        </p:scale>
        <p:origin x="780" y="5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11/21/2019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11/21/2019</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11/21/2019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a:t>Solving the Quantum Many-Body Problem with Artificial Neural Networks</a:t>
            </a:r>
            <a:endParaRPr lang="ru-RU" dirty="0"/>
          </a:p>
        </p:txBody>
      </p:sp>
      <p:sp>
        <p:nvSpPr>
          <p:cNvPr id="3" name="Подзаголовок 2"/>
          <p:cNvSpPr>
            <a:spLocks noGrp="1"/>
          </p:cNvSpPr>
          <p:nvPr>
            <p:ph type="subTitle" idx="1"/>
          </p:nvPr>
        </p:nvSpPr>
        <p:spPr/>
        <p:txBody>
          <a:bodyPr/>
          <a:lstStyle/>
          <a:p>
            <a:r>
              <a:rPr lang="en-US" dirty="0"/>
              <a:t>Giuseppe </a:t>
            </a:r>
            <a:r>
              <a:rPr lang="en-US" dirty="0" err="1" smtClean="0"/>
              <a:t>Carleo</a:t>
            </a:r>
            <a:r>
              <a:rPr lang="en-US" dirty="0" smtClean="0"/>
              <a:t> and Matthias </a:t>
            </a:r>
            <a:r>
              <a:rPr lang="en-US" dirty="0"/>
              <a:t>Troyer</a:t>
            </a:r>
            <a:endParaRPr lang="ru-RU" dirty="0"/>
          </a:p>
        </p:txBody>
      </p:sp>
      <p:sp>
        <p:nvSpPr>
          <p:cNvPr id="4" name="Прямоугольник 3"/>
          <p:cNvSpPr/>
          <p:nvPr/>
        </p:nvSpPr>
        <p:spPr>
          <a:xfrm>
            <a:off x="9066914" y="6424699"/>
            <a:ext cx="3125086" cy="369332"/>
          </a:xfrm>
          <a:prstGeom prst="rect">
            <a:avLst/>
          </a:prstGeom>
        </p:spPr>
        <p:txBody>
          <a:bodyPr wrap="none">
            <a:spAutoFit/>
          </a:bodyPr>
          <a:lstStyle/>
          <a:p>
            <a:r>
              <a:rPr lang="en-US" dirty="0" smtClean="0"/>
              <a:t>Presented by Andrey </a:t>
            </a:r>
            <a:r>
              <a:rPr lang="en-US" dirty="0" err="1" smtClean="0"/>
              <a:t>Yashkin</a:t>
            </a:r>
            <a:endParaRPr lang="ru-RU" dirty="0"/>
          </a:p>
        </p:txBody>
      </p:sp>
    </p:spTree>
    <p:extLst>
      <p:ext uri="{BB962C8B-B14F-4D97-AF65-F5344CB8AC3E}">
        <p14:creationId xmlns:p14="http://schemas.microsoft.com/office/powerpoint/2010/main" val="2990739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Representation </a:t>
            </a:r>
            <a:r>
              <a:rPr lang="en-US" dirty="0"/>
              <a:t>of the wave function in terms of artificial neural networks</a:t>
            </a:r>
            <a:endParaRPr lang="ru-RU" dirty="0"/>
          </a:p>
        </p:txBody>
      </p:sp>
      <p:sp>
        <p:nvSpPr>
          <p:cNvPr id="3" name="Объект 2"/>
          <p:cNvSpPr>
            <a:spLocks noGrp="1"/>
          </p:cNvSpPr>
          <p:nvPr>
            <p:ph idx="1"/>
          </p:nvPr>
        </p:nvSpPr>
        <p:spPr/>
        <p:txBody>
          <a:bodyPr/>
          <a:lstStyle/>
          <a:p>
            <a:r>
              <a:rPr lang="en-US" dirty="0" smtClean="0">
                <a:solidFill>
                  <a:schemeClr val="tx1"/>
                </a:solidFill>
              </a:rPr>
              <a:t>We</a:t>
            </a:r>
            <a:r>
              <a:rPr lang="en-US" dirty="0" smtClean="0">
                <a:solidFill>
                  <a:srgbClr val="FF0000"/>
                </a:solidFill>
              </a:rPr>
              <a:t> </a:t>
            </a:r>
            <a:r>
              <a:rPr lang="en-US" dirty="0" smtClean="0"/>
              <a:t>represent the </a:t>
            </a:r>
            <a:r>
              <a:rPr lang="en-US" dirty="0"/>
              <a:t>wave function in terms of artificial neural networks specified by a set of internal parameters </a:t>
            </a:r>
            <a:r>
              <a:rPr lang="en-US" b="1" dirty="0" smtClean="0"/>
              <a:t>W</a:t>
            </a:r>
            <a:r>
              <a:rPr lang="en-US" dirty="0"/>
              <a:t>. </a:t>
            </a:r>
            <a:r>
              <a:rPr lang="en-US" dirty="0">
                <a:solidFill>
                  <a:schemeClr val="tx1"/>
                </a:solidFill>
              </a:rPr>
              <a:t>We present a stochastic </a:t>
            </a:r>
            <a:r>
              <a:rPr lang="en-US" dirty="0"/>
              <a:t>framework for reinforcement learning of the parameters </a:t>
            </a:r>
            <a:r>
              <a:rPr lang="en-US" b="1" dirty="0"/>
              <a:t>W</a:t>
            </a:r>
            <a:r>
              <a:rPr lang="en-US" dirty="0"/>
              <a:t> allowing for the best possible representation of both ground-state and time-dependent physical states of a given quantum Hamiltonian </a:t>
            </a:r>
            <a:r>
              <a:rPr lang="en-US" b="1" dirty="0"/>
              <a:t>H</a:t>
            </a:r>
            <a:r>
              <a:rPr lang="en-US" dirty="0"/>
              <a:t>. The parameters of the neural network are then </a:t>
            </a:r>
            <a:r>
              <a:rPr lang="en-US" dirty="0" smtClean="0"/>
              <a:t>trained </a:t>
            </a:r>
            <a:r>
              <a:rPr lang="en-US" dirty="0"/>
              <a:t>either by static </a:t>
            </a:r>
            <a:r>
              <a:rPr lang="en-US" dirty="0" err="1"/>
              <a:t>variational</a:t>
            </a:r>
            <a:r>
              <a:rPr lang="en-US" dirty="0"/>
              <a:t> Monte </a:t>
            </a:r>
            <a:r>
              <a:rPr lang="en-US" dirty="0" smtClean="0"/>
              <a:t>Carlo (VMC) sampling, or in time-dependent VMC when </a:t>
            </a:r>
            <a:r>
              <a:rPr lang="en-US" dirty="0"/>
              <a:t>dynamical properties are of interest. We validate the accuracy of this approach studying the </a:t>
            </a:r>
            <a:r>
              <a:rPr lang="en-US" b="1" dirty="0" err="1"/>
              <a:t>Ising</a:t>
            </a:r>
            <a:r>
              <a:rPr lang="en-US" dirty="0"/>
              <a:t> and </a:t>
            </a:r>
            <a:r>
              <a:rPr lang="en-US" b="1" dirty="0"/>
              <a:t>Heisenberg</a:t>
            </a:r>
            <a:r>
              <a:rPr lang="en-US" dirty="0"/>
              <a:t> models in both one and </a:t>
            </a:r>
            <a:r>
              <a:rPr lang="en-US" dirty="0" smtClean="0"/>
              <a:t>two-dimensions.</a:t>
            </a:r>
            <a:endParaRPr lang="ru-RU" dirty="0"/>
          </a:p>
        </p:txBody>
      </p:sp>
    </p:spTree>
    <p:extLst>
      <p:ext uri="{BB962C8B-B14F-4D97-AF65-F5344CB8AC3E}">
        <p14:creationId xmlns:p14="http://schemas.microsoft.com/office/powerpoint/2010/main" val="3698747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Artificial Neural network encoding a </a:t>
            </a:r>
            <a:r>
              <a:rPr lang="en-US" dirty="0" err="1"/>
              <a:t>manybody</a:t>
            </a:r>
            <a:r>
              <a:rPr lang="en-US" dirty="0"/>
              <a:t> quantum state of N spins</a:t>
            </a:r>
            <a:endParaRPr lang="ru-RU" dirty="0"/>
          </a:p>
        </p:txBody>
      </p:sp>
      <p:pic>
        <p:nvPicPr>
          <p:cNvPr id="5" name="Рисунок 4"/>
          <p:cNvPicPr>
            <a:picLocks noChangeAspect="1"/>
          </p:cNvPicPr>
          <p:nvPr/>
        </p:nvPicPr>
        <p:blipFill>
          <a:blip r:embed="rId2"/>
          <a:stretch>
            <a:fillRect/>
          </a:stretch>
        </p:blipFill>
        <p:spPr>
          <a:xfrm>
            <a:off x="5675722" y="5639180"/>
            <a:ext cx="3761241" cy="498753"/>
          </a:xfrm>
          <a:prstGeom prst="rect">
            <a:avLst/>
          </a:prstGeom>
        </p:spPr>
      </p:pic>
      <p:sp>
        <p:nvSpPr>
          <p:cNvPr id="7" name="Объект 6"/>
          <p:cNvSpPr>
            <a:spLocks noGrp="1"/>
          </p:cNvSpPr>
          <p:nvPr>
            <p:ph sz="half" idx="1"/>
          </p:nvPr>
        </p:nvSpPr>
        <p:spPr/>
        <p:txBody>
          <a:bodyPr/>
          <a:lstStyle/>
          <a:p>
            <a:r>
              <a:rPr lang="en-US" dirty="0" smtClean="0"/>
              <a:t>For our purpose a </a:t>
            </a:r>
            <a:r>
              <a:rPr lang="en-US" dirty="0"/>
              <a:t>restricted Boltzmann machine architecture which features a set of </a:t>
            </a:r>
            <a:r>
              <a:rPr lang="en-US" b="1" dirty="0"/>
              <a:t>N</a:t>
            </a:r>
            <a:r>
              <a:rPr lang="en-US" dirty="0"/>
              <a:t> visible artificial neurons (yellow dots) and a set of </a:t>
            </a:r>
            <a:r>
              <a:rPr lang="en-US" b="1" dirty="0"/>
              <a:t>M</a:t>
            </a:r>
            <a:r>
              <a:rPr lang="en-US" dirty="0"/>
              <a:t> hidden neurons (grey dots</a:t>
            </a:r>
            <a:r>
              <a:rPr lang="en-US" dirty="0" smtClean="0"/>
              <a:t>), </a:t>
            </a:r>
            <a:r>
              <a:rPr lang="en-US" b="1" dirty="0" smtClean="0"/>
              <a:t>a</a:t>
            </a:r>
            <a:r>
              <a:rPr lang="en-US" dirty="0" smtClean="0"/>
              <a:t>=</a:t>
            </a:r>
            <a:r>
              <a:rPr lang="en-US" b="1" dirty="0" smtClean="0"/>
              <a:t>N</a:t>
            </a:r>
            <a:r>
              <a:rPr lang="en-US" dirty="0" smtClean="0"/>
              <a:t>/</a:t>
            </a:r>
            <a:r>
              <a:rPr lang="en-US" b="1" dirty="0" smtClean="0"/>
              <a:t>M.</a:t>
            </a:r>
            <a:endParaRPr lang="ru-RU" b="1" dirty="0"/>
          </a:p>
        </p:txBody>
      </p:sp>
      <p:pic>
        <p:nvPicPr>
          <p:cNvPr id="8" name="Объект 3"/>
          <p:cNvPicPr>
            <a:picLocks noGrp="1" noChangeAspect="1"/>
          </p:cNvPicPr>
          <p:nvPr>
            <p:ph sz="half" idx="2"/>
          </p:nvPr>
        </p:nvPicPr>
        <p:blipFill>
          <a:blip r:embed="rId3"/>
          <a:stretch>
            <a:fillRect/>
          </a:stretch>
        </p:blipFill>
        <p:spPr>
          <a:xfrm>
            <a:off x="5089524" y="2261537"/>
            <a:ext cx="5264567" cy="3295883"/>
          </a:xfrm>
          <a:prstGeom prst="rect">
            <a:avLst/>
          </a:prstGeom>
        </p:spPr>
      </p:pic>
    </p:spTree>
    <p:extLst>
      <p:ext uri="{BB962C8B-B14F-4D97-AF65-F5344CB8AC3E}">
        <p14:creationId xmlns:p14="http://schemas.microsoft.com/office/powerpoint/2010/main" val="544451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How to calculate </a:t>
            </a:r>
            <a:r>
              <a:rPr lang="en-US" dirty="0"/>
              <a:t>wave function </a:t>
            </a:r>
            <a:r>
              <a:rPr lang="el-GR" dirty="0" smtClean="0"/>
              <a:t>Ψ(</a:t>
            </a:r>
            <a:r>
              <a:rPr lang="en-US" dirty="0"/>
              <a:t>S)</a:t>
            </a:r>
            <a:endParaRPr lang="ru-RU" dirty="0"/>
          </a:p>
        </p:txBody>
      </p:sp>
      <p:pic>
        <p:nvPicPr>
          <p:cNvPr id="4" name="Рисунок 3"/>
          <p:cNvPicPr>
            <a:picLocks noChangeAspect="1"/>
          </p:cNvPicPr>
          <p:nvPr/>
        </p:nvPicPr>
        <p:blipFill>
          <a:blip r:embed="rId2"/>
          <a:stretch>
            <a:fillRect/>
          </a:stretch>
        </p:blipFill>
        <p:spPr>
          <a:xfrm>
            <a:off x="677334" y="5262284"/>
            <a:ext cx="4010076" cy="654302"/>
          </a:xfrm>
          <a:prstGeom prst="rect">
            <a:avLst/>
          </a:prstGeom>
        </p:spPr>
      </p:pic>
      <p:pic>
        <p:nvPicPr>
          <p:cNvPr id="5" name="Рисунок 4"/>
          <p:cNvPicPr>
            <a:picLocks noChangeAspect="1"/>
          </p:cNvPicPr>
          <p:nvPr/>
        </p:nvPicPr>
        <p:blipFill>
          <a:blip r:embed="rId3"/>
          <a:stretch>
            <a:fillRect/>
          </a:stretch>
        </p:blipFill>
        <p:spPr>
          <a:xfrm>
            <a:off x="677334" y="2867486"/>
            <a:ext cx="7258589" cy="653617"/>
          </a:xfrm>
          <a:prstGeom prst="rect">
            <a:avLst/>
          </a:prstGeom>
        </p:spPr>
      </p:pic>
      <p:pic>
        <p:nvPicPr>
          <p:cNvPr id="6" name="Рисунок 5"/>
          <p:cNvPicPr>
            <a:picLocks noChangeAspect="1"/>
          </p:cNvPicPr>
          <p:nvPr/>
        </p:nvPicPr>
        <p:blipFill>
          <a:blip r:embed="rId4"/>
          <a:stretch>
            <a:fillRect/>
          </a:stretch>
        </p:blipFill>
        <p:spPr>
          <a:xfrm>
            <a:off x="646017" y="4355116"/>
            <a:ext cx="5739723" cy="838976"/>
          </a:xfrm>
          <a:prstGeom prst="rect">
            <a:avLst/>
          </a:prstGeom>
        </p:spPr>
      </p:pic>
      <p:sp>
        <p:nvSpPr>
          <p:cNvPr id="7" name="Прямоугольник 6"/>
          <p:cNvSpPr/>
          <p:nvPr/>
        </p:nvSpPr>
        <p:spPr>
          <a:xfrm>
            <a:off x="677334" y="3525976"/>
            <a:ext cx="1016625" cy="467885"/>
          </a:xfrm>
          <a:prstGeom prst="rect">
            <a:avLst/>
          </a:prstGeom>
        </p:spPr>
        <p:txBody>
          <a:bodyPr wrap="none">
            <a:spAutoFit/>
          </a:bodyPr>
          <a:lstStyle/>
          <a:p>
            <a:pPr>
              <a:lnSpc>
                <a:spcPct val="107000"/>
              </a:lnSpc>
              <a:spcAft>
                <a:spcPts val="800"/>
              </a:spcAft>
            </a:pPr>
            <a:r>
              <a:rPr lang="en-US" sz="2400" dirty="0">
                <a:solidFill>
                  <a:srgbClr val="242729"/>
                </a:solidFill>
                <a:latin typeface="Georgia" panose="02040502050405020303" pitchFamily="18" charset="0"/>
                <a:ea typeface="Calibri" panose="020F0502020204030204" pitchFamily="34" charset="0"/>
                <a:cs typeface="Times New Roman" panose="02020603050405020304" pitchFamily="18" charset="0"/>
              </a:rPr>
              <a:t>where</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p:cNvPicPr>
            <a:picLocks noChangeAspect="1"/>
          </p:cNvPicPr>
          <p:nvPr/>
        </p:nvPicPr>
        <p:blipFill>
          <a:blip r:embed="rId5"/>
          <a:stretch>
            <a:fillRect/>
          </a:stretch>
        </p:blipFill>
        <p:spPr>
          <a:xfrm>
            <a:off x="646017" y="3459880"/>
            <a:ext cx="3562350" cy="600075"/>
          </a:xfrm>
          <a:prstGeom prst="rect">
            <a:avLst/>
          </a:prstGeom>
        </p:spPr>
      </p:pic>
    </p:spTree>
    <p:extLst>
      <p:ext uri="{BB962C8B-B14F-4D97-AF65-F5344CB8AC3E}">
        <p14:creationId xmlns:p14="http://schemas.microsoft.com/office/powerpoint/2010/main" val="234302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Test models</a:t>
            </a:r>
            <a:endParaRPr lang="ru-RU" dirty="0"/>
          </a:p>
        </p:txBody>
      </p:sp>
      <p:sp>
        <p:nvSpPr>
          <p:cNvPr id="4" name="Текст 3"/>
          <p:cNvSpPr>
            <a:spLocks noGrp="1"/>
          </p:cNvSpPr>
          <p:nvPr>
            <p:ph type="body" idx="1"/>
          </p:nvPr>
        </p:nvSpPr>
        <p:spPr/>
        <p:txBody>
          <a:bodyPr/>
          <a:lstStyle/>
          <a:p>
            <a:r>
              <a:rPr lang="en-US" dirty="0" err="1" smtClean="0"/>
              <a:t>Ising</a:t>
            </a:r>
            <a:r>
              <a:rPr lang="en-US" dirty="0" smtClean="0"/>
              <a:t> </a:t>
            </a:r>
            <a:r>
              <a:rPr lang="en-US" dirty="0"/>
              <a:t>model</a:t>
            </a:r>
            <a:endParaRPr lang="ru-RU" dirty="0"/>
          </a:p>
        </p:txBody>
      </p:sp>
      <p:pic>
        <p:nvPicPr>
          <p:cNvPr id="8" name="Объект 7"/>
          <p:cNvPicPr>
            <a:picLocks noGrp="1" noChangeAspect="1"/>
          </p:cNvPicPr>
          <p:nvPr>
            <p:ph sz="half" idx="2"/>
          </p:nvPr>
        </p:nvPicPr>
        <p:blipFill>
          <a:blip r:embed="rId2"/>
          <a:stretch>
            <a:fillRect/>
          </a:stretch>
        </p:blipFill>
        <p:spPr>
          <a:xfrm>
            <a:off x="596376" y="3282134"/>
            <a:ext cx="4184650" cy="918467"/>
          </a:xfrm>
          <a:prstGeom prst="rect">
            <a:avLst/>
          </a:prstGeom>
        </p:spPr>
      </p:pic>
      <p:sp>
        <p:nvSpPr>
          <p:cNvPr id="6" name="Текст 5"/>
          <p:cNvSpPr>
            <a:spLocks noGrp="1"/>
          </p:cNvSpPr>
          <p:nvPr>
            <p:ph type="body" sz="quarter" idx="3"/>
          </p:nvPr>
        </p:nvSpPr>
        <p:spPr/>
        <p:txBody>
          <a:bodyPr/>
          <a:lstStyle/>
          <a:p>
            <a:r>
              <a:rPr lang="en-US" dirty="0"/>
              <a:t>Heisenberg </a:t>
            </a:r>
            <a:r>
              <a:rPr lang="en-US" dirty="0" smtClean="0"/>
              <a:t>model</a:t>
            </a:r>
            <a:endParaRPr lang="ru-RU" dirty="0"/>
          </a:p>
        </p:txBody>
      </p:sp>
      <p:pic>
        <p:nvPicPr>
          <p:cNvPr id="9" name="Объект 8"/>
          <p:cNvPicPr>
            <a:picLocks noGrp="1" noChangeAspect="1"/>
          </p:cNvPicPr>
          <p:nvPr>
            <p:ph sz="quarter" idx="4"/>
          </p:nvPr>
        </p:nvPicPr>
        <p:blipFill>
          <a:blip r:embed="rId3"/>
          <a:stretch>
            <a:fillRect/>
          </a:stretch>
        </p:blipFill>
        <p:spPr>
          <a:xfrm>
            <a:off x="5088383" y="3219925"/>
            <a:ext cx="4186237" cy="980676"/>
          </a:xfrm>
          <a:prstGeom prst="rect">
            <a:avLst/>
          </a:prstGeom>
        </p:spPr>
      </p:pic>
    </p:spTree>
    <p:extLst>
      <p:ext uri="{BB962C8B-B14F-4D97-AF65-F5344CB8AC3E}">
        <p14:creationId xmlns:p14="http://schemas.microsoft.com/office/powerpoint/2010/main" val="1904832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Inside Neural Network</a:t>
            </a:r>
            <a:endParaRPr lang="ru-RU" dirty="0"/>
          </a:p>
        </p:txBody>
      </p:sp>
      <p:pic>
        <p:nvPicPr>
          <p:cNvPr id="6" name="Объект 5"/>
          <p:cNvPicPr>
            <a:picLocks noGrp="1" noChangeAspect="1"/>
          </p:cNvPicPr>
          <p:nvPr>
            <p:ph idx="1"/>
          </p:nvPr>
        </p:nvPicPr>
        <p:blipFill>
          <a:blip r:embed="rId2"/>
          <a:stretch>
            <a:fillRect/>
          </a:stretch>
        </p:blipFill>
        <p:spPr>
          <a:xfrm>
            <a:off x="677862" y="2358002"/>
            <a:ext cx="9265127" cy="3251868"/>
          </a:xfrm>
          <a:prstGeom prst="rect">
            <a:avLst/>
          </a:prstGeom>
        </p:spPr>
      </p:pic>
    </p:spTree>
    <p:extLst>
      <p:ext uri="{BB962C8B-B14F-4D97-AF65-F5344CB8AC3E}">
        <p14:creationId xmlns:p14="http://schemas.microsoft.com/office/powerpoint/2010/main" val="4178218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Accuracy</a:t>
            </a:r>
            <a:endParaRPr lang="ru-RU" dirty="0"/>
          </a:p>
        </p:txBody>
      </p:sp>
      <p:sp>
        <p:nvSpPr>
          <p:cNvPr id="3" name="Объект 2"/>
          <p:cNvSpPr>
            <a:spLocks noGrp="1"/>
          </p:cNvSpPr>
          <p:nvPr>
            <p:ph idx="1"/>
          </p:nvPr>
        </p:nvSpPr>
        <p:spPr>
          <a:xfrm>
            <a:off x="677334" y="2160589"/>
            <a:ext cx="8596668" cy="1008739"/>
          </a:xfrm>
        </p:spPr>
        <p:txBody>
          <a:bodyPr/>
          <a:lstStyle/>
          <a:p>
            <a:r>
              <a:rPr lang="en-US" dirty="0" smtClean="0"/>
              <a:t>We will use energy function to calculate error</a:t>
            </a:r>
            <a:endParaRPr lang="ru-RU" dirty="0"/>
          </a:p>
        </p:txBody>
      </p:sp>
      <p:pic>
        <p:nvPicPr>
          <p:cNvPr id="6" name="Рисунок 5"/>
          <p:cNvPicPr>
            <a:picLocks noChangeAspect="1"/>
          </p:cNvPicPr>
          <p:nvPr/>
        </p:nvPicPr>
        <p:blipFill>
          <a:blip r:embed="rId2"/>
          <a:stretch>
            <a:fillRect/>
          </a:stretch>
        </p:blipFill>
        <p:spPr>
          <a:xfrm>
            <a:off x="1033555" y="3023279"/>
            <a:ext cx="7248525" cy="752475"/>
          </a:xfrm>
          <a:prstGeom prst="rect">
            <a:avLst/>
          </a:prstGeom>
        </p:spPr>
      </p:pic>
    </p:spTree>
    <p:extLst>
      <p:ext uri="{BB962C8B-B14F-4D97-AF65-F5344CB8AC3E}">
        <p14:creationId xmlns:p14="http://schemas.microsoft.com/office/powerpoint/2010/main" val="741338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Finding the many-body ground-state energy with neural-network quantum states</a:t>
            </a:r>
            <a:endParaRPr lang="ru-RU" dirty="0"/>
          </a:p>
        </p:txBody>
      </p:sp>
      <p:pic>
        <p:nvPicPr>
          <p:cNvPr id="4" name="Объект 3"/>
          <p:cNvPicPr>
            <a:picLocks noGrp="1" noChangeAspect="1"/>
          </p:cNvPicPr>
          <p:nvPr>
            <p:ph idx="1"/>
          </p:nvPr>
        </p:nvPicPr>
        <p:blipFill>
          <a:blip r:embed="rId2"/>
          <a:stretch>
            <a:fillRect/>
          </a:stretch>
        </p:blipFill>
        <p:spPr>
          <a:xfrm>
            <a:off x="219816" y="2423604"/>
            <a:ext cx="10787793" cy="3000652"/>
          </a:xfrm>
          <a:prstGeom prst="rect">
            <a:avLst/>
          </a:prstGeom>
        </p:spPr>
      </p:pic>
      <p:sp>
        <p:nvSpPr>
          <p:cNvPr id="6" name="Прямоугольник 5"/>
          <p:cNvSpPr/>
          <p:nvPr/>
        </p:nvSpPr>
        <p:spPr>
          <a:xfrm>
            <a:off x="2102886" y="5631622"/>
            <a:ext cx="928459" cy="375552"/>
          </a:xfrm>
          <a:prstGeom prst="rect">
            <a:avLst/>
          </a:prstGeom>
        </p:spPr>
        <p:txBody>
          <a:bodyPr wrap="none">
            <a:spAutoFit/>
          </a:bodyPr>
          <a:lstStyle/>
          <a:p>
            <a:pPr lvl="0">
              <a:lnSpc>
                <a:spcPct val="107000"/>
              </a:lnSpc>
              <a:spcAft>
                <a:spcPts val="800"/>
              </a:spcAft>
              <a:tabLst>
                <a:tab pos="457200" algn="l"/>
              </a:tabLst>
            </a:pPr>
            <a:r>
              <a:rPr lang="en-US" dirty="0" err="1">
                <a:latin typeface="Calibri" panose="020F0502020204030204" pitchFamily="34" charset="0"/>
                <a:ea typeface="Calibri" panose="020F0502020204030204" pitchFamily="34" charset="0"/>
                <a:cs typeface="Times New Roman" panose="02020603050405020304" pitchFamily="18" charset="0"/>
              </a:rPr>
              <a:t>Ising</a:t>
            </a:r>
            <a:r>
              <a:rPr lang="en-US" dirty="0">
                <a:latin typeface="Calibri" panose="020F0502020204030204" pitchFamily="34" charset="0"/>
                <a:ea typeface="Calibri" panose="020F0502020204030204" pitchFamily="34" charset="0"/>
                <a:cs typeface="Times New Roman" panose="02020603050405020304" pitchFamily="18" charset="0"/>
              </a:rPr>
              <a:t> 1D</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5191659" y="5618478"/>
            <a:ext cx="1560107" cy="388696"/>
          </a:xfrm>
          <a:prstGeom prst="rect">
            <a:avLst/>
          </a:prstGeom>
        </p:spPr>
        <p:txBody>
          <a:bodyPr wrap="none">
            <a:spAutoFit/>
          </a:bodyPr>
          <a:lstStyle/>
          <a:p>
            <a:pPr>
              <a:lnSpc>
                <a:spcPct val="107000"/>
              </a:lnSpc>
              <a:spcAft>
                <a:spcPts val="800"/>
              </a:spcAft>
              <a:tabLst>
                <a:tab pos="1720850" algn="l"/>
              </a:tabLst>
            </a:pPr>
            <a:r>
              <a:rPr lang="en-US" dirty="0">
                <a:latin typeface="Calibri" panose="020F0502020204030204" pitchFamily="34" charset="0"/>
                <a:ea typeface="Calibri" panose="020F0502020204030204" pitchFamily="34" charset="0"/>
                <a:cs typeface="Times New Roman" panose="02020603050405020304" pitchFamily="18" charset="0"/>
              </a:rPr>
              <a:t>Heisenberg 1D</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8716093" y="5618478"/>
            <a:ext cx="1560107" cy="375552"/>
          </a:xfrm>
          <a:prstGeom prst="rect">
            <a:avLst/>
          </a:prstGeom>
        </p:spPr>
        <p:txBody>
          <a:bodyPr wrap="none">
            <a:spAutoFit/>
          </a:bodyPr>
          <a:lstStyle/>
          <a:p>
            <a:pPr>
              <a:lnSpc>
                <a:spcPct val="107000"/>
              </a:lnSpc>
              <a:spcAft>
                <a:spcPts val="800"/>
              </a:spcAft>
              <a:tabLst>
                <a:tab pos="1720850" algn="l"/>
              </a:tabLst>
            </a:pPr>
            <a:r>
              <a:rPr lang="en-US" dirty="0">
                <a:latin typeface="Calibri" panose="020F0502020204030204" pitchFamily="34" charset="0"/>
                <a:ea typeface="Calibri" panose="020F0502020204030204" pitchFamily="34" charset="0"/>
                <a:cs typeface="Times New Roman" panose="02020603050405020304" pitchFamily="18" charset="0"/>
              </a:rPr>
              <a:t>Heisenberg </a:t>
            </a:r>
            <a:r>
              <a:rPr lang="en-US" dirty="0" smtClean="0">
                <a:latin typeface="Calibri" panose="020F0502020204030204" pitchFamily="34" charset="0"/>
                <a:ea typeface="Calibri" panose="020F0502020204030204" pitchFamily="34" charset="0"/>
                <a:cs typeface="Times New Roman" panose="02020603050405020304" pitchFamily="18" charset="0"/>
              </a:rPr>
              <a:t>2D</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7914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T</a:t>
            </a:r>
            <a:r>
              <a:rPr lang="en-US" dirty="0" err="1" smtClean="0"/>
              <a:t>imedependent</a:t>
            </a:r>
            <a:r>
              <a:rPr lang="en-US" dirty="0" smtClean="0"/>
              <a:t> </a:t>
            </a:r>
            <a:r>
              <a:rPr lang="en-US" dirty="0"/>
              <a:t>Schrödinger equation</a:t>
            </a:r>
            <a:endParaRPr lang="ru-RU" dirty="0"/>
          </a:p>
        </p:txBody>
      </p:sp>
      <p:pic>
        <p:nvPicPr>
          <p:cNvPr id="3074" name="Picture 2" descr="Картинки по запросу Schrödinger equ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2228296"/>
            <a:ext cx="6176227" cy="2117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756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New </a:t>
            </a:r>
            <a:r>
              <a:rPr lang="en-US" dirty="0" smtClean="0"/>
              <a:t>approach for solving </a:t>
            </a:r>
            <a:r>
              <a:rPr lang="en-US" dirty="0"/>
              <a:t>Schrödinger equation</a:t>
            </a:r>
            <a:r>
              <a:rPr lang="en-US" dirty="0" smtClean="0"/>
              <a:t> </a:t>
            </a:r>
            <a:endParaRPr lang="ru-RU" dirty="0"/>
          </a:p>
        </p:txBody>
      </p:sp>
      <p:sp>
        <p:nvSpPr>
          <p:cNvPr id="3" name="Объект 2"/>
          <p:cNvSpPr>
            <a:spLocks noGrp="1"/>
          </p:cNvSpPr>
          <p:nvPr>
            <p:ph idx="1"/>
          </p:nvPr>
        </p:nvSpPr>
        <p:spPr>
          <a:xfrm>
            <a:off x="677334" y="2160590"/>
            <a:ext cx="8596668" cy="1674564"/>
          </a:xfrm>
        </p:spPr>
        <p:txBody>
          <a:bodyPr/>
          <a:lstStyle/>
          <a:p>
            <a:pPr lvl="0"/>
            <a:r>
              <a:rPr lang="en-US" dirty="0"/>
              <a:t>Neural-network quantum states can be extended to the </a:t>
            </a:r>
            <a:r>
              <a:rPr lang="en-US" dirty="0" err="1"/>
              <a:t>timedependent</a:t>
            </a:r>
            <a:r>
              <a:rPr lang="en-US" dirty="0"/>
              <a:t> Schrödinger equation. For this purpose we define complex-valued and time-dependent network weights </a:t>
            </a:r>
            <a:r>
              <a:rPr lang="en-US" b="1" dirty="0"/>
              <a:t>W(t) </a:t>
            </a:r>
            <a:r>
              <a:rPr lang="en-US" dirty="0"/>
              <a:t>which at each time </a:t>
            </a:r>
            <a:r>
              <a:rPr lang="en-US" b="1" dirty="0"/>
              <a:t>t</a:t>
            </a:r>
            <a:r>
              <a:rPr lang="en-US" dirty="0"/>
              <a:t> are trained to best reproduce the quantum </a:t>
            </a:r>
            <a:r>
              <a:rPr lang="en-US" dirty="0" smtClean="0"/>
              <a:t>dynamics using objective function</a:t>
            </a:r>
            <a:endParaRPr lang="ru-RU" dirty="0"/>
          </a:p>
        </p:txBody>
      </p:sp>
      <p:pic>
        <p:nvPicPr>
          <p:cNvPr id="4" name="Рисунок 3"/>
          <p:cNvPicPr>
            <a:picLocks noChangeAspect="1"/>
          </p:cNvPicPr>
          <p:nvPr/>
        </p:nvPicPr>
        <p:blipFill>
          <a:blip r:embed="rId2"/>
          <a:stretch>
            <a:fillRect/>
          </a:stretch>
        </p:blipFill>
        <p:spPr>
          <a:xfrm>
            <a:off x="677334" y="3666479"/>
            <a:ext cx="6270118" cy="621435"/>
          </a:xfrm>
          <a:prstGeom prst="rect">
            <a:avLst/>
          </a:prstGeom>
        </p:spPr>
      </p:pic>
    </p:spTree>
    <p:extLst>
      <p:ext uri="{BB962C8B-B14F-4D97-AF65-F5344CB8AC3E}">
        <p14:creationId xmlns:p14="http://schemas.microsoft.com/office/powerpoint/2010/main" val="3663511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Comparison with the real solution</a:t>
            </a:r>
            <a:endParaRPr lang="ru-RU" dirty="0"/>
          </a:p>
        </p:txBody>
      </p:sp>
      <p:pic>
        <p:nvPicPr>
          <p:cNvPr id="4" name="Объект 3"/>
          <p:cNvPicPr>
            <a:picLocks noGrp="1" noChangeAspect="1"/>
          </p:cNvPicPr>
          <p:nvPr>
            <p:ph idx="1"/>
          </p:nvPr>
        </p:nvPicPr>
        <p:blipFill>
          <a:blip r:embed="rId2"/>
          <a:stretch>
            <a:fillRect/>
          </a:stretch>
        </p:blipFill>
        <p:spPr>
          <a:xfrm>
            <a:off x="677863" y="2434782"/>
            <a:ext cx="8596312" cy="3333048"/>
          </a:xfrm>
          <a:prstGeom prst="rect">
            <a:avLst/>
          </a:prstGeom>
        </p:spPr>
      </p:pic>
      <p:sp>
        <p:nvSpPr>
          <p:cNvPr id="5" name="Прямоугольник 4"/>
          <p:cNvSpPr/>
          <p:nvPr/>
        </p:nvSpPr>
        <p:spPr>
          <a:xfrm>
            <a:off x="2596667" y="5774402"/>
            <a:ext cx="928459" cy="375552"/>
          </a:xfrm>
          <a:prstGeom prst="rect">
            <a:avLst/>
          </a:prstGeom>
        </p:spPr>
        <p:txBody>
          <a:bodyPr wrap="none">
            <a:spAutoFit/>
          </a:bodyPr>
          <a:lstStyle/>
          <a:p>
            <a:pPr lvl="0">
              <a:lnSpc>
                <a:spcPct val="107000"/>
              </a:lnSpc>
              <a:spcAft>
                <a:spcPts val="800"/>
              </a:spcAft>
              <a:tabLst>
                <a:tab pos="457200" algn="l"/>
              </a:tabLst>
            </a:pPr>
            <a:r>
              <a:rPr lang="en-US" dirty="0" err="1">
                <a:latin typeface="Calibri" panose="020F0502020204030204" pitchFamily="34" charset="0"/>
                <a:ea typeface="Calibri" panose="020F0502020204030204" pitchFamily="34" charset="0"/>
                <a:cs typeface="Times New Roman" panose="02020603050405020304" pitchFamily="18" charset="0"/>
              </a:rPr>
              <a:t>Ising</a:t>
            </a:r>
            <a:r>
              <a:rPr lang="en-US" dirty="0">
                <a:latin typeface="Calibri" panose="020F0502020204030204" pitchFamily="34" charset="0"/>
                <a:ea typeface="Calibri" panose="020F0502020204030204" pitchFamily="34" charset="0"/>
                <a:cs typeface="Times New Roman" panose="02020603050405020304" pitchFamily="18" charset="0"/>
              </a:rPr>
              <a:t> 1D</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6372389" y="5767830"/>
            <a:ext cx="1560107" cy="388696"/>
          </a:xfrm>
          <a:prstGeom prst="rect">
            <a:avLst/>
          </a:prstGeom>
        </p:spPr>
        <p:txBody>
          <a:bodyPr wrap="none">
            <a:spAutoFit/>
          </a:bodyPr>
          <a:lstStyle/>
          <a:p>
            <a:pPr>
              <a:lnSpc>
                <a:spcPct val="107000"/>
              </a:lnSpc>
              <a:spcAft>
                <a:spcPts val="800"/>
              </a:spcAft>
              <a:tabLst>
                <a:tab pos="1720850" algn="l"/>
              </a:tabLst>
            </a:pPr>
            <a:r>
              <a:rPr lang="en-US" dirty="0">
                <a:latin typeface="Calibri" panose="020F0502020204030204" pitchFamily="34" charset="0"/>
                <a:ea typeface="Calibri" panose="020F0502020204030204" pitchFamily="34" charset="0"/>
                <a:cs typeface="Times New Roman" panose="02020603050405020304" pitchFamily="18" charset="0"/>
              </a:rPr>
              <a:t>Heisenberg 1D</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6585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Some facts from quantum world</a:t>
            </a:r>
            <a:endParaRPr lang="ru-RU" dirty="0"/>
          </a:p>
        </p:txBody>
      </p:sp>
    </p:spTree>
    <p:extLst>
      <p:ext uri="{BB962C8B-B14F-4D97-AF65-F5344CB8AC3E}">
        <p14:creationId xmlns:p14="http://schemas.microsoft.com/office/powerpoint/2010/main" val="2876940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233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r>
              <a:rPr lang="en-US" dirty="0"/>
              <a:t>W</a:t>
            </a:r>
            <a:r>
              <a:rPr lang="en-US" dirty="0" smtClean="0"/>
              <a:t>ave </a:t>
            </a:r>
            <a:r>
              <a:rPr lang="en-US" dirty="0"/>
              <a:t>function</a:t>
            </a:r>
            <a:endParaRPr lang="ru-RU" dirty="0"/>
          </a:p>
        </p:txBody>
      </p:sp>
      <mc:AlternateContent xmlns:mc="http://schemas.openxmlformats.org/markup-compatibility/2006">
        <mc:Choice xmlns:a14="http://schemas.microsoft.com/office/drawing/2010/main" Requires="a14">
          <p:sp>
            <p:nvSpPr>
              <p:cNvPr id="10" name="Объект 9"/>
              <p:cNvSpPr>
                <a:spLocks noGrp="1"/>
              </p:cNvSpPr>
              <p:nvPr>
                <p:ph sz="half" idx="1"/>
              </p:nvPr>
            </p:nvSpPr>
            <p:spPr>
              <a:xfrm>
                <a:off x="550416" y="1930400"/>
                <a:ext cx="4310953" cy="4110961"/>
              </a:xfrm>
            </p:spPr>
            <p:txBody>
              <a:bodyPr/>
              <a:lstStyle/>
              <a:p>
                <a:r>
                  <a:rPr lang="en-US" dirty="0" smtClean="0"/>
                  <a:t>A wave function in quantum physics is a mathematical description of the quantum state of an isolated quantum system. The wave function is a complex-valued probability amplitude, and the probabilities for the possible results of measurements made on the system can be derived from it.</a:t>
                </a:r>
                <a:endParaRPr lang="ru-RU" dirty="0"/>
              </a:p>
              <a:p>
                <a:r>
                  <a:rPr lang="en-US" dirty="0" smtClean="0"/>
                  <a:t>For </a:t>
                </a:r>
                <a:r>
                  <a:rPr lang="en-US" dirty="0"/>
                  <a:t>instance, </a:t>
                </a:r>
                <a:r>
                  <a:rPr lang="en-US" dirty="0" smtClean="0"/>
                  <a:t>a position-space </a:t>
                </a:r>
                <a:r>
                  <a:rPr lang="en-US" dirty="0"/>
                  <a:t>wave </a:t>
                </a:r>
                <a:r>
                  <a:rPr lang="en-US" dirty="0" smtClean="0"/>
                  <a:t>function </a:t>
                </a:r>
                <a:r>
                  <a:rPr lang="el-GR" dirty="0" smtClean="0"/>
                  <a:t>Φ(</a:t>
                </a:r>
                <a:r>
                  <a:rPr lang="en-US" i="1" dirty="0" smtClean="0"/>
                  <a:t>x, t</a:t>
                </a:r>
                <a:r>
                  <a:rPr lang="en-US" dirty="0" smtClean="0"/>
                  <a:t>) such that         </a:t>
                </a:r>
                <a14:m>
                  <m:oMath xmlns:m="http://schemas.openxmlformats.org/officeDocument/2006/math">
                    <m:sSup>
                      <m:sSupPr>
                        <m:ctrlPr>
                          <a:rPr lang="el-GR" i="1" dirty="0" smtClean="0">
                            <a:latin typeface="Cambria Math" panose="02040503050406030204" pitchFamily="18" charset="0"/>
                          </a:rPr>
                        </m:ctrlPr>
                      </m:sSupPr>
                      <m:e>
                        <m:d>
                          <m:dPr>
                            <m:begChr m:val="|"/>
                            <m:endChr m:val="|"/>
                            <m:ctrlPr>
                              <a:rPr lang="el-GR" i="1" dirty="0">
                                <a:latin typeface="Cambria Math" panose="02040503050406030204" pitchFamily="18" charset="0"/>
                              </a:rPr>
                            </m:ctrlPr>
                          </m:dPr>
                          <m:e>
                            <m:r>
                              <m:rPr>
                                <m:nor/>
                              </m:rPr>
                              <a:rPr lang="el-GR" dirty="0"/>
                              <m:t>Φ</m:t>
                            </m:r>
                            <m:r>
                              <m:rPr>
                                <m:nor/>
                              </m:rPr>
                              <a:rPr lang="el-GR" dirty="0"/>
                              <m:t>(</m:t>
                            </m:r>
                            <m:r>
                              <m:rPr>
                                <m:nor/>
                              </m:rPr>
                              <a:rPr lang="en-US" i="1" dirty="0"/>
                              <m:t>x</m:t>
                            </m:r>
                            <m:r>
                              <m:rPr>
                                <m:nor/>
                              </m:rPr>
                              <a:rPr lang="en-US" i="1" dirty="0"/>
                              <m:t>, </m:t>
                            </m:r>
                            <m:r>
                              <m:rPr>
                                <m:nor/>
                              </m:rPr>
                              <a:rPr lang="en-US" i="1" dirty="0"/>
                              <m:t>t</m:t>
                            </m:r>
                            <m:r>
                              <a:rPr lang="en-US" i="1" dirty="0">
                                <a:latin typeface="Cambria Math" panose="02040503050406030204" pitchFamily="18" charset="0"/>
                              </a:rPr>
                              <m:t>)</m:t>
                            </m:r>
                          </m:e>
                        </m:d>
                      </m:e>
                      <m:sup>
                        <m:r>
                          <a:rPr lang="en-US" b="0" i="1" dirty="0" smtClean="0">
                            <a:latin typeface="Cambria Math" panose="02040503050406030204" pitchFamily="18" charset="0"/>
                          </a:rPr>
                          <m:t>2</m:t>
                        </m:r>
                      </m:sup>
                    </m:sSup>
                    <m:r>
                      <a:rPr lang="en-US" i="1" smtClean="0">
                        <a:latin typeface="Cambria Math" panose="02040503050406030204" pitchFamily="18" charset="0"/>
                      </a:rPr>
                      <m:t>=</m:t>
                    </m:r>
                    <m:r>
                      <m:rPr>
                        <m:nor/>
                      </m:rPr>
                      <a:rPr lang="en-US" b="0" i="0" smtClean="0">
                        <a:latin typeface="Cambria Math" panose="02040503050406030204" pitchFamily="18" charset="0"/>
                      </a:rPr>
                      <m:t>p</m:t>
                    </m:r>
                    <m:r>
                      <m:rPr>
                        <m:nor/>
                      </m:rPr>
                      <a:rPr lang="en-US" b="0" i="0" smtClean="0">
                        <a:latin typeface="Cambria Math" panose="02040503050406030204" pitchFamily="18" charset="0"/>
                      </a:rPr>
                      <m:t>(</m:t>
                    </m:r>
                    <m:r>
                      <m:rPr>
                        <m:nor/>
                      </m:rPr>
                      <a:rPr lang="en-US" b="0" i="0" smtClean="0">
                        <a:latin typeface="Cambria Math" panose="02040503050406030204" pitchFamily="18" charset="0"/>
                      </a:rPr>
                      <m:t>x</m:t>
                    </m:r>
                    <m:r>
                      <m:rPr>
                        <m:nor/>
                      </m:rPr>
                      <a:rPr lang="en-US" b="0" i="0" smtClean="0">
                        <a:latin typeface="Cambria Math" panose="02040503050406030204" pitchFamily="18" charset="0"/>
                      </a:rPr>
                      <m:t>, </m:t>
                    </m:r>
                    <m:r>
                      <m:rPr>
                        <m:nor/>
                      </m:rPr>
                      <a:rPr lang="en-US" b="0" i="0" smtClean="0">
                        <a:latin typeface="Cambria Math" panose="02040503050406030204" pitchFamily="18" charset="0"/>
                      </a:rPr>
                      <m:t>t</m:t>
                    </m:r>
                    <m:r>
                      <m:rPr>
                        <m:nor/>
                      </m:rPr>
                      <a:rPr lang="en-US" b="0" i="0" smtClean="0">
                        <a:latin typeface="Cambria Math" panose="02040503050406030204" pitchFamily="18" charset="0"/>
                      </a:rPr>
                      <m:t>)</m:t>
                    </m:r>
                    <m:r>
                      <m:rPr>
                        <m:nor/>
                      </m:rPr>
                      <a:rPr lang="en-US" dirty="0"/>
                      <m:t>, </m:t>
                    </m:r>
                  </m:oMath>
                </a14:m>
                <a:r>
                  <a:rPr lang="en-US" dirty="0" smtClean="0"/>
                  <a:t>where </a:t>
                </a:r>
                <a14:m>
                  <m:oMath xmlns:m="http://schemas.openxmlformats.org/officeDocument/2006/math">
                    <m:r>
                      <m:rPr>
                        <m:nor/>
                      </m:rPr>
                      <a:rPr lang="en-US">
                        <a:latin typeface="Cambria Math" panose="02040503050406030204" pitchFamily="18" charset="0"/>
                      </a:rPr>
                      <m:t>p</m:t>
                    </m:r>
                    <m:r>
                      <m:rPr>
                        <m:nor/>
                      </m:rPr>
                      <a:rPr lang="en-US">
                        <a:latin typeface="Cambria Math" panose="02040503050406030204" pitchFamily="18" charset="0"/>
                      </a:rPr>
                      <m:t>(</m:t>
                    </m:r>
                    <m:r>
                      <m:rPr>
                        <m:nor/>
                      </m:rPr>
                      <a:rPr lang="en-US">
                        <a:latin typeface="Cambria Math" panose="02040503050406030204" pitchFamily="18" charset="0"/>
                      </a:rPr>
                      <m:t>x</m:t>
                    </m:r>
                    <m:r>
                      <m:rPr>
                        <m:nor/>
                      </m:rPr>
                      <a:rPr lang="en-US">
                        <a:latin typeface="Cambria Math" panose="02040503050406030204" pitchFamily="18" charset="0"/>
                      </a:rPr>
                      <m:t>, </m:t>
                    </m:r>
                    <m:r>
                      <m:rPr>
                        <m:nor/>
                      </m:rPr>
                      <a:rPr lang="en-US">
                        <a:latin typeface="Cambria Math" panose="02040503050406030204" pitchFamily="18" charset="0"/>
                      </a:rPr>
                      <m:t>t</m:t>
                    </m:r>
                    <m:r>
                      <m:rPr>
                        <m:nor/>
                      </m:rPr>
                      <a:rPr lang="en-US">
                        <a:latin typeface="Cambria Math" panose="02040503050406030204" pitchFamily="18" charset="0"/>
                      </a:rPr>
                      <m:t>)</m:t>
                    </m:r>
                  </m:oMath>
                </a14:m>
                <a:r>
                  <a:rPr lang="en-US" dirty="0" smtClean="0"/>
                  <a:t> </a:t>
                </a:r>
                <a:r>
                  <a:rPr lang="en-US" dirty="0"/>
                  <a:t>is probability density that the particle is at x</a:t>
                </a:r>
                <a:endParaRPr lang="ru-RU" dirty="0"/>
              </a:p>
              <a:p>
                <a:endParaRPr lang="ru-RU" dirty="0"/>
              </a:p>
            </p:txBody>
          </p:sp>
        </mc:Choice>
        <mc:Fallback>
          <p:sp>
            <p:nvSpPr>
              <p:cNvPr id="10" name="Объект 9"/>
              <p:cNvSpPr>
                <a:spLocks noGrp="1" noRot="1" noChangeAspect="1" noMove="1" noResize="1" noEditPoints="1" noAdjustHandles="1" noChangeArrowheads="1" noChangeShapeType="1" noTextEdit="1"/>
              </p:cNvSpPr>
              <p:nvPr>
                <p:ph sz="half" idx="1"/>
              </p:nvPr>
            </p:nvSpPr>
            <p:spPr>
              <a:xfrm>
                <a:off x="550416" y="1930400"/>
                <a:ext cx="4310953" cy="4110961"/>
              </a:xfrm>
              <a:blipFill>
                <a:blip r:embed="rId2"/>
                <a:stretch>
                  <a:fillRect l="-283" t="-1039" r="-1556" b="-1039"/>
                </a:stretch>
              </a:blipFill>
            </p:spPr>
            <p:txBody>
              <a:bodyPr/>
              <a:lstStyle/>
              <a:p>
                <a:r>
                  <a:rPr lang="ru-RU">
                    <a:noFill/>
                  </a:rPr>
                  <a:t> </a:t>
                </a:r>
              </a:p>
            </p:txBody>
          </p:sp>
        </mc:Fallback>
      </mc:AlternateContent>
      <p:pic>
        <p:nvPicPr>
          <p:cNvPr id="14" name="Picture 4" descr="https://upload.wikimedia.org/wikipedia/commons/e/e7/Hydrogen_Density_Plots.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89525" y="2024109"/>
            <a:ext cx="4377242" cy="3979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063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Hamiltonian </a:t>
            </a:r>
            <a:endParaRPr lang="ru-RU" dirty="0"/>
          </a:p>
        </p:txBody>
      </p:sp>
      <p:sp>
        <p:nvSpPr>
          <p:cNvPr id="5" name="Объект 4"/>
          <p:cNvSpPr>
            <a:spLocks noGrp="1"/>
          </p:cNvSpPr>
          <p:nvPr>
            <p:ph idx="1"/>
          </p:nvPr>
        </p:nvSpPr>
        <p:spPr/>
        <p:txBody>
          <a:bodyPr/>
          <a:lstStyle/>
          <a:p>
            <a:r>
              <a:rPr lang="en-US" dirty="0"/>
              <a:t>In quantum mechanics, a Hamiltonian is an operator corresponding to the sum of the kinetic energies plus the potential energies for all the particles in the system (this addition is the total energy of the system in most of the cases under analysis). It is usually denoted by </a:t>
            </a:r>
            <a:r>
              <a:rPr lang="en-US" b="1" dirty="0" smtClean="0"/>
              <a:t>H</a:t>
            </a:r>
            <a:endParaRPr lang="ru-RU" b="1" dirty="0"/>
          </a:p>
        </p:txBody>
      </p:sp>
    </p:spTree>
    <p:extLst>
      <p:ext uri="{BB962C8B-B14F-4D97-AF65-F5344CB8AC3E}">
        <p14:creationId xmlns:p14="http://schemas.microsoft.com/office/powerpoint/2010/main" val="4101982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Ground state</a:t>
            </a:r>
            <a:endParaRPr lang="ru-RU" dirty="0"/>
          </a:p>
        </p:txBody>
      </p:sp>
      <p:sp>
        <p:nvSpPr>
          <p:cNvPr id="3" name="Объект 2"/>
          <p:cNvSpPr>
            <a:spLocks noGrp="1"/>
          </p:cNvSpPr>
          <p:nvPr>
            <p:ph sz="half" idx="1"/>
          </p:nvPr>
        </p:nvSpPr>
        <p:spPr/>
        <p:txBody>
          <a:bodyPr/>
          <a:lstStyle/>
          <a:p>
            <a:r>
              <a:rPr lang="en-US" dirty="0"/>
              <a:t>The ground state of a quantum-mechanical system is its lowest-energy state; the energy of the ground state is known as the zero-point energy of the system. An excited state is any state with energy greater than the ground state.</a:t>
            </a:r>
            <a:endParaRPr lang="ru-RU" dirty="0"/>
          </a:p>
        </p:txBody>
      </p:sp>
      <p:pic>
        <p:nvPicPr>
          <p:cNvPr id="2050" name="Picture 2" descr="File:Energy levels.sv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60546" y="1114261"/>
            <a:ext cx="4560504" cy="357585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5160545" y="4621095"/>
            <a:ext cx="5794500" cy="1200329"/>
          </a:xfrm>
          <a:prstGeom prst="rect">
            <a:avLst/>
          </a:prstGeom>
        </p:spPr>
        <p:txBody>
          <a:bodyPr wrap="square">
            <a:spAutoFit/>
          </a:bodyPr>
          <a:lstStyle/>
          <a:p>
            <a:r>
              <a:rPr lang="en-US" dirty="0"/>
              <a:t>Energy levels for an electron in an atom: ground state and excited states. After absorbing energy, an electron may jump from the ground state to a higher-energy excited state.</a:t>
            </a:r>
            <a:endParaRPr lang="ru-RU" dirty="0"/>
          </a:p>
        </p:txBody>
      </p:sp>
    </p:spTree>
    <p:extLst>
      <p:ext uri="{BB962C8B-B14F-4D97-AF65-F5344CB8AC3E}">
        <p14:creationId xmlns:p14="http://schemas.microsoft.com/office/powerpoint/2010/main" val="2288705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r>
              <a:rPr lang="en-US" dirty="0" smtClean="0"/>
              <a:t>About the paper</a:t>
            </a:r>
            <a:endParaRPr lang="ru-RU" dirty="0"/>
          </a:p>
        </p:txBody>
      </p:sp>
    </p:spTree>
    <p:extLst>
      <p:ext uri="{BB962C8B-B14F-4D97-AF65-F5344CB8AC3E}">
        <p14:creationId xmlns:p14="http://schemas.microsoft.com/office/powerpoint/2010/main" val="4109333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dirty="0" smtClean="0"/>
              <a:t>The </a:t>
            </a:r>
            <a:r>
              <a:rPr lang="en-US" dirty="0"/>
              <a:t>complexity </a:t>
            </a:r>
            <a:r>
              <a:rPr lang="en-US" dirty="0" smtClean="0"/>
              <a:t>of </a:t>
            </a:r>
            <a:r>
              <a:rPr lang="en-US" dirty="0"/>
              <a:t>the </a:t>
            </a:r>
            <a:r>
              <a:rPr lang="en-US" dirty="0" smtClean="0"/>
              <a:t>Quantum Many-Body Problem</a:t>
            </a:r>
            <a:endParaRPr lang="ru-RU" dirty="0"/>
          </a:p>
        </p:txBody>
      </p:sp>
      <p:sp>
        <p:nvSpPr>
          <p:cNvPr id="6" name="Объект 5"/>
          <p:cNvSpPr>
            <a:spLocks noGrp="1"/>
          </p:cNvSpPr>
          <p:nvPr>
            <p:ph idx="1"/>
          </p:nvPr>
        </p:nvSpPr>
        <p:spPr/>
        <p:txBody>
          <a:bodyPr/>
          <a:lstStyle/>
          <a:p>
            <a:r>
              <a:rPr lang="en-US" dirty="0"/>
              <a:t>The wave function Ψ is the fundamental object in quantum physics and possibly the hardest to </a:t>
            </a:r>
            <a:r>
              <a:rPr lang="en-US" dirty="0" smtClean="0"/>
              <a:t>understand </a:t>
            </a:r>
            <a:r>
              <a:rPr lang="en-US" dirty="0"/>
              <a:t>in a classical world. Ψ is a monolithic mathematical quantity that contains all the information on a quantum state, be it a single particle or a complex molecule. In principle, an exponential amount of information is needed to fully encode a generic many-body quantum state</a:t>
            </a:r>
            <a:r>
              <a:rPr lang="en-US" dirty="0" smtClean="0"/>
              <a:t>.</a:t>
            </a:r>
            <a:endParaRPr lang="ru-RU" dirty="0"/>
          </a:p>
        </p:txBody>
      </p:sp>
    </p:spTree>
    <p:extLst>
      <p:ext uri="{BB962C8B-B14F-4D97-AF65-F5344CB8AC3E}">
        <p14:creationId xmlns:p14="http://schemas.microsoft.com/office/powerpoint/2010/main" val="502777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There is still hope for classical algorithms</a:t>
            </a:r>
            <a:endParaRPr lang="ru-RU" dirty="0"/>
          </a:p>
        </p:txBody>
      </p:sp>
      <p:sp>
        <p:nvSpPr>
          <p:cNvPr id="4" name="Объект 3"/>
          <p:cNvSpPr>
            <a:spLocks noGrp="1"/>
          </p:cNvSpPr>
          <p:nvPr>
            <p:ph idx="1"/>
          </p:nvPr>
        </p:nvSpPr>
        <p:spPr/>
        <p:txBody>
          <a:bodyPr/>
          <a:lstStyle/>
          <a:p>
            <a:r>
              <a:rPr lang="en-US" dirty="0"/>
              <a:t>Nature often proves herself benevolent, and a wave function representing a physical many-body system can be typically characterized by an amount of information much smaller than the maximum capacity of the corresponding Hilbert space.</a:t>
            </a:r>
            <a:endParaRPr lang="ru-RU" dirty="0"/>
          </a:p>
          <a:p>
            <a:endParaRPr lang="ru-RU" dirty="0"/>
          </a:p>
        </p:txBody>
      </p:sp>
    </p:spTree>
    <p:extLst>
      <p:ext uri="{BB962C8B-B14F-4D97-AF65-F5344CB8AC3E}">
        <p14:creationId xmlns:p14="http://schemas.microsoft.com/office/powerpoint/2010/main" val="3254240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Usual approaches</a:t>
            </a:r>
            <a:endParaRPr lang="ru-RU" dirty="0"/>
          </a:p>
        </p:txBody>
      </p:sp>
      <p:sp>
        <p:nvSpPr>
          <p:cNvPr id="3" name="Объект 2"/>
          <p:cNvSpPr>
            <a:spLocks noGrp="1"/>
          </p:cNvSpPr>
          <p:nvPr>
            <p:ph idx="1"/>
          </p:nvPr>
        </p:nvSpPr>
        <p:spPr/>
        <p:txBody>
          <a:bodyPr/>
          <a:lstStyle/>
          <a:p>
            <a:pPr lvl="0"/>
            <a:r>
              <a:rPr lang="en-US" dirty="0"/>
              <a:t>Numerical approaches directly relying on the wave function can either sample a finite number of physically relevant configurations or perform an efficient compression of the quantum state. Stochastic approaches, like quantum Monte Carlo methods, belong to the first category and rely on probabilistic. Compression approaches instead rely on efficient representations of the wave function, and most notably in terms of matrix product states or more general tensor networks. Examples of systems where existing approaches fail are however numerous, especially high-dimensional systems. </a:t>
            </a:r>
            <a:endParaRPr lang="ru-RU" dirty="0"/>
          </a:p>
        </p:txBody>
      </p:sp>
    </p:spTree>
    <p:extLst>
      <p:ext uri="{BB962C8B-B14F-4D97-AF65-F5344CB8AC3E}">
        <p14:creationId xmlns:p14="http://schemas.microsoft.com/office/powerpoint/2010/main" val="3779360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172</TotalTime>
  <Words>686</Words>
  <Application>Microsoft Office PowerPoint</Application>
  <PresentationFormat>Широкоэкранный</PresentationFormat>
  <Paragraphs>41</Paragraphs>
  <Slides>20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20</vt:i4>
      </vt:variant>
    </vt:vector>
  </HeadingPairs>
  <TitlesOfParts>
    <vt:vector size="28" baseType="lpstr">
      <vt:lpstr>Arial</vt:lpstr>
      <vt:lpstr>Calibri</vt:lpstr>
      <vt:lpstr>Cambria Math</vt:lpstr>
      <vt:lpstr>Georgia</vt:lpstr>
      <vt:lpstr>Times New Roman</vt:lpstr>
      <vt:lpstr>Trebuchet MS</vt:lpstr>
      <vt:lpstr>Wingdings 3</vt:lpstr>
      <vt:lpstr>Аспект</vt:lpstr>
      <vt:lpstr>Solving the Quantum Many-Body Problem with Artificial Neural Networks</vt:lpstr>
      <vt:lpstr>Some facts from quantum world</vt:lpstr>
      <vt:lpstr>Wave function</vt:lpstr>
      <vt:lpstr>Hamiltonian </vt:lpstr>
      <vt:lpstr>Ground state</vt:lpstr>
      <vt:lpstr>About the paper</vt:lpstr>
      <vt:lpstr>The complexity of the Quantum Many-Body Problem</vt:lpstr>
      <vt:lpstr>There is still hope for classical algorithms</vt:lpstr>
      <vt:lpstr>Usual approaches</vt:lpstr>
      <vt:lpstr>Representation of the wave function in terms of artificial neural networks</vt:lpstr>
      <vt:lpstr>Artificial Neural network encoding a manybody quantum state of N spins</vt:lpstr>
      <vt:lpstr>How to calculate wave function Ψ(S)</vt:lpstr>
      <vt:lpstr>Test models</vt:lpstr>
      <vt:lpstr>Inside Neural Network</vt:lpstr>
      <vt:lpstr>Accuracy</vt:lpstr>
      <vt:lpstr>Finding the many-body ground-state energy with neural-network quantum states</vt:lpstr>
      <vt:lpstr>Timedependent Schrödinger equation</vt:lpstr>
      <vt:lpstr>New approach for solving Schrödinger equation </vt:lpstr>
      <vt:lpstr>Comparison with the real solution</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Solving the Quantum Many-Body Problem with Artificial Neural Networks</dc:title>
  <dc:creator>Andrey</dc:creator>
  <cp:lastModifiedBy>Andrey</cp:lastModifiedBy>
  <cp:revision>47</cp:revision>
  <dcterms:created xsi:type="dcterms:W3CDTF">2019-11-21T09:33:01Z</dcterms:created>
  <dcterms:modified xsi:type="dcterms:W3CDTF">2019-11-21T12:25:05Z</dcterms:modified>
</cp:coreProperties>
</file>