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80" r:id="rId4"/>
    <p:sldId id="279" r:id="rId5"/>
    <p:sldId id="285" r:id="rId6"/>
    <p:sldId id="258" r:id="rId7"/>
    <p:sldId id="287" r:id="rId8"/>
    <p:sldId id="286" r:id="rId9"/>
    <p:sldId id="288" r:id="rId10"/>
    <p:sldId id="294" r:id="rId11"/>
    <p:sldId id="278" r:id="rId12"/>
    <p:sldId id="289" r:id="rId13"/>
    <p:sldId id="291" r:id="rId14"/>
    <p:sldId id="292" r:id="rId15"/>
    <p:sldId id="293" r:id="rId16"/>
    <p:sldId id="296" r:id="rId17"/>
    <p:sldId id="297" r:id="rId18"/>
    <p:sldId id="295" r:id="rId19"/>
    <p:sldId id="28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5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urlascience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2C503-C4D2-42D2-BA2C-1A00FF033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7" b="18383"/>
          <a:stretch/>
        </p:blipFill>
        <p:spPr>
          <a:xfrm>
            <a:off x="20" y="29038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3D9585-B825-4DAE-9860-CFA516BBDFDA}"/>
              </a:ext>
            </a:extLst>
          </p:cNvPr>
          <p:cNvSpPr/>
          <p:nvPr/>
        </p:nvSpPr>
        <p:spPr>
          <a:xfrm>
            <a:off x="283028" y="782758"/>
            <a:ext cx="11625943" cy="2316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4A6E7A-2881-433A-9E57-6CFC15F2F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of the Many-Electron Schrödinger Equation with </a:t>
            </a:r>
            <a:r>
              <a:rPr lang="fr-FR" dirty="0">
                <a:solidFill>
                  <a:schemeClr val="bg1"/>
                </a:solidFill>
              </a:rPr>
              <a:t>DNN: Fermi-net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2C6DD4-165B-4EEB-9E13-B8B1F81E2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Pfau, James S. Spencer, Alexander G. de G. Matthews, W. M. C. Foulkes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57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9D2B4-8F07-431E-A4E0-7CB9337675BA}"/>
              </a:ext>
            </a:extLst>
          </p:cNvPr>
          <p:cNvSpPr/>
          <p:nvPr/>
        </p:nvSpPr>
        <p:spPr>
          <a:xfrm>
            <a:off x="283028" y="1959428"/>
            <a:ext cx="11625943" cy="2316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357DFF0-6F03-4C44-93D4-51CE9A8909C1}"/>
              </a:ext>
            </a:extLst>
          </p:cNvPr>
          <p:cNvSpPr txBox="1">
            <a:spLocks/>
          </p:cNvSpPr>
          <p:nvPr/>
        </p:nvSpPr>
        <p:spPr>
          <a:xfrm>
            <a:off x="581191" y="2240280"/>
            <a:ext cx="11029616" cy="11887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Deep neural networks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4E0564A-0B5D-4C18-8486-58FFBEC01A2E}"/>
              </a:ext>
            </a:extLst>
          </p:cNvPr>
          <p:cNvSpPr txBox="1">
            <a:spLocks/>
          </p:cNvSpPr>
          <p:nvPr/>
        </p:nvSpPr>
        <p:spPr>
          <a:xfrm>
            <a:off x="5109648" y="3070896"/>
            <a:ext cx="5950238" cy="590321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Inspired from real neural networks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9435D8C-1771-4989-A878-FCCA5067115A}"/>
              </a:ext>
            </a:extLst>
          </p:cNvPr>
          <p:cNvSpPr txBox="1">
            <a:spLocks/>
          </p:cNvSpPr>
          <p:nvPr/>
        </p:nvSpPr>
        <p:spPr>
          <a:xfrm>
            <a:off x="9376847" y="3661217"/>
            <a:ext cx="2815153" cy="42936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More than 2 layers</a:t>
            </a:r>
          </a:p>
        </p:txBody>
      </p:sp>
    </p:spTree>
    <p:extLst>
      <p:ext uri="{BB962C8B-B14F-4D97-AF65-F5344CB8AC3E}">
        <p14:creationId xmlns:p14="http://schemas.microsoft.com/office/powerpoint/2010/main" val="287002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7DC42-5588-4AB2-92F7-0533CC88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Simple DNN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451906-6F47-479F-B936-BC049DC99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703232"/>
            <a:ext cx="5314950" cy="31813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163340-70B0-494F-A5EF-6DE81452039C}"/>
              </a:ext>
            </a:extLst>
          </p:cNvPr>
          <p:cNvSpPr txBox="1"/>
          <p:nvPr/>
        </p:nvSpPr>
        <p:spPr>
          <a:xfrm>
            <a:off x="3019251" y="2795129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Neuron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BB803C-E778-46FA-996A-EF35829613F8}"/>
              </a:ext>
            </a:extLst>
          </p:cNvPr>
          <p:cNvSpPr txBox="1"/>
          <p:nvPr/>
        </p:nvSpPr>
        <p:spPr>
          <a:xfrm>
            <a:off x="3058558" y="5515250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Neuron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0F76B5-5E4D-49C6-AA0C-0796620E1C6A}"/>
              </a:ext>
            </a:extLst>
          </p:cNvPr>
          <p:cNvSpPr txBox="1"/>
          <p:nvPr/>
        </p:nvSpPr>
        <p:spPr>
          <a:xfrm>
            <a:off x="800266" y="5649116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Input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6C5396-9FC7-4DA2-827C-98FBFF66D389}"/>
              </a:ext>
            </a:extLst>
          </p:cNvPr>
          <p:cNvSpPr txBox="1"/>
          <p:nvPr/>
        </p:nvSpPr>
        <p:spPr>
          <a:xfrm>
            <a:off x="800267" y="2703232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Input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9016D3-3ED1-476C-A08F-0F55E4B5D5F4}"/>
              </a:ext>
            </a:extLst>
          </p:cNvPr>
          <p:cNvSpPr txBox="1"/>
          <p:nvPr/>
        </p:nvSpPr>
        <p:spPr>
          <a:xfrm>
            <a:off x="2838567" y="2253875"/>
            <a:ext cx="188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Hidden</a:t>
            </a:r>
            <a:r>
              <a:rPr lang="fr-FR" sz="1600" dirty="0"/>
              <a:t> layer</a:t>
            </a:r>
          </a:p>
          <a:p>
            <a:r>
              <a:rPr lang="fr-FR" sz="1600" dirty="0"/>
              <a:t>Of 2 </a:t>
            </a:r>
            <a:r>
              <a:rPr lang="en-US" sz="1600" dirty="0"/>
              <a:t>Neurons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0763B2-7609-4D8F-84DD-41049120BA8C}"/>
              </a:ext>
            </a:extLst>
          </p:cNvPr>
          <p:cNvSpPr txBox="1"/>
          <p:nvPr/>
        </p:nvSpPr>
        <p:spPr>
          <a:xfrm>
            <a:off x="5680097" y="4109241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Output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4E6410-FF95-4397-A9E0-642D0CC277BB}"/>
              </a:ext>
            </a:extLst>
          </p:cNvPr>
          <p:cNvSpPr txBox="1"/>
          <p:nvPr/>
        </p:nvSpPr>
        <p:spPr>
          <a:xfrm>
            <a:off x="1752824" y="2682035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Weights/</a:t>
            </a:r>
          </a:p>
          <a:p>
            <a:r>
              <a:rPr lang="en-US" sz="1400" dirty="0"/>
              <a:t>Parameters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EE6D205-E036-4046-881E-077930DD9984}"/>
              </a:ext>
            </a:extLst>
          </p:cNvPr>
          <p:cNvCxnSpPr/>
          <p:nvPr/>
        </p:nvCxnSpPr>
        <p:spPr>
          <a:xfrm>
            <a:off x="2296558" y="3144131"/>
            <a:ext cx="0" cy="1709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E338E2A-AA22-4D39-AF9E-79EFE4C670A2}"/>
              </a:ext>
            </a:extLst>
          </p:cNvPr>
          <p:cNvCxnSpPr>
            <a:stCxn id="12" idx="2"/>
          </p:cNvCxnSpPr>
          <p:nvPr/>
        </p:nvCxnSpPr>
        <p:spPr>
          <a:xfrm>
            <a:off x="2424770" y="3205255"/>
            <a:ext cx="112136" cy="4534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6613FF2-DC80-4460-8BEF-D905441BDB67}"/>
              </a:ext>
            </a:extLst>
          </p:cNvPr>
          <p:cNvCxnSpPr/>
          <p:nvPr/>
        </p:nvCxnSpPr>
        <p:spPr>
          <a:xfrm>
            <a:off x="2144157" y="3144131"/>
            <a:ext cx="152401" cy="18958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B44884-7306-4351-B4C9-592B9D6C2A85}"/>
              </a:ext>
            </a:extLst>
          </p:cNvPr>
          <p:cNvCxnSpPr/>
          <p:nvPr/>
        </p:nvCxnSpPr>
        <p:spPr>
          <a:xfrm>
            <a:off x="2407394" y="3144131"/>
            <a:ext cx="339433" cy="14801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35C36EF-F171-47EA-B67C-1A392F1282A6}"/>
              </a:ext>
            </a:extLst>
          </p:cNvPr>
          <p:cNvSpPr txBox="1"/>
          <p:nvPr/>
        </p:nvSpPr>
        <p:spPr>
          <a:xfrm>
            <a:off x="2074881" y="5852316"/>
            <a:ext cx="199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Simple network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EADEAE-13D7-4B39-8C1C-C9CB136263FA}"/>
              </a:ext>
            </a:extLst>
          </p:cNvPr>
          <p:cNvSpPr/>
          <p:nvPr/>
        </p:nvSpPr>
        <p:spPr>
          <a:xfrm>
            <a:off x="2893794" y="2795129"/>
            <a:ext cx="1184030" cy="30571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3C73EFC-7B44-42E1-AE67-14D1849F8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84" y="2140881"/>
            <a:ext cx="5781675" cy="19240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1BF3EBF-B3A8-4799-B29B-CA7FD9719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77" y="4475204"/>
            <a:ext cx="4324350" cy="160972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3BF7E98-F3E8-4FDD-89EE-62C82619FCA3}"/>
              </a:ext>
            </a:extLst>
          </p:cNvPr>
          <p:cNvSpPr txBox="1"/>
          <p:nvPr/>
        </p:nvSpPr>
        <p:spPr>
          <a:xfrm>
            <a:off x="7954315" y="3906660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First step</a:t>
            </a:r>
            <a:endParaRPr lang="en-US" i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21CAFA9-820B-4C2C-9350-D1B609D4EC25}"/>
              </a:ext>
            </a:extLst>
          </p:cNvPr>
          <p:cNvSpPr txBox="1"/>
          <p:nvPr/>
        </p:nvSpPr>
        <p:spPr>
          <a:xfrm>
            <a:off x="7954315" y="5989226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Second step</a:t>
            </a:r>
            <a:endParaRPr lang="en-US" i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DB5EE0-60EC-42B3-9AE8-B197F1B134A0}"/>
              </a:ext>
            </a:extLst>
          </p:cNvPr>
          <p:cNvSpPr txBox="1"/>
          <p:nvPr/>
        </p:nvSpPr>
        <p:spPr>
          <a:xfrm>
            <a:off x="4272947" y="3060523"/>
            <a:ext cx="204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Activations functions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5BEE44A-3A1A-457A-8D35-B80D2CED5CC9}"/>
              </a:ext>
            </a:extLst>
          </p:cNvPr>
          <p:cNvCxnSpPr>
            <a:cxnSpLocks/>
          </p:cNvCxnSpPr>
          <p:nvPr/>
        </p:nvCxnSpPr>
        <p:spPr>
          <a:xfrm>
            <a:off x="4508173" y="3520659"/>
            <a:ext cx="44078" cy="23763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A67A3C8-BFDD-493C-A991-66478ED44B2C}"/>
              </a:ext>
            </a:extLst>
          </p:cNvPr>
          <p:cNvCxnSpPr>
            <a:cxnSpLocks/>
          </p:cNvCxnSpPr>
          <p:nvPr/>
        </p:nvCxnSpPr>
        <p:spPr>
          <a:xfrm flipH="1">
            <a:off x="4603393" y="3520659"/>
            <a:ext cx="123914" cy="11254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76DD56B-BBAC-4659-9C88-1A975C8F5DCE}"/>
              </a:ext>
            </a:extLst>
          </p:cNvPr>
          <p:cNvSpPr txBox="1"/>
          <p:nvPr/>
        </p:nvSpPr>
        <p:spPr>
          <a:xfrm>
            <a:off x="502936" y="6183031"/>
            <a:ext cx="679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From</a:t>
            </a:r>
            <a:r>
              <a:rPr lang="fr-FR" sz="1400" i="1" dirty="0"/>
              <a:t> the article </a:t>
            </a:r>
            <a:r>
              <a:rPr lang="fr-FR" sz="1400" dirty="0"/>
              <a:t>The basics of </a:t>
            </a:r>
            <a:r>
              <a:rPr lang="fr-FR" sz="1400" dirty="0" err="1"/>
              <a:t>Deep</a:t>
            </a:r>
            <a:r>
              <a:rPr lang="fr-FR" sz="1400" dirty="0"/>
              <a:t> Neural Networks</a:t>
            </a:r>
            <a:r>
              <a:rPr lang="fr-FR" sz="1400" i="1" dirty="0"/>
              <a:t>, https://towardsdatascience.com/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9153997-4A8D-4069-BDCE-D5FBAF630BE0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5911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A4B4A-9626-4F25-8332-2667D420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Fermi-net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D5E6E-C035-46BA-8E6D-0022C14D5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Variational</a:t>
            </a:r>
            <a:r>
              <a:rPr lang="fr-FR" dirty="0"/>
              <a:t> quantum Monte-Carlo (VMC)</a:t>
            </a:r>
          </a:p>
          <a:p>
            <a:r>
              <a:rPr lang="fr-FR" dirty="0" err="1"/>
              <a:t>Avoid</a:t>
            </a:r>
            <a:r>
              <a:rPr lang="fr-FR" dirty="0"/>
              <a:t> the use of </a:t>
            </a:r>
            <a:r>
              <a:rPr lang="fr-FR" dirty="0" err="1"/>
              <a:t>finite</a:t>
            </a:r>
            <a:r>
              <a:rPr lang="fr-FR" dirty="0"/>
              <a:t> basis set</a:t>
            </a:r>
          </a:p>
          <a:p>
            <a:r>
              <a:rPr lang="fr-FR" dirty="0" err="1"/>
              <a:t>Before</a:t>
            </a:r>
            <a:r>
              <a:rPr lang="fr-FR" dirty="0"/>
              <a:t>: DNN </a:t>
            </a:r>
            <a:r>
              <a:rPr lang="fr-FR" dirty="0" err="1"/>
              <a:t>used</a:t>
            </a:r>
            <a:r>
              <a:rPr lang="fr-FR" dirty="0"/>
              <a:t> for </a:t>
            </a:r>
            <a:r>
              <a:rPr lang="fr-FR" dirty="0" err="1"/>
              <a:t>others</a:t>
            </a:r>
            <a:r>
              <a:rPr lang="fr-FR" dirty="0"/>
              <a:t> architectures, or bosons but </a:t>
            </a:r>
            <a:r>
              <a:rPr lang="fr-FR" dirty="0" err="1"/>
              <a:t>limited</a:t>
            </a:r>
            <a:r>
              <a:rPr lang="fr-FR" dirty="0"/>
              <a:t> for fermions</a:t>
            </a:r>
          </a:p>
          <a:p>
            <a:pPr lvl="1"/>
            <a:r>
              <a:rPr lang="fr-FR" dirty="0"/>
              <a:t>For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on fermions,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electrons</a:t>
            </a:r>
            <a:r>
              <a:rPr lang="fr-FR" dirty="0"/>
              <a:t> of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accuracy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D39F18-80A1-41CE-9DC3-A3B3049B7FAA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006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72F02-34B0-446E-A455-62F2B8D0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Fermi-net Architecture(1/2)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BBD1E4-5D2C-4E53-BDD8-EB16E11B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2398144"/>
            <a:ext cx="10705933" cy="26453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514916-C9FB-4526-880F-948BADFAE8B6}"/>
              </a:ext>
            </a:extLst>
          </p:cNvPr>
          <p:cNvSpPr txBox="1"/>
          <p:nvPr/>
        </p:nvSpPr>
        <p:spPr>
          <a:xfrm>
            <a:off x="2993314" y="4986175"/>
            <a:ext cx="62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Fermionic Neural Network (Fermi Net), Global architecture</a:t>
            </a:r>
            <a:endParaRPr lang="en-US" sz="12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0304E7-0023-4624-AD8D-BE45C8EAE1F1}"/>
              </a:ext>
            </a:extLst>
          </p:cNvPr>
          <p:cNvSpPr txBox="1"/>
          <p:nvPr/>
        </p:nvSpPr>
        <p:spPr>
          <a:xfrm>
            <a:off x="142875" y="4370622"/>
            <a:ext cx="255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Features of single or </a:t>
            </a:r>
          </a:p>
          <a:p>
            <a:r>
              <a:rPr lang="en-US" sz="1400" dirty="0"/>
              <a:t>pairs of electrons</a:t>
            </a:r>
            <a:endParaRPr lang="en-US" sz="11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0E3D8D1-C897-44B0-9BCA-C3E4D7B0C92B}"/>
              </a:ext>
            </a:extLst>
          </p:cNvPr>
          <p:cNvCxnSpPr/>
          <p:nvPr/>
        </p:nvCxnSpPr>
        <p:spPr>
          <a:xfrm flipV="1">
            <a:off x="785813" y="3800475"/>
            <a:ext cx="342900" cy="57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DAE2EC0-DD70-4706-A2E2-DF0EBA9B19C0}"/>
              </a:ext>
            </a:extLst>
          </p:cNvPr>
          <p:cNvSpPr txBox="1"/>
          <p:nvPr/>
        </p:nvSpPr>
        <p:spPr>
          <a:xfrm>
            <a:off x="9406162" y="4547594"/>
            <a:ext cx="2785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wavefunction at that position</a:t>
            </a:r>
            <a:endParaRPr lang="en-US" sz="11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8D4B06F-892D-42F7-8E47-F1C57D953D74}"/>
              </a:ext>
            </a:extLst>
          </p:cNvPr>
          <p:cNvCxnSpPr>
            <a:stCxn id="12" idx="0"/>
          </p:cNvCxnSpPr>
          <p:nvPr/>
        </p:nvCxnSpPr>
        <p:spPr>
          <a:xfrm flipV="1">
            <a:off x="10799081" y="3800475"/>
            <a:ext cx="202294" cy="74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0FB7570-AD28-4B9A-8F32-1CE7210501BD}"/>
              </a:ext>
            </a:extLst>
          </p:cNvPr>
          <p:cNvSpPr txBox="1"/>
          <p:nvPr/>
        </p:nvSpPr>
        <p:spPr>
          <a:xfrm>
            <a:off x="749547" y="2153246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Inputs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98ACD0-0303-4702-BB48-C879B3111DD6}"/>
              </a:ext>
            </a:extLst>
          </p:cNvPr>
          <p:cNvSpPr txBox="1"/>
          <p:nvPr/>
        </p:nvSpPr>
        <p:spPr>
          <a:xfrm>
            <a:off x="5424053" y="2147647"/>
            <a:ext cx="286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 </a:t>
            </a:r>
            <a:r>
              <a:rPr lang="fr-FR" sz="1400" dirty="0" err="1"/>
              <a:t>Layers</a:t>
            </a:r>
            <a:r>
              <a:rPr lang="fr-FR" sz="1400" dirty="0"/>
              <a:t> + the final </a:t>
            </a:r>
            <a:r>
              <a:rPr lang="fr-FR" sz="1400" dirty="0" err="1"/>
              <a:t>linear</a:t>
            </a:r>
            <a:r>
              <a:rPr lang="fr-FR" sz="1400" dirty="0"/>
              <a:t> layer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6D1B87-72C5-40A9-B7A9-A1BAD2F537F2}"/>
              </a:ext>
            </a:extLst>
          </p:cNvPr>
          <p:cNvSpPr txBox="1"/>
          <p:nvPr/>
        </p:nvSpPr>
        <p:spPr>
          <a:xfrm>
            <a:off x="10615179" y="2147646"/>
            <a:ext cx="134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Output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49444C-07D8-4189-B2F4-C77169307DB1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4714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72F02-34B0-446E-A455-62F2B8D0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Fermi-net Architecture(2/2)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A828E1-4832-43FA-B623-31DF5434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2340864"/>
            <a:ext cx="7056064" cy="32036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F4DB54-77B9-4FEE-873A-FBF30A06B5BE}"/>
              </a:ext>
            </a:extLst>
          </p:cNvPr>
          <p:cNvSpPr txBox="1"/>
          <p:nvPr/>
        </p:nvSpPr>
        <p:spPr>
          <a:xfrm>
            <a:off x="2949949" y="1838652"/>
            <a:ext cx="2236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averages of features of electrons with the same spin</a:t>
            </a:r>
            <a:endParaRPr lang="en-US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54C95B-D63E-4421-9F40-1015A487C7C3}"/>
              </a:ext>
            </a:extLst>
          </p:cNvPr>
          <p:cNvSpPr txBox="1"/>
          <p:nvPr/>
        </p:nvSpPr>
        <p:spPr>
          <a:xfrm>
            <a:off x="2949949" y="5544525"/>
            <a:ext cx="620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Detail of a single layer</a:t>
            </a:r>
            <a:endParaRPr lang="en-US" sz="12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3BC96-83FC-48F9-9EA9-59023F2827EA}"/>
              </a:ext>
            </a:extLst>
          </p:cNvPr>
          <p:cNvSpPr/>
          <p:nvPr/>
        </p:nvSpPr>
        <p:spPr>
          <a:xfrm>
            <a:off x="8042767" y="1890876"/>
            <a:ext cx="3227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Concatenation of these features to</a:t>
            </a:r>
          </a:p>
          <a:p>
            <a:r>
              <a:rPr lang="en-US" sz="1400" dirty="0"/>
              <a:t>construct an equivariant function of electron position at each layer.</a:t>
            </a:r>
            <a:endParaRPr lang="en-US" sz="11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B35C17-3DA0-4F4D-AA17-804F1F93FC2C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1350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2F6CC-E46E-4615-B6FD-37698D6F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112AE2-6A52-47D5-AE2A-840D2750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49" y="1890876"/>
            <a:ext cx="3276600" cy="18430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BF83AB-AAA8-40D8-BCDF-D88EFDA8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13131" r="6765"/>
          <a:stretch/>
        </p:blipFill>
        <p:spPr>
          <a:xfrm>
            <a:off x="4657738" y="2036390"/>
            <a:ext cx="3529012" cy="19292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78F40B-14BB-45E3-87B6-F30B6036BB18}"/>
              </a:ext>
            </a:extLst>
          </p:cNvPr>
          <p:cNvSpPr txBox="1"/>
          <p:nvPr/>
        </p:nvSpPr>
        <p:spPr>
          <a:xfrm>
            <a:off x="371480" y="2539328"/>
            <a:ext cx="422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Ethene =8 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DCF066-A6CB-4DAA-903B-F02E2A975A50}"/>
              </a:ext>
            </a:extLst>
          </p:cNvPr>
          <p:cNvSpPr txBox="1"/>
          <p:nvPr/>
        </p:nvSpPr>
        <p:spPr>
          <a:xfrm>
            <a:off x="8484146" y="2516110"/>
            <a:ext cx="68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9547F6-EC9D-4964-A8B7-EEC41CF0FBBD}"/>
              </a:ext>
            </a:extLst>
          </p:cNvPr>
          <p:cNvSpPr txBox="1"/>
          <p:nvPr/>
        </p:nvSpPr>
        <p:spPr>
          <a:xfrm>
            <a:off x="371480" y="4111110"/>
            <a:ext cx="352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=&gt; 2 days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54F785-04D0-4A9E-99EA-C02DEE83F054}"/>
              </a:ext>
            </a:extLst>
          </p:cNvPr>
          <p:cNvSpPr txBox="1"/>
          <p:nvPr/>
        </p:nvSpPr>
        <p:spPr>
          <a:xfrm>
            <a:off x="207185" y="5389677"/>
            <a:ext cx="692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 GPU =&gt; 2 weeks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6A80F1-271B-4427-B83B-EF1348646223}"/>
              </a:ext>
            </a:extLst>
          </p:cNvPr>
          <p:cNvSpPr txBox="1"/>
          <p:nvPr/>
        </p:nvSpPr>
        <p:spPr>
          <a:xfrm>
            <a:off x="5078353" y="1677954"/>
            <a:ext cx="1508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9000 $ </a:t>
            </a:r>
            <a:r>
              <a:rPr lang="fr-FR" sz="1400" dirty="0" err="1"/>
              <a:t>each</a:t>
            </a:r>
            <a:r>
              <a:rPr lang="fr-FR" sz="1400" dirty="0"/>
              <a:t>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2685B4-E424-464E-871F-2F2B3025FC4F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2187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2062F-6506-4641-928E-168EFC75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1/2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990FF7-6680-4EFF-A13B-3DFD7D79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18" y="1874486"/>
            <a:ext cx="9001125" cy="24669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065BEA-BEAE-4DEC-8951-D8258E0DC3A2}"/>
              </a:ext>
            </a:extLst>
          </p:cNvPr>
          <p:cNvSpPr txBox="1"/>
          <p:nvPr/>
        </p:nvSpPr>
        <p:spPr>
          <a:xfrm>
            <a:off x="5855559" y="4188574"/>
            <a:ext cx="654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Carbon monoxide and nitrogen energies with increasing numbers of determinants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4AAE6E-6AF9-48D0-880B-ACDD4CF75EF0}"/>
              </a:ext>
            </a:extLst>
          </p:cNvPr>
          <p:cNvSpPr txBox="1"/>
          <p:nvPr/>
        </p:nvSpPr>
        <p:spPr>
          <a:xfrm>
            <a:off x="2465868" y="4847856"/>
            <a:ext cx="726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Plot comparison of the error energy for the Fermi Net against the classic Slater-Jastrow Ansatz (VMC) and classic VMC Net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D467C0-06BB-4BB3-A98C-71C96D535821}"/>
              </a:ext>
            </a:extLst>
          </p:cNvPr>
          <p:cNvSpPr txBox="1"/>
          <p:nvPr/>
        </p:nvSpPr>
        <p:spPr>
          <a:xfrm>
            <a:off x="934730" y="4188574"/>
            <a:ext cx="503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Energy(</a:t>
            </a:r>
            <a:r>
              <a:rPr lang="fr-FR" sz="1600" i="1" dirty="0"/>
              <a:t>Milli-</a:t>
            </a:r>
            <a:r>
              <a:rPr lang="fr-FR" sz="1600" i="1" dirty="0" err="1"/>
              <a:t>Hartrees</a:t>
            </a:r>
            <a:r>
              <a:rPr lang="fr-FR" sz="1600" i="1" dirty="0"/>
              <a:t>)</a:t>
            </a:r>
            <a:r>
              <a:rPr lang="en-US" sz="1600" i="1" dirty="0"/>
              <a:t> for some atoms with a single determinant.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1D2F1A-3716-4C63-9172-2290C0FE8829}"/>
              </a:ext>
            </a:extLst>
          </p:cNvPr>
          <p:cNvSpPr txBox="1"/>
          <p:nvPr/>
        </p:nvSpPr>
        <p:spPr>
          <a:xfrm>
            <a:off x="10677623" y="3429000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Reference : CCSD(T)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695BACD-9258-4013-B63E-F0B7222CE2D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0018643" y="3690610"/>
            <a:ext cx="658980" cy="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FB9D988-4485-4A93-880D-7BE6A6F2133F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6000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9A936-0CCA-46EE-A622-9A9FDB9A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2/2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5185EC-2A65-44C0-BA8E-53BD3A78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457450"/>
            <a:ext cx="6800850" cy="1943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F60597-A71A-4918-9B31-04528052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63" y="2210040"/>
            <a:ext cx="4328792" cy="31081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A6407B-DD21-4F1C-8079-C0F2B8584622}"/>
              </a:ext>
            </a:extLst>
          </p:cNvPr>
          <p:cNvSpPr txBox="1"/>
          <p:nvPr/>
        </p:nvSpPr>
        <p:spPr>
          <a:xfrm>
            <a:off x="544650" y="4400550"/>
            <a:ext cx="726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Ground state energy for small molecules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C0A230-2411-4211-9448-F83834BC2819}"/>
              </a:ext>
            </a:extLst>
          </p:cNvPr>
          <p:cNvSpPr txBox="1"/>
          <p:nvPr/>
        </p:nvSpPr>
        <p:spPr>
          <a:xfrm>
            <a:off x="7382042" y="5247526"/>
            <a:ext cx="46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Others states or others geometries: The H4 rectangle: Comparison between CCSD(T) </a:t>
            </a:r>
          </a:p>
          <a:p>
            <a:pPr algn="ctr"/>
            <a:r>
              <a:rPr lang="en-US" sz="1600" i="1" dirty="0"/>
              <a:t>and Fermi-Net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0B7EBD-7A31-4031-8434-5A526452B94C}"/>
              </a:ext>
            </a:extLst>
          </p:cNvPr>
          <p:cNvSpPr txBox="1"/>
          <p:nvPr/>
        </p:nvSpPr>
        <p:spPr>
          <a:xfrm>
            <a:off x="4797613" y="1712497"/>
            <a:ext cx="1298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References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636BC5-02BB-41FC-92E3-4287EEF21F73}"/>
              </a:ext>
            </a:extLst>
          </p:cNvPr>
          <p:cNvCxnSpPr>
            <a:stCxn id="8" idx="2"/>
          </p:cNvCxnSpPr>
          <p:nvPr/>
        </p:nvCxnSpPr>
        <p:spPr>
          <a:xfrm flipH="1">
            <a:off x="4492487" y="2020274"/>
            <a:ext cx="954320" cy="43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F3DCF92-E08F-4990-9D16-BFBAE19370CE}"/>
              </a:ext>
            </a:extLst>
          </p:cNvPr>
          <p:cNvCxnSpPr>
            <a:stCxn id="8" idx="2"/>
          </p:cNvCxnSpPr>
          <p:nvPr/>
        </p:nvCxnSpPr>
        <p:spPr>
          <a:xfrm>
            <a:off x="5446807" y="2020274"/>
            <a:ext cx="723065" cy="43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0EFEA9C-C7AB-4159-87FD-D8466C79BE6F}"/>
              </a:ext>
            </a:extLst>
          </p:cNvPr>
          <p:cNvSpPr txBox="1"/>
          <p:nvPr/>
        </p:nvSpPr>
        <p:spPr>
          <a:xfrm>
            <a:off x="6338197" y="1712496"/>
            <a:ext cx="146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Correlation with references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A035925-BBC5-434F-8845-2F673BB01149}"/>
              </a:ext>
            </a:extLst>
          </p:cNvPr>
          <p:cNvCxnSpPr>
            <a:stCxn id="13" idx="2"/>
          </p:cNvCxnSpPr>
          <p:nvPr/>
        </p:nvCxnSpPr>
        <p:spPr>
          <a:xfrm>
            <a:off x="7071553" y="2235716"/>
            <a:ext cx="5108" cy="2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F2148D2-D9E1-4A73-B76F-830B85C38FA3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9430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7C429-0992-4BCB-A46B-7936D2F0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conclude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7E1CB1-10E6-418F-BBE1-90E792566999}"/>
              </a:ext>
            </a:extLst>
          </p:cNvPr>
          <p:cNvSpPr txBox="1"/>
          <p:nvPr/>
        </p:nvSpPr>
        <p:spPr>
          <a:xfrm>
            <a:off x="581192" y="2455020"/>
            <a:ext cx="11320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accuracy calculations of challenging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VMC method </a:t>
            </a:r>
            <a:r>
              <a:rPr lang="en-US" b="1" dirty="0"/>
              <a:t>competitive</a:t>
            </a:r>
            <a:r>
              <a:rPr lang="en-US" dirty="0"/>
              <a:t> and </a:t>
            </a:r>
            <a:r>
              <a:rPr lang="en-US" b="1" dirty="0"/>
              <a:t>sometimes better </a:t>
            </a:r>
            <a:r>
              <a:rPr lang="en-US" dirty="0"/>
              <a:t>than the best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only one set of training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have to choose a finite basis set =&gt; common source of errors.</a:t>
            </a:r>
          </a:p>
          <a:p>
            <a:endParaRPr lang="en-US" dirty="0"/>
          </a:p>
          <a:p>
            <a:r>
              <a:rPr lang="en-US" dirty="0"/>
              <a:t>Limits and Improvements 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Wavefunction for projector QMC methods.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“This has the potential to bring to quantum chemistry the same rapid progress that deep</a:t>
            </a:r>
          </a:p>
          <a:p>
            <a:r>
              <a:rPr lang="en-US" dirty="0"/>
              <a:t>learning has enabled in numerous fields of artificial intelligence.”</a:t>
            </a:r>
          </a:p>
        </p:txBody>
      </p:sp>
    </p:spTree>
    <p:extLst>
      <p:ext uri="{BB962C8B-B14F-4D97-AF65-F5344CB8AC3E}">
        <p14:creationId xmlns:p14="http://schemas.microsoft.com/office/powerpoint/2010/main" val="39088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DAA17-AA83-412A-A9BD-7B6BC8C3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go further…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B9EC2A-8614-4899-B667-32E124BB8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Einstein Enigma, </a:t>
            </a:r>
            <a:r>
              <a:rPr lang="en-US" i="1" dirty="0"/>
              <a:t>José Rodrigues Dos Santos</a:t>
            </a:r>
          </a:p>
          <a:p>
            <a:r>
              <a:rPr lang="en-US" dirty="0"/>
              <a:t>Novel that popularizes the main concepts of quantum physics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C04DDF-5FA5-4416-88A5-83953492D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9" y="1178734"/>
            <a:ext cx="3090645" cy="4659312"/>
          </a:xfrm>
        </p:spPr>
      </p:pic>
    </p:spTree>
    <p:extLst>
      <p:ext uri="{BB962C8B-B14F-4D97-AF65-F5344CB8AC3E}">
        <p14:creationId xmlns:p14="http://schemas.microsoft.com/office/powerpoint/2010/main" val="44136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9D2B4-8F07-431E-A4E0-7CB9337675BA}"/>
              </a:ext>
            </a:extLst>
          </p:cNvPr>
          <p:cNvSpPr/>
          <p:nvPr/>
        </p:nvSpPr>
        <p:spPr>
          <a:xfrm>
            <a:off x="283028" y="1959428"/>
            <a:ext cx="11625943" cy="2316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4E0564A-0B5D-4C18-8486-58FFBEC01A2E}"/>
              </a:ext>
            </a:extLst>
          </p:cNvPr>
          <p:cNvSpPr txBox="1">
            <a:spLocks/>
          </p:cNvSpPr>
          <p:nvPr/>
        </p:nvSpPr>
        <p:spPr>
          <a:xfrm>
            <a:off x="5109648" y="3070896"/>
            <a:ext cx="5950238" cy="590321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DESCRIBING NATURE FOR SMALLEST SCALES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9435D8C-1771-4989-A878-FCCA5067115A}"/>
              </a:ext>
            </a:extLst>
          </p:cNvPr>
          <p:cNvSpPr txBox="1">
            <a:spLocks/>
          </p:cNvSpPr>
          <p:nvPr/>
        </p:nvSpPr>
        <p:spPr>
          <a:xfrm>
            <a:off x="9376847" y="3661217"/>
            <a:ext cx="2815153" cy="42936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Atomic, subatomic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C2A6008-EF58-4CC6-83D5-86D48F8489CB}"/>
              </a:ext>
            </a:extLst>
          </p:cNvPr>
          <p:cNvSpPr txBox="1">
            <a:spLocks/>
          </p:cNvSpPr>
          <p:nvPr/>
        </p:nvSpPr>
        <p:spPr>
          <a:xfrm>
            <a:off x="581191" y="2177336"/>
            <a:ext cx="11029616" cy="11887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Quantum mechanics</a:t>
            </a:r>
            <a:r>
              <a:rPr lang="en-US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2861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EBC84-360A-4536-9AB9-2FDB53B7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physics postulates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4A71-2866-42F5-8D83-AD874DA6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or Newtonian mechanics =&gt; deterministic</a:t>
            </a:r>
          </a:p>
          <a:p>
            <a:r>
              <a:rPr lang="en-US" dirty="0"/>
              <a:t>Quantum mechanics </a:t>
            </a:r>
            <a:r>
              <a:rPr lang="en-US" b="1" dirty="0"/>
              <a:t>=&gt; non deterministic</a:t>
            </a:r>
          </a:p>
          <a:p>
            <a:r>
              <a:rPr lang="en-US" dirty="0"/>
              <a:t>Impossibility to determine exactly the trajectory of the particles. </a:t>
            </a:r>
          </a:p>
          <a:p>
            <a:r>
              <a:rPr lang="en-US" dirty="0"/>
              <a:t>Function to describe the probability of finding a system at a point given space : the </a:t>
            </a:r>
            <a:r>
              <a:rPr lang="en-US" b="1" dirty="0"/>
              <a:t>wavefunction </a:t>
            </a:r>
            <a:r>
              <a:rPr lang="el-GR" b="1" dirty="0"/>
              <a:t>Ψ</a:t>
            </a:r>
            <a:endParaRPr lang="fr-FR" b="1" dirty="0"/>
          </a:p>
          <a:p>
            <a:r>
              <a:rPr lang="en-US" dirty="0"/>
              <a:t>Wave-particle</a:t>
            </a:r>
            <a:r>
              <a:rPr lang="fr-FR" dirty="0"/>
              <a:t> </a:t>
            </a:r>
            <a:r>
              <a:rPr lang="en-US" dirty="0"/>
              <a:t>duality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D888B1-2C18-4689-B6B7-79FD9FC53974}"/>
              </a:ext>
            </a:extLst>
          </p:cNvPr>
          <p:cNvSpPr txBox="1"/>
          <p:nvPr/>
        </p:nvSpPr>
        <p:spPr>
          <a:xfrm>
            <a:off x="581191" y="6258242"/>
            <a:ext cx="880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Based</a:t>
            </a:r>
            <a:r>
              <a:rPr lang="fr-FR" sz="1400" i="1" dirty="0"/>
              <a:t> on the article </a:t>
            </a:r>
            <a:r>
              <a:rPr lang="fr-FR" sz="1400" dirty="0"/>
              <a:t>Les postulats de la physique quantique, </a:t>
            </a:r>
            <a:r>
              <a:rPr lang="fr-FR" sz="1400" i="1" dirty="0"/>
              <a:t>Chapitre III , </a:t>
            </a:r>
            <a:r>
              <a:rPr lang="en-US" sz="1400" i="1" dirty="0"/>
              <a:t>http://theo.ism.u-bordeaux.fr</a:t>
            </a:r>
            <a:endParaRPr lang="fr-FR" sz="14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C2587-3F2E-4F92-A72A-53D6A27976BC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5666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43F5C-2602-4663-84D2-6EA99328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particles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31DCCF0-AE17-4366-9586-F9116D0C6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33" y="1996892"/>
            <a:ext cx="9913019" cy="42032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2FF400-C1E0-4D1B-934D-B661323B176D}"/>
              </a:ext>
            </a:extLst>
          </p:cNvPr>
          <p:cNvSpPr txBox="1"/>
          <p:nvPr/>
        </p:nvSpPr>
        <p:spPr>
          <a:xfrm>
            <a:off x="581192" y="6258242"/>
            <a:ext cx="742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From</a:t>
            </a:r>
            <a:r>
              <a:rPr lang="fr-FR" sz="1400" i="1" dirty="0"/>
              <a:t> the article </a:t>
            </a:r>
            <a:r>
              <a:rPr lang="fr-FR" sz="1400" dirty="0"/>
              <a:t>Elementary </a:t>
            </a:r>
            <a:r>
              <a:rPr lang="fr-FR" sz="1400" dirty="0" err="1"/>
              <a:t>Particle</a:t>
            </a:r>
            <a:r>
              <a:rPr lang="fr-FR" sz="1400" dirty="0"/>
              <a:t>, </a:t>
            </a:r>
            <a:r>
              <a:rPr lang="fr-FR" sz="1400" i="1" dirty="0" err="1"/>
              <a:t>Overview</a:t>
            </a:r>
            <a:r>
              <a:rPr lang="fr-FR" sz="1400" i="1" dirty="0"/>
              <a:t>, https://en.wikipedia.org/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19F78-57ED-49A1-A7B8-479782917601}"/>
              </a:ext>
            </a:extLst>
          </p:cNvPr>
          <p:cNvSpPr/>
          <p:nvPr/>
        </p:nvSpPr>
        <p:spPr>
          <a:xfrm>
            <a:off x="2162629" y="2627086"/>
            <a:ext cx="2162628" cy="80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DDCE1-8B83-444F-9470-2625939A9FFE}"/>
              </a:ext>
            </a:extLst>
          </p:cNvPr>
          <p:cNvSpPr/>
          <p:nvPr/>
        </p:nvSpPr>
        <p:spPr>
          <a:xfrm>
            <a:off x="2351314" y="3218385"/>
            <a:ext cx="1799772" cy="130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95519-ECE1-48B0-A057-531F79649B1E}"/>
              </a:ext>
            </a:extLst>
          </p:cNvPr>
          <p:cNvSpPr/>
          <p:nvPr/>
        </p:nvSpPr>
        <p:spPr>
          <a:xfrm>
            <a:off x="3251200" y="5120714"/>
            <a:ext cx="711200" cy="206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28EDDB-B360-4295-BEBE-3527B3D47820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8057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4784B-747B-435A-9724-CA9A1474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E890132-4B2C-48C1-938E-E8DAD7BF2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Spin : internal quantum property of a particle</a:t>
                </a:r>
              </a:p>
              <a:p>
                <a:r>
                  <a:rPr lang="en-US" dirty="0"/>
                  <a:t>Others quantum properties like mass or electrical charge have equivalents in classical mechanics</a:t>
                </a:r>
              </a:p>
              <a:p>
                <a:r>
                  <a:rPr lang="en-US" dirty="0"/>
                  <a:t>Spin no, but seems like the angular momentum but more complicated and weird</a:t>
                </a:r>
              </a:p>
              <a:p>
                <a:r>
                  <a:rPr lang="en-US" dirty="0"/>
                  <a:t>Examples : For the electron we return to the starting state after two laps !!</a:t>
                </a:r>
              </a:p>
              <a:p>
                <a:r>
                  <a:rPr lang="en-US" dirty="0"/>
                  <a:t>The spin values can only be integers or half integers of </a:t>
                </a:r>
                <a:r>
                  <a:rPr lang="en-US" b="1" dirty="0"/>
                  <a:t>h-</a:t>
                </a:r>
                <a:r>
                  <a:rPr lang="en-US" dirty="0"/>
                  <a:t>, the </a:t>
                </a:r>
                <a:r>
                  <a:rPr lang="en-US" b="1" dirty="0"/>
                  <a:t>Planck reduced constant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 = 0, ½, 1…. With </a:t>
                </a:r>
                <a:r>
                  <a:rPr lang="en-US" b="1" dirty="0"/>
                  <a:t>h- the unity</a:t>
                </a:r>
              </a:p>
              <a:p>
                <a:r>
                  <a:rPr lang="en-US" dirty="0"/>
                  <a:t>Number of directions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E890132-4B2C-48C1-938E-E8DAD7BF2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DBEE5AE-0565-4E87-8CFA-D82A8B0B1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r="27411"/>
          <a:stretch/>
        </p:blipFill>
        <p:spPr>
          <a:xfrm>
            <a:off x="9898742" y="2546921"/>
            <a:ext cx="2119086" cy="26523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F7A21F-47E0-47FA-99C2-7161E6C675B3}"/>
              </a:ext>
            </a:extLst>
          </p:cNvPr>
          <p:cNvSpPr txBox="1"/>
          <p:nvPr/>
        </p:nvSpPr>
        <p:spPr>
          <a:xfrm>
            <a:off x="841829" y="6223556"/>
            <a:ext cx="880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Based</a:t>
            </a:r>
            <a:r>
              <a:rPr lang="fr-FR" sz="1400" i="1" dirty="0"/>
              <a:t> on the articles </a:t>
            </a:r>
            <a:r>
              <a:rPr lang="fr-FR" sz="1400" dirty="0"/>
              <a:t>Qu’est-donc le spin,</a:t>
            </a:r>
            <a:r>
              <a:rPr lang="fr-FR" sz="1400" i="1" dirty="0"/>
              <a:t> </a:t>
            </a:r>
            <a:r>
              <a:rPr lang="fr-FR" sz="1400" i="1" dirty="0">
                <a:hlinkClick r:id="rId4"/>
              </a:rPr>
              <a:t>https://www.pourlascience.fr</a:t>
            </a:r>
            <a:r>
              <a:rPr lang="fr-FR" sz="1400" i="1" dirty="0"/>
              <a:t> and </a:t>
            </a:r>
            <a:r>
              <a:rPr lang="fr-FR" sz="1400" dirty="0"/>
              <a:t>Qu’est-ce que le spin d’une particule ou d’un atome </a:t>
            </a:r>
            <a:r>
              <a:rPr lang="fr-FR" sz="1400" i="1" dirty="0"/>
              <a:t>? http://www.matierevolution.fr/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C565AD-28BD-445E-A702-72816F2A02A4}"/>
              </a:ext>
            </a:extLst>
          </p:cNvPr>
          <p:cNvSpPr txBox="1"/>
          <p:nvPr/>
        </p:nvSpPr>
        <p:spPr>
          <a:xfrm>
            <a:off x="10298505" y="5304224"/>
            <a:ext cx="1893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Angular</a:t>
            </a:r>
            <a:r>
              <a:rPr lang="fr-FR" sz="1400" i="1" dirty="0"/>
              <a:t> </a:t>
            </a:r>
            <a:r>
              <a:rPr lang="fr-FR" sz="1400" i="1" dirty="0" err="1"/>
              <a:t>momentum</a:t>
            </a:r>
            <a:endParaRPr lang="fr-FR" sz="1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B6E86B-8FD6-45AB-B784-466686A32CD2}"/>
              </a:ext>
            </a:extLst>
          </p:cNvPr>
          <p:cNvSpPr txBox="1"/>
          <p:nvPr/>
        </p:nvSpPr>
        <p:spPr>
          <a:xfrm>
            <a:off x="9549050" y="4587828"/>
            <a:ext cx="699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 lap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9212474-D220-4A5F-80FF-C4D143A23C2C}"/>
              </a:ext>
            </a:extLst>
          </p:cNvPr>
          <p:cNvCxnSpPr/>
          <p:nvPr/>
        </p:nvCxnSpPr>
        <p:spPr>
          <a:xfrm flipV="1">
            <a:off x="9898743" y="4412343"/>
            <a:ext cx="203200" cy="14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7A932F3-AF3C-48C7-B9DF-437B6C83B47C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871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6595-9EE4-4610-8892-209C0CC1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Schrödinger equation(1/2)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975C34-7F99-46F0-ADD0-36E42DFD1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3428999"/>
                <a:ext cx="11029615" cy="32330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Characteristics</a:t>
                </a:r>
                <a:r>
                  <a:rPr lang="fr-FR" dirty="0"/>
                  <a:t> of </a:t>
                </a:r>
                <a:r>
                  <a:rPr lang="fr-FR" dirty="0" err="1"/>
                  <a:t>electron</a:t>
                </a:r>
                <a:r>
                  <a:rPr lang="fr-FR" dirty="0"/>
                  <a:t> 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  <a:r>
                  <a:rPr lang="fr-FR" dirty="0" err="1"/>
                  <a:t>spherical</a:t>
                </a:r>
                <a:r>
                  <a:rPr lang="fr-FR" dirty="0"/>
                  <a:t> </a:t>
                </a:r>
                <a:r>
                  <a:rPr lang="fr-FR" dirty="0" err="1"/>
                  <a:t>coordinates</a:t>
                </a:r>
                <a:r>
                  <a:rPr lang="fr-FR" dirty="0"/>
                  <a:t> of </a:t>
                </a:r>
                <a:r>
                  <a:rPr lang="fr-FR" dirty="0" err="1"/>
                  <a:t>electron</a:t>
                </a:r>
                <a:r>
                  <a:rPr lang="fr-FR" dirty="0"/>
                  <a:t> 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: the spin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↑,↓}</m:t>
                    </m:r>
                  </m:oMath>
                </a14:m>
                <a:endParaRPr lang="fr-FR" dirty="0"/>
              </a:p>
              <a:p>
                <a:r>
                  <a:rPr lang="fr-FR" dirty="0"/>
                  <a:t>H : </a:t>
                </a:r>
                <a:r>
                  <a:rPr lang="fr-FR" dirty="0" err="1"/>
                  <a:t>Hamiltonian</a:t>
                </a:r>
                <a:endParaRPr lang="fr-FR" dirty="0"/>
              </a:p>
              <a:p>
                <a:r>
                  <a:rPr lang="fr-FR" dirty="0"/>
                  <a:t>E : Energy</a:t>
                </a:r>
              </a:p>
              <a:p>
                <a:r>
                  <a:rPr lang="fr-FR" dirty="0">
                    <a:latin typeface="Footlight MT Light" panose="0204060206030A020304" pitchFamily="18" charset="0"/>
                  </a:rPr>
                  <a:t> </a:t>
                </a:r>
                <a:r>
                  <a:rPr lang="el-GR" dirty="0"/>
                  <a:t>Ψ</a:t>
                </a:r>
                <a:r>
                  <a:rPr lang="fr-FR" dirty="0"/>
                  <a:t> : Ground state </a:t>
                </a:r>
                <a:r>
                  <a:rPr lang="fr-FR" dirty="0" err="1"/>
                  <a:t>wavefunction</a:t>
                </a:r>
                <a:r>
                  <a:rPr lang="fr-FR" dirty="0"/>
                  <a:t> of </a:t>
                </a:r>
                <a:r>
                  <a:rPr lang="fr-FR" dirty="0" err="1"/>
                  <a:t>many-electrons</a:t>
                </a:r>
                <a:r>
                  <a:rPr lang="fr-FR" dirty="0"/>
                  <a:t> </a:t>
                </a:r>
                <a:r>
                  <a:rPr lang="fr-FR" dirty="0" err="1"/>
                  <a:t>systems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975C34-7F99-46F0-ADD0-36E42DFD1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3428999"/>
                <a:ext cx="11029615" cy="32330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>
            <a:extLst>
              <a:ext uri="{FF2B5EF4-FFF2-40B4-BE49-F238E27FC236}">
                <a16:creationId xmlns:a16="http://schemas.microsoft.com/office/drawing/2014/main" id="{97ADE06F-5D05-4781-A732-46403A90E58C}"/>
              </a:ext>
            </a:extLst>
          </p:cNvPr>
          <p:cNvGrpSpPr/>
          <p:nvPr/>
        </p:nvGrpSpPr>
        <p:grpSpPr>
          <a:xfrm>
            <a:off x="796791" y="2392168"/>
            <a:ext cx="5407008" cy="895866"/>
            <a:chOff x="796791" y="2659503"/>
            <a:chExt cx="5407008" cy="89586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62DD8E7-8D78-4B12-BBE5-30B843A0E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5511"/>
            <a:stretch/>
          </p:blipFill>
          <p:spPr>
            <a:xfrm>
              <a:off x="796791" y="2659503"/>
              <a:ext cx="5407008" cy="6431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EACE5C-4E91-4345-911A-30F0690943B9}"/>
                </a:ext>
              </a:extLst>
            </p:cNvPr>
            <p:cNvSpPr/>
            <p:nvPr/>
          </p:nvSpPr>
          <p:spPr>
            <a:xfrm>
              <a:off x="796791" y="2659503"/>
              <a:ext cx="5126931" cy="8958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33118E5F-8398-47C7-8E45-7A7D36983EAC}"/>
              </a:ext>
            </a:extLst>
          </p:cNvPr>
          <p:cNvSpPr txBox="1"/>
          <p:nvPr/>
        </p:nvSpPr>
        <p:spPr>
          <a:xfrm>
            <a:off x="796791" y="1890876"/>
            <a:ext cx="44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Time-independent</a:t>
            </a:r>
            <a:r>
              <a:rPr lang="fr-FR" i="1" dirty="0"/>
              <a:t> Schrödinger Equation:</a:t>
            </a:r>
            <a:endParaRPr lang="fr-FR" sz="24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A6BBF6-29A4-4C7C-B66A-BB960BED2A30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4769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6595-9EE4-4610-8892-209C0CC1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Schrödinger equation(2/2)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538057-845C-493E-AD42-8DE67F6C3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88"/>
          <a:stretch/>
        </p:blipFill>
        <p:spPr>
          <a:xfrm>
            <a:off x="770166" y="2221019"/>
            <a:ext cx="5407008" cy="19831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F022A3-0438-4BA5-9A78-D4C1BEDE2564}"/>
              </a:ext>
            </a:extLst>
          </p:cNvPr>
          <p:cNvSpPr txBox="1"/>
          <p:nvPr/>
        </p:nvSpPr>
        <p:spPr>
          <a:xfrm>
            <a:off x="2229289" y="4164962"/>
            <a:ext cx="217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H, </a:t>
            </a:r>
            <a:r>
              <a:rPr lang="fr-FR" i="1" dirty="0" err="1"/>
              <a:t>Hamiltonian</a:t>
            </a:r>
            <a:endParaRPr lang="fr-FR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A14F850F-2F39-4A02-914D-4425055CEB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550" y="5435432"/>
                <a:ext cx="5583563" cy="10428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Laplacian</a:t>
                </a:r>
                <a:r>
                  <a:rPr lang="fr-F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  <a:r>
                  <a:rPr lang="fr-FR" dirty="0" err="1"/>
                  <a:t>spherical</a:t>
                </a:r>
                <a:r>
                  <a:rPr lang="fr-FR" dirty="0"/>
                  <a:t> </a:t>
                </a:r>
                <a:r>
                  <a:rPr lang="fr-FR" dirty="0" err="1"/>
                  <a:t>coordinates</a:t>
                </a:r>
                <a:r>
                  <a:rPr lang="fr-FR" dirty="0"/>
                  <a:t>  (r, </a:t>
                </a:r>
                <a:r>
                  <a:rPr lang="el-GR" dirty="0"/>
                  <a:t>θ, φ</a:t>
                </a:r>
                <a:r>
                  <a:rPr lang="fr-FR" dirty="0"/>
                  <a:t>) of </a:t>
                </a:r>
                <a:r>
                  <a:rPr lang="fr-FR" dirty="0" err="1"/>
                  <a:t>electron</a:t>
                </a:r>
                <a:r>
                  <a:rPr lang="fr-FR" dirty="0"/>
                  <a:t>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fr-FR" dirty="0"/>
                  <a:t> : position of nucleus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fr-FR" dirty="0"/>
                  <a:t> : Atomic </a:t>
                </a:r>
                <a:r>
                  <a:rPr lang="fr-FR" dirty="0" err="1"/>
                  <a:t>number</a:t>
                </a:r>
                <a:r>
                  <a:rPr lang="fr-FR" dirty="0"/>
                  <a:t> of nucleus I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A14F850F-2F39-4A02-914D-4425055C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50" y="5435432"/>
                <a:ext cx="5583563" cy="1042805"/>
              </a:xfrm>
              <a:prstGeom prst="rect">
                <a:avLst/>
              </a:prstGeom>
              <a:blipFill>
                <a:blip r:embed="rId3"/>
                <a:stretch>
                  <a:fillRect t="-60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27849DA-442D-4C17-A15B-ED4F2F01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83" y="1337547"/>
            <a:ext cx="2286000" cy="21145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C69711C-F5A5-44F2-A2F8-45A76AA13F63}"/>
              </a:ext>
            </a:extLst>
          </p:cNvPr>
          <p:cNvSpPr txBox="1"/>
          <p:nvPr/>
        </p:nvSpPr>
        <p:spPr>
          <a:xfrm>
            <a:off x="8440677" y="3429000"/>
            <a:ext cx="280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Spherical</a:t>
            </a:r>
            <a:r>
              <a:rPr lang="fr-FR" sz="1400" i="1" dirty="0"/>
              <a:t> </a:t>
            </a:r>
            <a:r>
              <a:rPr lang="fr-FR" sz="1400" i="1" dirty="0" err="1"/>
              <a:t>coordinates</a:t>
            </a:r>
            <a:r>
              <a:rPr lang="fr-FR" sz="1400" i="1" dirty="0"/>
              <a:t>, (r, </a:t>
            </a:r>
            <a:r>
              <a:rPr lang="el-GR" sz="1400" i="1" dirty="0"/>
              <a:t>θ, φ</a:t>
            </a:r>
            <a:r>
              <a:rPr lang="fr-FR" sz="1400" i="1" dirty="0"/>
              <a:t>)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5D48E9DB-3821-4662-9DBF-E0F449154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337" y="4005427"/>
            <a:ext cx="3354771" cy="177528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C7E4EF3-56AF-49E2-A8A6-6534416808EA}"/>
              </a:ext>
            </a:extLst>
          </p:cNvPr>
          <p:cNvSpPr txBox="1"/>
          <p:nvPr/>
        </p:nvSpPr>
        <p:spPr>
          <a:xfrm>
            <a:off x="7981213" y="5802945"/>
            <a:ext cx="280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Periodic</a:t>
            </a:r>
            <a:r>
              <a:rPr lang="fr-FR" sz="1400" i="1" dirty="0"/>
              <a:t> Table (</a:t>
            </a:r>
            <a:r>
              <a:rPr lang="ru-RU" sz="1400" dirty="0"/>
              <a:t>МЕНДЕЛЕЕВ</a:t>
            </a:r>
            <a:r>
              <a:rPr lang="fr-FR" sz="1400" i="1" dirty="0"/>
              <a:t>)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B45B12F-AC7C-47FC-BEBF-585485856E32}"/>
              </a:ext>
            </a:extLst>
          </p:cNvPr>
          <p:cNvCxnSpPr/>
          <p:nvPr/>
        </p:nvCxnSpPr>
        <p:spPr>
          <a:xfrm flipV="1">
            <a:off x="5210629" y="2873829"/>
            <a:ext cx="3230048" cy="226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E3853E6-7540-4906-B8AA-46482E62334A}"/>
              </a:ext>
            </a:extLst>
          </p:cNvPr>
          <p:cNvCxnSpPr/>
          <p:nvPr/>
        </p:nvCxnSpPr>
        <p:spPr>
          <a:xfrm flipV="1">
            <a:off x="4404405" y="5802945"/>
            <a:ext cx="3360738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79AD810-5323-4D6D-ABAC-7D41BE17D844}"/>
              </a:ext>
            </a:extLst>
          </p:cNvPr>
          <p:cNvSpPr txBox="1"/>
          <p:nvPr/>
        </p:nvSpPr>
        <p:spPr>
          <a:xfrm>
            <a:off x="9385160" y="6324348"/>
            <a:ext cx="277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Pictures </a:t>
            </a:r>
            <a:r>
              <a:rPr lang="fr-FR" sz="1400" i="1" dirty="0" err="1"/>
              <a:t>from</a:t>
            </a:r>
            <a:r>
              <a:rPr lang="fr-FR" sz="1400" i="1" dirty="0"/>
              <a:t> en.wikipedia.org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3BFDE2-1B34-4501-84D9-ED2F6D18FDC3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083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8DB02-646C-48A8-8F65-794CF52F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Exact method   </a:t>
            </a:r>
            <a:r>
              <a:rPr lang="el-GR" dirty="0"/>
              <a:t>Ψ</a:t>
            </a:r>
            <a:r>
              <a:rPr lang="fr-FR" dirty="0"/>
              <a:t> (FCI)</a:t>
            </a:r>
            <a:r>
              <a:rPr lang="el-GR" b="1" dirty="0"/>
              <a:t> </a:t>
            </a:r>
            <a:r>
              <a:rPr lang="en-US" dirty="0"/>
              <a:t>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638FB5-6178-4F75-8435-53C14F54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9" y="2146069"/>
            <a:ext cx="8170590" cy="26262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8E8AC0-6B93-40C2-AF61-6D995709E482}"/>
              </a:ext>
            </a:extLst>
          </p:cNvPr>
          <p:cNvSpPr txBox="1"/>
          <p:nvPr/>
        </p:nvSpPr>
        <p:spPr>
          <a:xfrm>
            <a:off x="900506" y="4588241"/>
            <a:ext cx="387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Wave function of many- electrons system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8A09CB5-0A70-4DDA-A7B4-CFF39ABBE71D}"/>
              </a:ext>
            </a:extLst>
          </p:cNvPr>
          <p:cNvCxnSpPr/>
          <p:nvPr/>
        </p:nvCxnSpPr>
        <p:spPr>
          <a:xfrm flipV="1">
            <a:off x="1611395" y="4122057"/>
            <a:ext cx="1378548" cy="46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5072DBB-3453-4EAB-A7AC-3493BDCC1479}"/>
              </a:ext>
            </a:extLst>
          </p:cNvPr>
          <p:cNvSpPr txBox="1"/>
          <p:nvPr/>
        </p:nvSpPr>
        <p:spPr>
          <a:xfrm>
            <a:off x="8925209" y="3348069"/>
            <a:ext cx="198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Slater Determinant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E0552AE-8601-4746-839A-9A1E53D31C1E}"/>
              </a:ext>
            </a:extLst>
          </p:cNvPr>
          <p:cNvCxnSpPr>
            <a:cxnSpLocks/>
            <a:stCxn id="4" idx="3"/>
          </p:cNvCxnSpPr>
          <p:nvPr/>
        </p:nvCxnSpPr>
        <p:spPr>
          <a:xfrm flipH="1" flipV="1">
            <a:off x="8215086" y="3224381"/>
            <a:ext cx="710123" cy="234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65C4BFF-1AE0-4A10-ABF7-CDD3C8DAA6EA}"/>
              </a:ext>
            </a:extLst>
          </p:cNvPr>
          <p:cNvSpPr txBox="1"/>
          <p:nvPr/>
        </p:nvSpPr>
        <p:spPr>
          <a:xfrm>
            <a:off x="3121304" y="1970544"/>
            <a:ext cx="509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n-Subset </a:t>
            </a:r>
            <a:r>
              <a:rPr lang="en-US" sz="1400" dirty="0"/>
              <a:t>of one-electron orbitals from </a:t>
            </a:r>
            <a:r>
              <a:rPr lang="en-US" sz="1400" b="1" dirty="0"/>
              <a:t>the N-set orbitals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92A4A2B-BA42-400A-B957-0B23C0065C1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699660" y="2124433"/>
            <a:ext cx="421644" cy="57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089BB-DE83-4C23-9256-FF06B43B643D}"/>
              </a:ext>
            </a:extLst>
          </p:cNvPr>
          <p:cNvSpPr/>
          <p:nvPr/>
        </p:nvSpPr>
        <p:spPr>
          <a:xfrm>
            <a:off x="5777587" y="5451110"/>
            <a:ext cx="558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One-electron orbital</a:t>
            </a:r>
            <a:r>
              <a:rPr lang="en-US" dirty="0"/>
              <a:t>: wave function for 1 electron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93A42F-2EF8-4645-B856-3ABC62C27FC7}"/>
              </a:ext>
            </a:extLst>
          </p:cNvPr>
          <p:cNvSpPr/>
          <p:nvPr/>
        </p:nvSpPr>
        <p:spPr>
          <a:xfrm>
            <a:off x="6862487" y="3900899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Linear combination of products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B760B38-ACA3-4EBF-8761-CB293BCA58BB}"/>
              </a:ext>
            </a:extLst>
          </p:cNvPr>
          <p:cNvCxnSpPr>
            <a:cxnSpLocks/>
          </p:cNvCxnSpPr>
          <p:nvPr/>
        </p:nvCxnSpPr>
        <p:spPr>
          <a:xfrm>
            <a:off x="6386284" y="4073585"/>
            <a:ext cx="482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1F5B624-653F-4EFC-9880-151A63AB51E4}"/>
              </a:ext>
            </a:extLst>
          </p:cNvPr>
          <p:cNvSpPr/>
          <p:nvPr/>
        </p:nvSpPr>
        <p:spPr>
          <a:xfrm>
            <a:off x="2989943" y="3879261"/>
            <a:ext cx="3396341" cy="596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95F7A-8C41-423A-B654-A1F8CF35F4B8}"/>
              </a:ext>
            </a:extLst>
          </p:cNvPr>
          <p:cNvSpPr/>
          <p:nvPr/>
        </p:nvSpPr>
        <p:spPr>
          <a:xfrm>
            <a:off x="531489" y="54885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FCI limited for bigger systems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A4494-E434-4452-8E23-35106D382EAD}"/>
              </a:ext>
            </a:extLst>
          </p:cNvPr>
          <p:cNvSpPr/>
          <p:nvPr/>
        </p:nvSpPr>
        <p:spPr>
          <a:xfrm>
            <a:off x="531489" y="5488546"/>
            <a:ext cx="3748963" cy="409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47B043-0540-4E75-AEA9-DEEE3E934DF2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8831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EFF3C-B8ED-421D-B30E-26816BCE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ansatz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6C7FE-6446-4EEC-A4B2-4C8657FD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Ansatz : “idea of how to solve a problem” =&gt; </a:t>
            </a:r>
            <a:r>
              <a:rPr lang="en-US" b="1" dirty="0"/>
              <a:t>Approximated wavefunction</a:t>
            </a:r>
          </a:p>
          <a:p>
            <a:r>
              <a:rPr lang="en-US" dirty="0"/>
              <a:t>Common one : Slater-Jastrow Ansatz</a:t>
            </a:r>
          </a:p>
          <a:p>
            <a:r>
              <a:rPr lang="en-US" dirty="0"/>
              <a:t>Different categories : Quantum Monte Carlo methods to many-body problems, a lot of particles</a:t>
            </a:r>
          </a:p>
          <a:p>
            <a:r>
              <a:rPr lang="en-US" dirty="0"/>
              <a:t>Variational Monte Carlo ( VMC)</a:t>
            </a:r>
          </a:p>
          <a:p>
            <a:r>
              <a:rPr lang="en-US" dirty="0"/>
              <a:t>Projector Methods:</a:t>
            </a:r>
          </a:p>
          <a:p>
            <a:pPr lvl="1"/>
            <a:r>
              <a:rPr lang="en-US" dirty="0"/>
              <a:t>Diffusion quantum Monte Carlo(DMC)</a:t>
            </a:r>
          </a:p>
          <a:p>
            <a:pPr lvl="1"/>
            <a:r>
              <a:rPr lang="en-US" dirty="0"/>
              <a:t>Auxiliary Field Quantum Monte-Carlo (AFQMC)</a:t>
            </a:r>
          </a:p>
          <a:p>
            <a:r>
              <a:rPr lang="en-US" dirty="0"/>
              <a:t>Coupled Cluster methods (CCSD(T)) =&gt; Often gold standards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87C7B5-4AAC-4FA6-9D62-95921C8B49C9}"/>
              </a:ext>
            </a:extLst>
          </p:cNvPr>
          <p:cNvSpPr txBox="1"/>
          <p:nvPr/>
        </p:nvSpPr>
        <p:spPr>
          <a:xfrm>
            <a:off x="9737516" y="633805"/>
            <a:ext cx="245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information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Schrodinger equation</a:t>
            </a:r>
          </a:p>
          <a:p>
            <a:pPr lvl="1"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Ansatz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DNN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lvl="1"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694007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746CA"/>
      </a:accent1>
      <a:accent2>
        <a:srgbClr val="7E34B8"/>
      </a:accent2>
      <a:accent3>
        <a:srgbClr val="5846CA"/>
      </a:accent3>
      <a:accent4>
        <a:srgbClr val="3458B8"/>
      </a:accent4>
      <a:accent5>
        <a:srgbClr val="46A1CA"/>
      </a:accent5>
      <a:accent6>
        <a:srgbClr val="33B5A7"/>
      </a:accent6>
      <a:hlink>
        <a:srgbClr val="3F82BF"/>
      </a:hlink>
      <a:folHlink>
        <a:srgbClr val="7F7F7F"/>
      </a:folHlink>
    </a:clrScheme>
    <a:fontScheme name="Dividend">
      <a:majorFont>
        <a:latin typeface="Bahnschrif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News Gothic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1013</Words>
  <Application>Microsoft Office PowerPoint</Application>
  <PresentationFormat>Grand écran</PresentationFormat>
  <Paragraphs>260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Cambria Math</vt:lpstr>
      <vt:lpstr>Corbel</vt:lpstr>
      <vt:lpstr>Footlight MT Light</vt:lpstr>
      <vt:lpstr>News Gothic MT</vt:lpstr>
      <vt:lpstr>Wingdings 2</vt:lpstr>
      <vt:lpstr>DividendVTI</vt:lpstr>
      <vt:lpstr>Solution of the Many-Electron Schrödinger Equation with DNN: Fermi-net</vt:lpstr>
      <vt:lpstr>Présentation PowerPoint</vt:lpstr>
      <vt:lpstr>Quantum physics postulates</vt:lpstr>
      <vt:lpstr>Elementary particles</vt:lpstr>
      <vt:lpstr>Spin</vt:lpstr>
      <vt:lpstr>Schrödinger equation(1/2)</vt:lpstr>
      <vt:lpstr>Schrödinger equation(2/2)</vt:lpstr>
      <vt:lpstr>Exact method   Ψ (FCI) :</vt:lpstr>
      <vt:lpstr>ansatz</vt:lpstr>
      <vt:lpstr>Présentation PowerPoint</vt:lpstr>
      <vt:lpstr>Simple DNN</vt:lpstr>
      <vt:lpstr>Fermi-net</vt:lpstr>
      <vt:lpstr>Fermi-net Architecture(1/2)</vt:lpstr>
      <vt:lpstr>Fermi-net Architecture(2/2)</vt:lpstr>
      <vt:lpstr>features</vt:lpstr>
      <vt:lpstr>Results 1/2</vt:lpstr>
      <vt:lpstr>Results 2/2</vt:lpstr>
      <vt:lpstr>To conclude</vt:lpstr>
      <vt:lpstr>To go further…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Ab-Initio Solution of the Many-Electron Schrödinger Equation with DNN</dc:title>
  <dc:creator>Antoine Kristanek</dc:creator>
  <cp:lastModifiedBy>Antoine Kristanek</cp:lastModifiedBy>
  <cp:revision>72</cp:revision>
  <dcterms:created xsi:type="dcterms:W3CDTF">2019-11-23T10:43:23Z</dcterms:created>
  <dcterms:modified xsi:type="dcterms:W3CDTF">2019-11-28T10:50:37Z</dcterms:modified>
</cp:coreProperties>
</file>