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9" r:id="rId21"/>
    <p:sldId id="274" r:id="rId22"/>
    <p:sldId id="276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9;&#1095;&#1077;&#1073;&#1072;\&#1052;&#1072;&#1096;&#1080;&#1085;&#1085;&#1086;&#1077;%20&#1086;&#1073;&#1091;&#1095;&#1077;&#1085;&#1080;&#1077;\BigData\Google%20Deepmind%20DQN%20plays%20Atari%20Breakout%20_%20NickysChannel13%20(720p).mp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9;&#1095;&#1077;&#1073;&#1072;\&#1052;&#1072;&#1096;&#1080;&#1085;&#1085;&#1086;&#1077;%20&#1086;&#1073;&#1091;&#1095;&#1077;&#1085;&#1080;&#1077;\BigData\Reinforcement%20Learning%20In%20Real%20Life.%20Simple%20Explanation%20With%20Funny%20Cats%20(720p)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9;&#1095;&#1077;&#1073;&#1072;\&#1052;&#1072;&#1096;&#1080;&#1085;&#1085;&#1086;&#1077;%20&#1086;&#1073;&#1091;&#1095;&#1077;&#1085;&#1080;&#1077;\BigData\videoplayback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Human-level control through deep reinforcement learning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49530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Volodymyr</a:t>
            </a:r>
            <a:r>
              <a:rPr lang="en-US" dirty="0" smtClean="0"/>
              <a:t> </a:t>
            </a:r>
            <a:r>
              <a:rPr lang="en-US" dirty="0" err="1" smtClean="0"/>
              <a:t>Mnih</a:t>
            </a:r>
            <a:r>
              <a:rPr lang="en-US" dirty="0" smtClean="0"/>
              <a:t> , </a:t>
            </a:r>
            <a:r>
              <a:rPr lang="en-US" dirty="0" err="1" smtClean="0"/>
              <a:t>Koray</a:t>
            </a:r>
            <a:r>
              <a:rPr lang="en-US" dirty="0" smtClean="0"/>
              <a:t> </a:t>
            </a:r>
            <a:r>
              <a:rPr lang="en-US" dirty="0" err="1" smtClean="0"/>
              <a:t>Kavukcuoglu</a:t>
            </a:r>
            <a:r>
              <a:rPr lang="en-US" dirty="0" smtClean="0"/>
              <a:t> , David Silver, Andrei A. Rusu1 , Joel </a:t>
            </a:r>
            <a:r>
              <a:rPr lang="en-US" dirty="0" err="1" smtClean="0"/>
              <a:t>Veness</a:t>
            </a:r>
            <a:r>
              <a:rPr lang="en-US" dirty="0" smtClean="0"/>
              <a:t>, Marc G. Bellemare1, Alex Graves, Martin </a:t>
            </a:r>
            <a:r>
              <a:rPr lang="en-US" dirty="0" err="1" smtClean="0"/>
              <a:t>Riedmiller</a:t>
            </a:r>
            <a:r>
              <a:rPr lang="en-US" dirty="0" smtClean="0"/>
              <a:t>, Andreas K. </a:t>
            </a:r>
            <a:r>
              <a:rPr lang="en-US" dirty="0" err="1" smtClean="0"/>
              <a:t>Fidjeland</a:t>
            </a:r>
            <a:r>
              <a:rPr lang="en-US" dirty="0" smtClean="0"/>
              <a:t>, Georg </a:t>
            </a:r>
            <a:r>
              <a:rPr lang="en-US" dirty="0" err="1" smtClean="0"/>
              <a:t>Ostrovski</a:t>
            </a:r>
            <a:r>
              <a:rPr lang="en-US" dirty="0" smtClean="0"/>
              <a:t>, </a:t>
            </a:r>
            <a:r>
              <a:rPr lang="en-US" dirty="0" err="1" smtClean="0"/>
              <a:t>Stig</a:t>
            </a:r>
            <a:r>
              <a:rPr lang="en-US" dirty="0" smtClean="0"/>
              <a:t> Petersen, Charles Beattie, Amir </a:t>
            </a:r>
            <a:r>
              <a:rPr lang="en-US" dirty="0" err="1" smtClean="0"/>
              <a:t>Sadik</a:t>
            </a:r>
            <a:r>
              <a:rPr lang="en-US" dirty="0" smtClean="0"/>
              <a:t>, </a:t>
            </a:r>
            <a:r>
              <a:rPr lang="en-US" dirty="0" err="1" smtClean="0"/>
              <a:t>Ioannis</a:t>
            </a:r>
            <a:r>
              <a:rPr lang="en-US" dirty="0" smtClean="0"/>
              <a:t> </a:t>
            </a:r>
            <a:r>
              <a:rPr lang="en-US" dirty="0" err="1" smtClean="0"/>
              <a:t>Antonoglou</a:t>
            </a:r>
            <a:r>
              <a:rPr lang="en-US" dirty="0" smtClean="0"/>
              <a:t>, Helen King, </a:t>
            </a:r>
            <a:r>
              <a:rPr lang="en-US" dirty="0" err="1" smtClean="0"/>
              <a:t>Dharshan</a:t>
            </a:r>
            <a:r>
              <a:rPr lang="en-US" dirty="0" smtClean="0"/>
              <a:t> </a:t>
            </a:r>
            <a:r>
              <a:rPr lang="en-US" dirty="0" err="1" smtClean="0"/>
              <a:t>Kumaran</a:t>
            </a:r>
            <a:r>
              <a:rPr lang="en-US" dirty="0" smtClean="0"/>
              <a:t>, </a:t>
            </a:r>
            <a:r>
              <a:rPr lang="en-US" dirty="0" err="1" smtClean="0"/>
              <a:t>Daan</a:t>
            </a:r>
            <a:r>
              <a:rPr lang="en-US" dirty="0" smtClean="0"/>
              <a:t> </a:t>
            </a:r>
            <a:r>
              <a:rPr lang="en-US" dirty="0" err="1" smtClean="0"/>
              <a:t>Wierstra</a:t>
            </a:r>
            <a:r>
              <a:rPr lang="en-US" dirty="0" smtClean="0"/>
              <a:t>, Shane Legg &amp; </a:t>
            </a:r>
            <a:r>
              <a:rPr lang="en-US" dirty="0" err="1" smtClean="0"/>
              <a:t>Demis</a:t>
            </a:r>
            <a:r>
              <a:rPr lang="en-US" dirty="0" smtClean="0"/>
              <a:t> </a:t>
            </a:r>
            <a:r>
              <a:rPr lang="en-US" dirty="0" err="1" smtClean="0"/>
              <a:t>Hassabis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09329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by: </a:t>
            </a:r>
            <a:r>
              <a:rPr lang="en-US" dirty="0" err="1" smtClean="0"/>
              <a:t>Kalmutskiy</a:t>
            </a:r>
            <a:r>
              <a:rPr lang="en-US" dirty="0" smtClean="0"/>
              <a:t> </a:t>
            </a:r>
            <a:r>
              <a:rPr lang="en-US" dirty="0" err="1" smtClean="0"/>
              <a:t>Kirill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38654"/>
            <a:ext cx="5256584" cy="631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solve problems using a Q-network?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Preprocessing;</a:t>
            </a:r>
          </a:p>
          <a:p>
            <a:r>
              <a:rPr lang="en-US" dirty="0" smtClean="0"/>
              <a:t>Objective function;</a:t>
            </a:r>
          </a:p>
          <a:p>
            <a:r>
              <a:rPr lang="en-US" dirty="0" smtClean="0"/>
              <a:t>Exploration (</a:t>
            </a:r>
            <a:r>
              <a:rPr lang="ru-RU" dirty="0" smtClean="0"/>
              <a:t>𝜖-</a:t>
            </a:r>
            <a:r>
              <a:rPr lang="en-US" dirty="0" smtClean="0"/>
              <a:t>greedy policy);</a:t>
            </a:r>
          </a:p>
          <a:p>
            <a:r>
              <a:rPr lang="en-US" dirty="0" smtClean="0"/>
              <a:t>Experience Replay;</a:t>
            </a:r>
          </a:p>
          <a:p>
            <a:r>
              <a:rPr lang="en-US" dirty="0" smtClean="0"/>
              <a:t>Replacement idea;</a:t>
            </a:r>
          </a:p>
          <a:p>
            <a:r>
              <a:rPr lang="en-US" dirty="0" smtClean="0"/>
              <a:t>Architecture / </a:t>
            </a:r>
            <a:r>
              <a:rPr lang="en-US" dirty="0" err="1" smtClean="0"/>
              <a:t>hyperparameters</a:t>
            </a:r>
            <a:r>
              <a:rPr lang="en-US" dirty="0" smtClean="0"/>
              <a:t>;</a:t>
            </a:r>
          </a:p>
          <a:p>
            <a:r>
              <a:rPr lang="en-US" dirty="0" smtClean="0"/>
              <a:t>Training algorithm;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RGB image -&gt; grayscale image;</a:t>
            </a:r>
          </a:p>
          <a:p>
            <a:r>
              <a:rPr lang="en-US" dirty="0" smtClean="0"/>
              <a:t>210 x 160 image -&gt; rescale to 84 x 84 image;</a:t>
            </a:r>
          </a:p>
          <a:p>
            <a:r>
              <a:rPr lang="en-US" dirty="0" smtClean="0"/>
              <a:t>Each state is represented as 4 most recent pictures;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29" y="4653136"/>
            <a:ext cx="9074875" cy="189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83" y="1556792"/>
            <a:ext cx="340084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55687"/>
            <a:ext cx="1736975" cy="62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4211960" y="3068960"/>
            <a:ext cx="223224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function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51520" y="2420888"/>
            <a:ext cx="88071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2000"/>
            <a:ext cx="8229600" cy="1066800"/>
          </a:xfrm>
        </p:spPr>
        <p:txBody>
          <a:bodyPr/>
          <a:lstStyle/>
          <a:p>
            <a:r>
              <a:rPr lang="en-US" dirty="0" smtClean="0"/>
              <a:t>Exploration or Exploitation?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During training, how do we choose an action at time 𝑡? </a:t>
            </a:r>
          </a:p>
          <a:p>
            <a:pPr>
              <a:buNone/>
            </a:pPr>
            <a:r>
              <a:rPr lang="en-US" sz="2000" dirty="0" smtClean="0"/>
              <a:t>• </a:t>
            </a:r>
            <a:r>
              <a:rPr lang="en-US" sz="2000" b="1" i="1" dirty="0" smtClean="0"/>
              <a:t>Exploration: </a:t>
            </a:r>
            <a:r>
              <a:rPr lang="en-US" sz="2000" dirty="0" smtClean="0"/>
              <a:t>random guessing;</a:t>
            </a:r>
          </a:p>
          <a:p>
            <a:pPr>
              <a:buNone/>
            </a:pPr>
            <a:r>
              <a:rPr lang="en-US" sz="2000" dirty="0" smtClean="0"/>
              <a:t>• </a:t>
            </a:r>
            <a:r>
              <a:rPr lang="en-US" sz="2000" b="1" i="1" dirty="0" smtClean="0"/>
              <a:t>Exploitation: </a:t>
            </a:r>
            <a:r>
              <a:rPr lang="en-US" sz="2000" dirty="0" smtClean="0"/>
              <a:t>choose the best one according to the Q-value;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Let’s solve this dilemma using </a:t>
            </a:r>
            <a:r>
              <a:rPr lang="ru-RU" sz="2000" dirty="0" smtClean="0"/>
              <a:t>𝜖-</a:t>
            </a:r>
            <a:r>
              <a:rPr lang="en-US" sz="2000" dirty="0" smtClean="0"/>
              <a:t>greedy policy:</a:t>
            </a:r>
          </a:p>
          <a:p>
            <a:pPr>
              <a:buNone/>
            </a:pPr>
            <a:r>
              <a:rPr lang="en-US" sz="2000" dirty="0" smtClean="0"/>
              <a:t>• </a:t>
            </a:r>
            <a:r>
              <a:rPr lang="en-US" sz="2000" b="1" i="1" dirty="0" smtClean="0"/>
              <a:t>Exploration: </a:t>
            </a:r>
            <a:r>
              <a:rPr lang="en-US" sz="2000" dirty="0" smtClean="0"/>
              <a:t>With probability </a:t>
            </a:r>
            <a:r>
              <a:rPr lang="ru-RU" sz="2000" dirty="0" smtClean="0"/>
              <a:t>𝜖 </a:t>
            </a:r>
            <a:r>
              <a:rPr lang="en-US" sz="2000" dirty="0" smtClean="0"/>
              <a:t>select a random action;</a:t>
            </a:r>
          </a:p>
          <a:p>
            <a:pPr>
              <a:buNone/>
            </a:pPr>
            <a:r>
              <a:rPr lang="en-US" sz="2000" dirty="0" smtClean="0"/>
              <a:t>• </a:t>
            </a:r>
            <a:r>
              <a:rPr lang="en-US" sz="2000" b="1" i="1" dirty="0" smtClean="0"/>
              <a:t>Exploitation: </a:t>
            </a:r>
            <a:r>
              <a:rPr lang="en-US" sz="2000" dirty="0" smtClean="0"/>
              <a:t>With probability 1-</a:t>
            </a:r>
            <a:r>
              <a:rPr lang="ru-RU" sz="2000" dirty="0" smtClean="0"/>
              <a:t> 𝜖</a:t>
            </a:r>
            <a:r>
              <a:rPr lang="en-US" sz="2000" dirty="0" smtClean="0"/>
              <a:t> select </a:t>
            </a:r>
            <a:endParaRPr lang="ru-RU" sz="20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8398" y="3645024"/>
            <a:ext cx="2526010" cy="3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35489"/>
            <a:ext cx="3528392" cy="263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Experience Replay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1. Take action </a:t>
            </a:r>
            <a:r>
              <a:rPr lang="ru-RU" sz="2000" dirty="0" smtClean="0"/>
              <a:t>𝑎𝑡 </a:t>
            </a:r>
            <a:r>
              <a:rPr lang="en-US" sz="2000" dirty="0" smtClean="0"/>
              <a:t>according to </a:t>
            </a:r>
            <a:r>
              <a:rPr lang="ru-RU" sz="2000" dirty="0" smtClean="0"/>
              <a:t>𝝐-</a:t>
            </a:r>
            <a:r>
              <a:rPr lang="en-US" sz="2000" dirty="0" smtClean="0"/>
              <a:t>greedy policy </a:t>
            </a:r>
          </a:p>
          <a:p>
            <a:r>
              <a:rPr lang="en-US" sz="2000" dirty="0" smtClean="0"/>
              <a:t>2. During </a:t>
            </a:r>
            <a:r>
              <a:rPr lang="en-US" sz="2000" dirty="0" err="1" smtClean="0"/>
              <a:t>gameplay</a:t>
            </a:r>
            <a:r>
              <a:rPr lang="en-US" sz="2000" dirty="0" smtClean="0"/>
              <a:t>, store transition &lt; </a:t>
            </a:r>
            <a:r>
              <a:rPr lang="ru-RU" sz="2000" dirty="0" smtClean="0"/>
              <a:t>𝑠𝑡 , 𝑎𝑡 , 𝑟𝑡+1, 𝑠𝑡+1 &gt; </a:t>
            </a:r>
            <a:r>
              <a:rPr lang="en-US" sz="2000" dirty="0" smtClean="0"/>
              <a:t>in replay memory </a:t>
            </a:r>
            <a:r>
              <a:rPr lang="ru-RU" sz="2000" dirty="0" smtClean="0"/>
              <a:t>𝐷 </a:t>
            </a:r>
            <a:endParaRPr lang="en-US" sz="2000" dirty="0" smtClean="0"/>
          </a:p>
          <a:p>
            <a:r>
              <a:rPr lang="ru-RU" sz="2000" dirty="0" smtClean="0"/>
              <a:t>3. </a:t>
            </a:r>
            <a:r>
              <a:rPr lang="en-US" sz="2000" dirty="0" smtClean="0"/>
              <a:t>Sample random mini-batch of transitions &lt; </a:t>
            </a:r>
            <a:r>
              <a:rPr lang="ru-RU" sz="2000" dirty="0" smtClean="0"/>
              <a:t>𝑠, 𝑎, 𝑟, 𝑠 ′ &gt; </a:t>
            </a:r>
            <a:r>
              <a:rPr lang="en-US" sz="2000" dirty="0" smtClean="0"/>
              <a:t>from </a:t>
            </a:r>
            <a:r>
              <a:rPr lang="ru-RU" sz="2000" dirty="0" smtClean="0"/>
              <a:t>𝐷 </a:t>
            </a:r>
            <a:endParaRPr lang="en-US" sz="2000" dirty="0" smtClean="0"/>
          </a:p>
          <a:p>
            <a:r>
              <a:rPr lang="ru-RU" sz="2000" dirty="0" smtClean="0"/>
              <a:t>4. </a:t>
            </a:r>
            <a:r>
              <a:rPr lang="en-US" sz="2000" dirty="0" smtClean="0"/>
              <a:t>Optimize MSE between Q-network and Q-learning targets</a:t>
            </a:r>
            <a:endParaRPr lang="ru-RU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115616" y="4184318"/>
            <a:ext cx="6912768" cy="133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Replay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64" y="1988840"/>
            <a:ext cx="5190156" cy="485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Replacement idea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Every C updates we clone the network Q to obtain a target network S and use S for generating the Q-learning targets for the following C updates to Q. </a:t>
            </a:r>
          </a:p>
          <a:p>
            <a:r>
              <a:rPr lang="en-US" sz="2400" dirty="0" smtClean="0"/>
              <a:t>This modification makes the algorithm more stable compared to standard online Q-learning.</a:t>
            </a:r>
            <a:endParaRPr lang="ru-RU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521" y="4221088"/>
            <a:ext cx="5850807" cy="260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en-US" dirty="0" smtClean="0"/>
              <a:t>Model architecture 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1" y="1340768"/>
            <a:ext cx="898132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Reinforcement Learning?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8753979" cy="240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29" y="4653136"/>
            <a:ext cx="9074875" cy="189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important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agent sees and selects actions on every k-</a:t>
            </a:r>
            <a:r>
              <a:rPr lang="en-US" dirty="0" err="1" smtClean="0"/>
              <a:t>th</a:t>
            </a:r>
            <a:r>
              <a:rPr lang="en-US" dirty="0" smtClean="0"/>
              <a:t> frame instead of every frame, and its last action is repeated on skipped frames. </a:t>
            </a:r>
          </a:p>
          <a:p>
            <a:r>
              <a:rPr lang="en-US" dirty="0" smtClean="0"/>
              <a:t>This technique allows the agent to play roughly k times more games without significantly increasing the runtime.</a:t>
            </a:r>
          </a:p>
          <a:p>
            <a:endParaRPr lang="en-US" dirty="0" smtClean="0"/>
          </a:p>
          <a:p>
            <a:r>
              <a:rPr lang="en-US" dirty="0" smtClean="0"/>
              <a:t>We also found it helpful to clip the error term to be between -1 and 1.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algorithm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002" y="2345010"/>
            <a:ext cx="5483454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364502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𝜖-</a:t>
            </a:r>
            <a:r>
              <a:rPr lang="en-US" sz="1600" dirty="0" smtClean="0">
                <a:solidFill>
                  <a:srgbClr val="C00000"/>
                </a:solidFill>
              </a:rPr>
              <a:t>greedy policy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77072"/>
            <a:ext cx="151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Get reward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50912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Replay buffer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08518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Train Q-network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(objective function)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87727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Replace with temp network</a:t>
            </a:r>
            <a:endParaRPr lang="ru-RU" sz="1600" dirty="0">
              <a:solidFill>
                <a:srgbClr val="00B0F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339752" y="3861048"/>
            <a:ext cx="122413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763688" y="4221088"/>
            <a:ext cx="1800200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07704" y="4653136"/>
            <a:ext cx="1656184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979712" y="5373216"/>
            <a:ext cx="165618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979712" y="6165304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28" y="1268760"/>
            <a:ext cx="865777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 Impact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36912"/>
            <a:ext cx="887085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en-US" dirty="0" smtClean="0"/>
              <a:t>Bonus</a:t>
            </a:r>
            <a:endParaRPr lang="ru-RU" dirty="0"/>
          </a:p>
        </p:txBody>
      </p:sp>
      <p:pic>
        <p:nvPicPr>
          <p:cNvPr id="4" name="Google Deepmind DQN plays Atari Breakout _ NickysChannel13 (720p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124744"/>
            <a:ext cx="7488832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en-US" dirty="0" smtClean="0"/>
              <a:t>Bonus x2</a:t>
            </a:r>
            <a:endParaRPr lang="ru-RU" dirty="0"/>
          </a:p>
        </p:txBody>
      </p:sp>
      <p:pic>
        <p:nvPicPr>
          <p:cNvPr id="4" name="Reinforcement Learning In Real Life. Simple Explanation With Funny Cats (720p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124744"/>
            <a:ext cx="7488832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r>
              <a:rPr lang="en-US" dirty="0" smtClean="0"/>
              <a:t>Who is agent?</a:t>
            </a:r>
            <a:endParaRPr lang="ru-RU" dirty="0"/>
          </a:p>
        </p:txBody>
      </p:sp>
      <p:pic>
        <p:nvPicPr>
          <p:cNvPr id="2050" name="Picture 2" descr="F:\Учеба\Машинное обучение\BigData\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208912" cy="277442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409595"/>
            <a:ext cx="3240360" cy="233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869160"/>
            <a:ext cx="5184576" cy="149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8640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reward system is so important?</a:t>
            </a:r>
            <a:endParaRPr lang="ru-RU" dirty="0"/>
          </a:p>
        </p:txBody>
      </p:sp>
      <p:pic>
        <p:nvPicPr>
          <p:cNvPr id="5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106742"/>
            <a:ext cx="7560840" cy="5670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Representation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Think about the Breakout game. How to define a state? </a:t>
            </a:r>
          </a:p>
          <a:p>
            <a:pPr>
              <a:buNone/>
            </a:pPr>
            <a:r>
              <a:rPr lang="en-US" sz="2000" dirty="0" smtClean="0"/>
              <a:t>• Location of the paddle </a:t>
            </a:r>
          </a:p>
          <a:p>
            <a:pPr>
              <a:buNone/>
            </a:pPr>
            <a:r>
              <a:rPr lang="en-US" sz="2000" dirty="0" smtClean="0"/>
              <a:t>• Location/direction of the ball </a:t>
            </a:r>
          </a:p>
          <a:p>
            <a:pPr>
              <a:buNone/>
            </a:pPr>
            <a:r>
              <a:rPr lang="en-US" sz="2000" dirty="0" smtClean="0"/>
              <a:t>• Presence/absence of each individual brick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b="1" i="1" dirty="0" smtClean="0"/>
              <a:t>Screen pixels!</a:t>
            </a:r>
            <a:endParaRPr lang="ru-RU" sz="2000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34876"/>
            <a:ext cx="7632848" cy="238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066800"/>
          </a:xfrm>
        </p:spPr>
        <p:txBody>
          <a:bodyPr/>
          <a:lstStyle/>
          <a:p>
            <a:r>
              <a:rPr lang="en-US" dirty="0" smtClean="0"/>
              <a:t>How to make it work?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8670" y="2204864"/>
            <a:ext cx="8967826" cy="358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63688" y="5445224"/>
            <a:ext cx="6048672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Q-Learning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23528" y="1988840"/>
            <a:ext cx="8229600" cy="361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3633" y="5759152"/>
            <a:ext cx="5714711" cy="98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59175"/>
            <a:ext cx="8747862" cy="500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Q-network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354" y="2249488"/>
            <a:ext cx="791929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194</TotalTime>
  <Words>461</Words>
  <Application>Microsoft Office PowerPoint</Application>
  <PresentationFormat>Экран (4:3)</PresentationFormat>
  <Paragraphs>63</Paragraphs>
  <Slides>25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Human-level control through deep reinforcement learning</vt:lpstr>
      <vt:lpstr>What is Reinforcement Learning?</vt:lpstr>
      <vt:lpstr>Who is agent?</vt:lpstr>
      <vt:lpstr>Why reward system is so important?</vt:lpstr>
      <vt:lpstr>State Representation</vt:lpstr>
      <vt:lpstr>How to make it work?</vt:lpstr>
      <vt:lpstr>Q-Learning</vt:lpstr>
      <vt:lpstr>Слайд 8</vt:lpstr>
      <vt:lpstr>Q-network</vt:lpstr>
      <vt:lpstr>Слайд 10</vt:lpstr>
      <vt:lpstr>How to solve problems using a Q-network?</vt:lpstr>
      <vt:lpstr>Preprocessing</vt:lpstr>
      <vt:lpstr>Слайд 13</vt:lpstr>
      <vt:lpstr>Objective function</vt:lpstr>
      <vt:lpstr>Exploration or Exploitation?</vt:lpstr>
      <vt:lpstr>Experience Replay</vt:lpstr>
      <vt:lpstr>Experience Replay</vt:lpstr>
      <vt:lpstr>Replacement idea</vt:lpstr>
      <vt:lpstr>Model architecture </vt:lpstr>
      <vt:lpstr>Also important</vt:lpstr>
      <vt:lpstr>Learning algorithm</vt:lpstr>
      <vt:lpstr>Results</vt:lpstr>
      <vt:lpstr>Technique Impact</vt:lpstr>
      <vt:lpstr>Bonus</vt:lpstr>
      <vt:lpstr>Bonus x2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 SAT SOLVER FROM SINGLE-BIT SUPERVISION</dc:title>
  <dc:creator>GTX960</dc:creator>
  <cp:lastModifiedBy>Пользователь Windows</cp:lastModifiedBy>
  <cp:revision>16</cp:revision>
  <dcterms:created xsi:type="dcterms:W3CDTF">2019-11-27T12:01:47Z</dcterms:created>
  <dcterms:modified xsi:type="dcterms:W3CDTF">2019-11-28T14:52:11Z</dcterms:modified>
</cp:coreProperties>
</file>