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2" r:id="rId4"/>
    <p:sldId id="263" r:id="rId5"/>
    <p:sldId id="259" r:id="rId6"/>
    <p:sldId id="260" r:id="rId7"/>
    <p:sldId id="261" r:id="rId8"/>
    <p:sldId id="266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Neural Algorithm of Artistic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Voskoboy</a:t>
            </a:r>
            <a:r>
              <a:rPr lang="en-US" dirty="0" smtClean="0"/>
              <a:t> Elena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4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Thank you for attention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Steps of project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Convolutional</a:t>
            </a:r>
            <a:r>
              <a:rPr lang="en-US" b="1" dirty="0" smtClean="0"/>
              <a:t> Neural Network </a:t>
            </a:r>
            <a:r>
              <a:rPr lang="en-US" dirty="0" smtClean="0"/>
              <a:t>(CNN). A given input image is represented as a </a:t>
            </a:r>
            <a:r>
              <a:rPr lang="en-US" dirty="0" smtClean="0"/>
              <a:t>set of </a:t>
            </a:r>
            <a:r>
              <a:rPr lang="en-US" dirty="0" smtClean="0"/>
              <a:t>filtered images at each processing stage in the CNN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Content </a:t>
            </a:r>
            <a:r>
              <a:rPr lang="en-US" b="1" dirty="0" smtClean="0"/>
              <a:t>Reconstructions</a:t>
            </a:r>
            <a:r>
              <a:rPr lang="en-US" dirty="0" smtClean="0"/>
              <a:t>. We can </a:t>
            </a:r>
            <a:r>
              <a:rPr lang="en-US" dirty="0" err="1" smtClean="0"/>
              <a:t>visualise</a:t>
            </a:r>
            <a:r>
              <a:rPr lang="en-US" dirty="0" smtClean="0"/>
              <a:t> the </a:t>
            </a:r>
            <a:r>
              <a:rPr lang="en-US" dirty="0" smtClean="0"/>
              <a:t>information at </a:t>
            </a:r>
            <a:r>
              <a:rPr lang="en-US" dirty="0" smtClean="0"/>
              <a:t>different processing stages in the CNN by reconstructing the input image from only </a:t>
            </a:r>
            <a:r>
              <a:rPr lang="en-US" dirty="0" smtClean="0"/>
              <a:t>knowing the </a:t>
            </a:r>
            <a:r>
              <a:rPr lang="en-US" dirty="0" smtClean="0"/>
              <a:t>network’s responses in a particular layer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Style Reconstructions</a:t>
            </a:r>
            <a:r>
              <a:rPr lang="en-US" dirty="0" smtClean="0"/>
              <a:t>. On top of the original CNN </a:t>
            </a:r>
            <a:r>
              <a:rPr lang="en-US" dirty="0" smtClean="0"/>
              <a:t>representations we </a:t>
            </a:r>
            <a:r>
              <a:rPr lang="en-US" dirty="0" smtClean="0"/>
              <a:t>built a new feature space that captures the style of an input image. The style </a:t>
            </a:r>
            <a:r>
              <a:rPr lang="en-US" dirty="0" smtClean="0"/>
              <a:t>representation computes </a:t>
            </a:r>
            <a:r>
              <a:rPr lang="en-US" dirty="0" smtClean="0"/>
              <a:t>correlations between the different features in different layers of the CNN.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176489" cy="586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248" y="188640"/>
            <a:ext cx="4876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2902"/>
          <a:stretch>
            <a:fillRect/>
          </a:stretch>
        </p:blipFill>
        <p:spPr bwMode="auto">
          <a:xfrm>
            <a:off x="4139952" y="2492896"/>
            <a:ext cx="4818509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l="2913"/>
          <a:stretch>
            <a:fillRect/>
          </a:stretch>
        </p:blipFill>
        <p:spPr bwMode="auto">
          <a:xfrm>
            <a:off x="4139952" y="2492896"/>
            <a:ext cx="4799459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492896"/>
            <a:ext cx="49244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492896"/>
            <a:ext cx="49625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 l="1454"/>
          <a:stretch>
            <a:fillRect/>
          </a:stretch>
        </p:blipFill>
        <p:spPr bwMode="auto">
          <a:xfrm>
            <a:off x="4067944" y="2564904"/>
            <a:ext cx="488099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 and data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8160"/>
          </a:xfrm>
        </p:spPr>
        <p:txBody>
          <a:bodyPr/>
          <a:lstStyle/>
          <a:p>
            <a:r>
              <a:rPr lang="en-US" dirty="0" smtClean="0">
                <a:latin typeface="+mj-lt"/>
                <a:cs typeface="Arial" pitchFamily="34" charset="0"/>
              </a:rPr>
              <a:t>VGG-Network - Visual Geometry Group which achieved very good performance on the image dataset.</a:t>
            </a:r>
          </a:p>
          <a:p>
            <a:r>
              <a:rPr lang="en-US" dirty="0" smtClean="0">
                <a:latin typeface="+mj-lt"/>
                <a:cs typeface="Arial" pitchFamily="34" charset="0"/>
              </a:rPr>
              <a:t>16 </a:t>
            </a:r>
            <a:r>
              <a:rPr lang="en-US" dirty="0" err="1" smtClean="0">
                <a:latin typeface="+mj-lt"/>
                <a:cs typeface="Arial" pitchFamily="34" charset="0"/>
              </a:rPr>
              <a:t>convolutional</a:t>
            </a:r>
            <a:r>
              <a:rPr lang="en-US" dirty="0" smtClean="0">
                <a:latin typeface="+mj-lt"/>
                <a:cs typeface="Arial" pitchFamily="34" charset="0"/>
              </a:rPr>
              <a:t> and 5 pooling layers of the 19 layer </a:t>
            </a:r>
            <a:r>
              <a:rPr lang="en-US" dirty="0" err="1" smtClean="0">
                <a:latin typeface="+mj-lt"/>
                <a:cs typeface="Arial" pitchFamily="34" charset="0"/>
              </a:rPr>
              <a:t>VGGNetwork</a:t>
            </a:r>
            <a:endParaRPr lang="ru-RU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126876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a given input image</a:t>
            </a:r>
            <a:endParaRPr lang="ru-RU" dirty="0"/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196752"/>
            <a:ext cx="3799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220486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7" y="2204864"/>
            <a:ext cx="50784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 r="80645" b="3519"/>
          <a:stretch>
            <a:fillRect/>
          </a:stretch>
        </p:blipFill>
        <p:spPr bwMode="auto">
          <a:xfrm>
            <a:off x="899592" y="1638091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196753"/>
            <a:ext cx="36383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1710099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4869160"/>
            <a:ext cx="54006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3356992"/>
            <a:ext cx="5573042" cy="112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427984" y="126876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an image that is generated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331640" y="220486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amount of distinct filters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499992" y="2204863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size of feature map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339752" y="1772815"/>
            <a:ext cx="51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their respective feature representation in layer l.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331640" y="177281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11560" y="292494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squared-error loss between the two feature representations 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95536" y="450912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derivative of this loss with respect to the activations in layer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2524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1720" y="2420888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original image and the image that is generated and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196752"/>
            <a:ext cx="741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inner product between the </a:t>
            </a:r>
            <a:r>
              <a:rPr lang="en-US" dirty="0" err="1" smtClean="0"/>
              <a:t>vectorised</a:t>
            </a:r>
            <a:r>
              <a:rPr lang="en-US" dirty="0" smtClean="0"/>
              <a:t> feature </a:t>
            </a:r>
            <a:r>
              <a:rPr lang="en-US" dirty="0" smtClean="0"/>
              <a:t>map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and j in layer l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28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420888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15616" y="242088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708920"/>
            <a:ext cx="3619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1195" y="2708920"/>
            <a:ext cx="390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15616" y="27716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051720" y="2771636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their respective style representations in layer </a:t>
            </a:r>
            <a:r>
              <a:rPr lang="en-US" dirty="0" smtClean="0"/>
              <a:t>l</a:t>
            </a:r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0240" y="3501008"/>
            <a:ext cx="4572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69468" y="4869160"/>
            <a:ext cx="33147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691680" y="321297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contribution of that layer to </a:t>
            </a:r>
            <a:r>
              <a:rPr lang="en-US" dirty="0" smtClean="0"/>
              <a:t>the total </a:t>
            </a:r>
            <a:r>
              <a:rPr lang="en-US" dirty="0" smtClean="0"/>
              <a:t>loss is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348538" y="458112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the total loss is</a:t>
            </a:r>
            <a:endParaRPr lang="ru-RU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5949280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115616" y="594928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weighting factors of the contribution of each layer to the total loss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2952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76872"/>
            <a:ext cx="523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571836"/>
            <a:ext cx="5162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2778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respect to the activations in </a:t>
            </a:r>
            <a:r>
              <a:rPr lang="en-US" dirty="0" smtClean="0"/>
              <a:t>layer l </a:t>
            </a:r>
            <a:r>
              <a:rPr lang="en-US" dirty="0" smtClean="0"/>
              <a:t>can be </a:t>
            </a:r>
            <a:r>
              <a:rPr lang="en-US" dirty="0" smtClean="0"/>
              <a:t>computed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700808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derivative </a:t>
            </a:r>
            <a:r>
              <a:rPr lang="en-US" dirty="0" smtClean="0"/>
              <a:t>of</a:t>
            </a:r>
            <a:endParaRPr lang="en-US" dirty="0" smtClean="0"/>
          </a:p>
          <a:p>
            <a:r>
              <a:rPr lang="en-US" dirty="0" smtClean="0"/>
              <a:t>analytically: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40677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loss </a:t>
            </a:r>
            <a:r>
              <a:rPr lang="en-US" dirty="0" smtClean="0"/>
              <a:t>function we </a:t>
            </a:r>
            <a:r>
              <a:rPr lang="en-US" dirty="0" err="1" smtClean="0"/>
              <a:t>minimise</a:t>
            </a:r>
            <a:r>
              <a:rPr lang="en-US" dirty="0" smtClean="0"/>
              <a:t> is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435932"/>
            <a:ext cx="904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31640" y="5363924"/>
            <a:ext cx="759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the weighting factors for content and </a:t>
            </a:r>
            <a:r>
              <a:rPr lang="en-US" dirty="0" smtClean="0"/>
              <a:t>style reconstruction </a:t>
            </a:r>
            <a:r>
              <a:rPr lang="en-US" dirty="0" smtClean="0"/>
              <a:t>respectively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1124"/>
          <a:stretch>
            <a:fillRect/>
          </a:stretch>
        </p:blipFill>
        <p:spPr bwMode="auto">
          <a:xfrm>
            <a:off x="1259632" y="188640"/>
            <a:ext cx="635979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5715" b="2848"/>
          <a:stretch>
            <a:fillRect/>
          </a:stretch>
        </p:blipFill>
        <p:spPr bwMode="auto">
          <a:xfrm>
            <a:off x="1259632" y="4005064"/>
            <a:ext cx="64087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773</TotalTime>
  <Words>268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A Neural Algorithm of Artistic Style</vt:lpstr>
      <vt:lpstr>Steps of project</vt:lpstr>
      <vt:lpstr>Слайд 3</vt:lpstr>
      <vt:lpstr>Слайд 4</vt:lpstr>
      <vt:lpstr>Methods and data</vt:lpstr>
      <vt:lpstr>Methods</vt:lpstr>
      <vt:lpstr>Methods</vt:lpstr>
      <vt:lpstr>Methods</vt:lpstr>
      <vt:lpstr>Слайд 9</vt:lpstr>
      <vt:lpstr>Thank you for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25</cp:revision>
  <dcterms:created xsi:type="dcterms:W3CDTF">2019-11-13T16:32:03Z</dcterms:created>
  <dcterms:modified xsi:type="dcterms:W3CDTF">2019-11-14T09:04:39Z</dcterms:modified>
</cp:coreProperties>
</file>