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9"/>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6" r:id="rId20"/>
    <p:sldId id="277" r:id="rId21"/>
    <p:sldId id="279" r:id="rId22"/>
    <p:sldId id="280" r:id="rId23"/>
    <p:sldId id="278" r:id="rId24"/>
    <p:sldId id="281" r:id="rId25"/>
    <p:sldId id="282" r:id="rId26"/>
    <p:sldId id="284" r:id="rId27"/>
    <p:sldId id="283"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15" autoAdjust="0"/>
    <p:restoredTop sz="94660"/>
  </p:normalViewPr>
  <p:slideViewPr>
    <p:cSldViewPr>
      <p:cViewPr varScale="1">
        <p:scale>
          <a:sx n="74" d="100"/>
          <a:sy n="74" d="100"/>
        </p:scale>
        <p:origin x="-126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92004F-5FD5-496E-A2E4-1AEC628F8875}" type="datetimeFigureOut">
              <a:rPr lang="en-IN" smtClean="0"/>
              <a:t>12-12-2019</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EAC888-146A-4126-B8CF-75EB63AF133C}" type="slidenum">
              <a:rPr lang="en-IN" smtClean="0"/>
              <a:t>‹#›</a:t>
            </a:fld>
            <a:endParaRPr lang="en-IN"/>
          </a:p>
        </p:txBody>
      </p:sp>
    </p:spTree>
    <p:extLst>
      <p:ext uri="{BB962C8B-B14F-4D97-AF65-F5344CB8AC3E}">
        <p14:creationId xmlns:p14="http://schemas.microsoft.com/office/powerpoint/2010/main" val="2067179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8FEAC888-146A-4126-B8CF-75EB63AF133C}" type="slidenum">
              <a:rPr lang="en-IN" smtClean="0"/>
              <a:t>1</a:t>
            </a:fld>
            <a:endParaRPr lang="en-IN"/>
          </a:p>
        </p:txBody>
      </p:sp>
    </p:spTree>
    <p:extLst>
      <p:ext uri="{BB962C8B-B14F-4D97-AF65-F5344CB8AC3E}">
        <p14:creationId xmlns:p14="http://schemas.microsoft.com/office/powerpoint/2010/main" val="1087523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82295769-10C1-433D-A1AF-A797F3F04B74}" type="datetime1">
              <a:rPr lang="en-IN" smtClean="0"/>
              <a:t>12-12-2019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11D5F23-67BE-4ECA-A8DB-1955728F8048}" type="slidenum">
              <a:rPr lang="en-IN" smtClean="0"/>
              <a:t>‹#›</a:t>
            </a:fld>
            <a:endParaRPr lang="en-IN"/>
          </a:p>
        </p:txBody>
      </p:sp>
    </p:spTree>
    <p:extLst>
      <p:ext uri="{BB962C8B-B14F-4D97-AF65-F5344CB8AC3E}">
        <p14:creationId xmlns:p14="http://schemas.microsoft.com/office/powerpoint/2010/main" val="1648798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7DEDCB36-7AF7-409A-A44D-70AA7709BAB3}" type="datetime1">
              <a:rPr lang="en-IN" smtClean="0"/>
              <a:t>12-12-2019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11D5F23-67BE-4ECA-A8DB-1955728F8048}" type="slidenum">
              <a:rPr lang="en-IN" smtClean="0"/>
              <a:t>‹#›</a:t>
            </a:fld>
            <a:endParaRPr lang="en-IN"/>
          </a:p>
        </p:txBody>
      </p:sp>
    </p:spTree>
    <p:extLst>
      <p:ext uri="{BB962C8B-B14F-4D97-AF65-F5344CB8AC3E}">
        <p14:creationId xmlns:p14="http://schemas.microsoft.com/office/powerpoint/2010/main" val="117423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C9240EA9-B797-451C-8885-4EF4915C46D9}" type="datetime1">
              <a:rPr lang="en-IN" smtClean="0"/>
              <a:t>12-12-2019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11D5F23-67BE-4ECA-A8DB-1955728F8048}" type="slidenum">
              <a:rPr lang="en-IN" smtClean="0"/>
              <a:t>‹#›</a:t>
            </a:fld>
            <a:endParaRPr lang="en-IN"/>
          </a:p>
        </p:txBody>
      </p:sp>
    </p:spTree>
    <p:extLst>
      <p:ext uri="{BB962C8B-B14F-4D97-AF65-F5344CB8AC3E}">
        <p14:creationId xmlns:p14="http://schemas.microsoft.com/office/powerpoint/2010/main" val="2146451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2902C3FF-21D3-4B6A-B7E7-34BC01CCA97E}" type="datetime1">
              <a:rPr lang="en-IN" smtClean="0"/>
              <a:t>12-12-2019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11D5F23-67BE-4ECA-A8DB-1955728F8048}" type="slidenum">
              <a:rPr lang="en-IN" smtClean="0"/>
              <a:t>‹#›</a:t>
            </a:fld>
            <a:endParaRPr lang="en-IN"/>
          </a:p>
        </p:txBody>
      </p:sp>
    </p:spTree>
    <p:extLst>
      <p:ext uri="{BB962C8B-B14F-4D97-AF65-F5344CB8AC3E}">
        <p14:creationId xmlns:p14="http://schemas.microsoft.com/office/powerpoint/2010/main" val="2999066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B545C6-9721-4638-9F0A-7AB06651EF60}" type="datetime1">
              <a:rPr lang="en-IN" smtClean="0"/>
              <a:t>12-12-2019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11D5F23-67BE-4ECA-A8DB-1955728F8048}" type="slidenum">
              <a:rPr lang="en-IN" smtClean="0"/>
              <a:t>‹#›</a:t>
            </a:fld>
            <a:endParaRPr lang="en-IN"/>
          </a:p>
        </p:txBody>
      </p:sp>
    </p:spTree>
    <p:extLst>
      <p:ext uri="{BB962C8B-B14F-4D97-AF65-F5344CB8AC3E}">
        <p14:creationId xmlns:p14="http://schemas.microsoft.com/office/powerpoint/2010/main" val="2921977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85ECA295-9D8F-4E90-A2D8-BD71AF66F559}" type="datetime1">
              <a:rPr lang="en-IN" smtClean="0"/>
              <a:t>12-12-2019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11D5F23-67BE-4ECA-A8DB-1955728F8048}" type="slidenum">
              <a:rPr lang="en-IN" smtClean="0"/>
              <a:t>‹#›</a:t>
            </a:fld>
            <a:endParaRPr lang="en-IN"/>
          </a:p>
        </p:txBody>
      </p:sp>
    </p:spTree>
    <p:extLst>
      <p:ext uri="{BB962C8B-B14F-4D97-AF65-F5344CB8AC3E}">
        <p14:creationId xmlns:p14="http://schemas.microsoft.com/office/powerpoint/2010/main" val="1267714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F1A3671A-7B3A-476E-A4FB-C9A0FC57AA1E}" type="datetime1">
              <a:rPr lang="en-IN" smtClean="0"/>
              <a:t>12-12-2019</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11D5F23-67BE-4ECA-A8DB-1955728F8048}" type="slidenum">
              <a:rPr lang="en-IN" smtClean="0"/>
              <a:t>‹#›</a:t>
            </a:fld>
            <a:endParaRPr lang="en-IN"/>
          </a:p>
        </p:txBody>
      </p:sp>
    </p:spTree>
    <p:extLst>
      <p:ext uri="{BB962C8B-B14F-4D97-AF65-F5344CB8AC3E}">
        <p14:creationId xmlns:p14="http://schemas.microsoft.com/office/powerpoint/2010/main" val="985579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113EB953-3024-4227-B7C4-D119FCFECA3B}" type="datetime1">
              <a:rPr lang="en-IN" smtClean="0"/>
              <a:t>12-12-2019</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11D5F23-67BE-4ECA-A8DB-1955728F8048}" type="slidenum">
              <a:rPr lang="en-IN" smtClean="0"/>
              <a:t>‹#›</a:t>
            </a:fld>
            <a:endParaRPr lang="en-IN"/>
          </a:p>
        </p:txBody>
      </p:sp>
    </p:spTree>
    <p:extLst>
      <p:ext uri="{BB962C8B-B14F-4D97-AF65-F5344CB8AC3E}">
        <p14:creationId xmlns:p14="http://schemas.microsoft.com/office/powerpoint/2010/main" val="1775970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B377CB-5D3B-4360-9FD2-B49D3E192EE0}" type="datetime1">
              <a:rPr lang="en-IN" smtClean="0"/>
              <a:t>12-12-2019</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11D5F23-67BE-4ECA-A8DB-1955728F8048}" type="slidenum">
              <a:rPr lang="en-IN" smtClean="0"/>
              <a:t>‹#›</a:t>
            </a:fld>
            <a:endParaRPr lang="en-IN"/>
          </a:p>
        </p:txBody>
      </p:sp>
    </p:spTree>
    <p:extLst>
      <p:ext uri="{BB962C8B-B14F-4D97-AF65-F5344CB8AC3E}">
        <p14:creationId xmlns:p14="http://schemas.microsoft.com/office/powerpoint/2010/main" val="3786553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64F57E-58EE-46DA-825A-02A2B1A07197}" type="datetime1">
              <a:rPr lang="en-IN" smtClean="0"/>
              <a:t>12-12-2019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11D5F23-67BE-4ECA-A8DB-1955728F8048}" type="slidenum">
              <a:rPr lang="en-IN" smtClean="0"/>
              <a:t>‹#›</a:t>
            </a:fld>
            <a:endParaRPr lang="en-IN"/>
          </a:p>
        </p:txBody>
      </p:sp>
    </p:spTree>
    <p:extLst>
      <p:ext uri="{BB962C8B-B14F-4D97-AF65-F5344CB8AC3E}">
        <p14:creationId xmlns:p14="http://schemas.microsoft.com/office/powerpoint/2010/main" val="4292646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C5C741-0FE5-4BD8-8D12-7C2D80A8DFB3}" type="datetime1">
              <a:rPr lang="en-IN" smtClean="0"/>
              <a:t>12-12-2019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11D5F23-67BE-4ECA-A8DB-1955728F8048}" type="slidenum">
              <a:rPr lang="en-IN" smtClean="0"/>
              <a:t>‹#›</a:t>
            </a:fld>
            <a:endParaRPr lang="en-IN"/>
          </a:p>
        </p:txBody>
      </p:sp>
    </p:spTree>
    <p:extLst>
      <p:ext uri="{BB962C8B-B14F-4D97-AF65-F5344CB8AC3E}">
        <p14:creationId xmlns:p14="http://schemas.microsoft.com/office/powerpoint/2010/main" val="2429144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A6004E-760A-45DD-BD60-532B033A27DF}" type="datetime1">
              <a:rPr lang="en-IN" smtClean="0"/>
              <a:t>12-12-2019</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1D5F23-67BE-4ECA-A8DB-1955728F8048}" type="slidenum">
              <a:rPr lang="en-IN" smtClean="0"/>
              <a:t>‹#›</a:t>
            </a:fld>
            <a:endParaRPr lang="en-IN"/>
          </a:p>
        </p:txBody>
      </p:sp>
    </p:spTree>
    <p:extLst>
      <p:ext uri="{BB962C8B-B14F-4D97-AF65-F5344CB8AC3E}">
        <p14:creationId xmlns:p14="http://schemas.microsoft.com/office/powerpoint/2010/main" val="130113554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www.sciencedirect.com/science/journal/22108327/15/1" TargetMode="External"/><Relationship Id="rId2" Type="http://schemas.openxmlformats.org/officeDocument/2006/relationships/hyperlink" Target="https://www.sciencedirect.com/science/journal/22108327"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52749" y="3717032"/>
            <a:ext cx="7772400" cy="1470025"/>
          </a:xfrm>
        </p:spPr>
        <p:txBody>
          <a:bodyPr>
            <a:normAutofit fontScale="90000"/>
          </a:bodyPr>
          <a:lstStyle/>
          <a:p>
            <a:r>
              <a:rPr lang="en-IN" dirty="0"/>
              <a:t/>
            </a:r>
            <a:br>
              <a:rPr lang="en-IN" dirty="0"/>
            </a:br>
            <a:r>
              <a:rPr lang="en-IN" dirty="0" smtClean="0"/>
              <a:t>A Machine Learning Framework For Sport Result Prediction</a:t>
            </a:r>
            <a:r>
              <a:rPr lang="en-IN" dirty="0"/>
              <a:t/>
            </a:r>
            <a:br>
              <a:rPr lang="en-IN" dirty="0"/>
            </a:br>
            <a:endParaRPr lang="en-IN" dirty="0"/>
          </a:p>
        </p:txBody>
      </p:sp>
      <p:sp>
        <p:nvSpPr>
          <p:cNvPr id="3" name="Subtitle 2"/>
          <p:cNvSpPr>
            <a:spLocks noGrp="1"/>
          </p:cNvSpPr>
          <p:nvPr>
            <p:ph type="subTitle" idx="1"/>
          </p:nvPr>
        </p:nvSpPr>
        <p:spPr>
          <a:xfrm>
            <a:off x="5868144" y="5229200"/>
            <a:ext cx="3024336" cy="1512168"/>
          </a:xfrm>
        </p:spPr>
        <p:txBody>
          <a:bodyPr>
            <a:normAutofit fontScale="55000" lnSpcReduction="20000"/>
          </a:bodyPr>
          <a:lstStyle/>
          <a:p>
            <a:pPr algn="l"/>
            <a:r>
              <a:rPr lang="en-IN" dirty="0" smtClean="0">
                <a:solidFill>
                  <a:schemeClr val="tx1"/>
                </a:solidFill>
              </a:rPr>
              <a:t>Made By:                                     </a:t>
            </a:r>
          </a:p>
          <a:p>
            <a:pPr algn="l"/>
            <a:r>
              <a:rPr lang="en-IN" dirty="0" err="1" smtClean="0">
                <a:solidFill>
                  <a:schemeClr val="tx1"/>
                </a:solidFill>
              </a:rPr>
              <a:t>Rishabh</a:t>
            </a:r>
            <a:r>
              <a:rPr lang="en-IN" dirty="0" smtClean="0">
                <a:solidFill>
                  <a:schemeClr val="tx1"/>
                </a:solidFill>
              </a:rPr>
              <a:t> </a:t>
            </a:r>
            <a:r>
              <a:rPr lang="en-IN" dirty="0" err="1" smtClean="0">
                <a:solidFill>
                  <a:schemeClr val="tx1"/>
                </a:solidFill>
              </a:rPr>
              <a:t>Tiwari</a:t>
            </a:r>
            <a:endParaRPr lang="en-IN" dirty="0" smtClean="0">
              <a:solidFill>
                <a:schemeClr val="tx1"/>
              </a:solidFill>
            </a:endParaRPr>
          </a:p>
          <a:p>
            <a:pPr algn="l"/>
            <a:r>
              <a:rPr lang="en-IN" dirty="0" smtClean="0">
                <a:solidFill>
                  <a:schemeClr val="tx1"/>
                </a:solidFill>
              </a:rPr>
              <a:t>Master in Big Data And AI</a:t>
            </a:r>
          </a:p>
          <a:p>
            <a:pPr algn="l"/>
            <a:r>
              <a:rPr lang="en-IN" dirty="0" smtClean="0">
                <a:solidFill>
                  <a:schemeClr val="tx1"/>
                </a:solidFill>
              </a:rPr>
              <a:t>Novosibirsk State University</a:t>
            </a:r>
          </a:p>
          <a:p>
            <a:pPr algn="l"/>
            <a:r>
              <a:rPr lang="en-IN" dirty="0" err="1" smtClean="0">
                <a:solidFill>
                  <a:schemeClr val="tx1"/>
                </a:solidFill>
              </a:rPr>
              <a:t>Novosibirsk,Russia</a:t>
            </a:r>
            <a:endParaRPr lang="en-IN" dirty="0">
              <a:solidFill>
                <a:schemeClr val="tx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3861048"/>
          </a:xfrm>
          <a:prstGeom prst="rect">
            <a:avLst/>
          </a:prstGeom>
        </p:spPr>
      </p:pic>
      <p:sp>
        <p:nvSpPr>
          <p:cNvPr id="5" name="Slide Number Placeholder 4"/>
          <p:cNvSpPr>
            <a:spLocks noGrp="1"/>
          </p:cNvSpPr>
          <p:nvPr>
            <p:ph type="sldNum" sz="quarter" idx="12"/>
          </p:nvPr>
        </p:nvSpPr>
        <p:spPr/>
        <p:txBody>
          <a:bodyPr/>
          <a:lstStyle/>
          <a:p>
            <a:fld id="{711D5F23-67BE-4ECA-A8DB-1955728F8048}" type="slidenum">
              <a:rPr lang="en-IN" smtClean="0"/>
              <a:t>1</a:t>
            </a:fld>
            <a:endParaRPr lang="en-IN"/>
          </a:p>
        </p:txBody>
      </p:sp>
    </p:spTree>
    <p:extLst>
      <p:ext uri="{BB962C8B-B14F-4D97-AF65-F5344CB8AC3E}">
        <p14:creationId xmlns:p14="http://schemas.microsoft.com/office/powerpoint/2010/main" val="38575096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SIX Phases of Traditional CRISP-DM Model</a:t>
            </a:r>
            <a:endParaRPr lang="en-IN" dirty="0"/>
          </a:p>
        </p:txBody>
      </p:sp>
      <p:sp>
        <p:nvSpPr>
          <p:cNvPr id="3" name="Content Placeholder 2"/>
          <p:cNvSpPr>
            <a:spLocks noGrp="1"/>
          </p:cNvSpPr>
          <p:nvPr>
            <p:ph idx="1"/>
          </p:nvPr>
        </p:nvSpPr>
        <p:spPr/>
        <p:txBody>
          <a:bodyPr/>
          <a:lstStyle/>
          <a:p>
            <a:endParaRPr lang="en-IN"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495424"/>
            <a:ext cx="7920880" cy="5362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Slide Number Placeholder 4"/>
          <p:cNvSpPr>
            <a:spLocks noGrp="1"/>
          </p:cNvSpPr>
          <p:nvPr>
            <p:ph type="sldNum" sz="quarter" idx="12"/>
          </p:nvPr>
        </p:nvSpPr>
        <p:spPr/>
        <p:txBody>
          <a:bodyPr/>
          <a:lstStyle/>
          <a:p>
            <a:fld id="{711D5F23-67BE-4ECA-A8DB-1955728F8048}" type="slidenum">
              <a:rPr lang="en-IN" smtClean="0"/>
              <a:t>10</a:t>
            </a:fld>
            <a:endParaRPr lang="en-IN" dirty="0"/>
          </a:p>
        </p:txBody>
      </p:sp>
    </p:spTree>
    <p:extLst>
      <p:ext uri="{BB962C8B-B14F-4D97-AF65-F5344CB8AC3E}">
        <p14:creationId xmlns:p14="http://schemas.microsoft.com/office/powerpoint/2010/main" val="30423144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494" y="188640"/>
            <a:ext cx="8229600" cy="1143000"/>
          </a:xfrm>
        </p:spPr>
        <p:txBody>
          <a:bodyPr>
            <a:normAutofit fontScale="90000"/>
          </a:bodyPr>
          <a:lstStyle/>
          <a:p>
            <a:r>
              <a:rPr lang="en-IN" dirty="0" smtClean="0"/>
              <a:t>Steps of Proposed SRP-CRISP-Framework</a:t>
            </a:r>
            <a:endParaRPr lang="en-IN" dirty="0"/>
          </a:p>
        </p:txBody>
      </p:sp>
      <p:sp>
        <p:nvSpPr>
          <p:cNvPr id="3" name="Content Placeholder 2"/>
          <p:cNvSpPr>
            <a:spLocks noGrp="1"/>
          </p:cNvSpPr>
          <p:nvPr>
            <p:ph idx="1"/>
          </p:nvPr>
        </p:nvSpPr>
        <p:spPr>
          <a:xfrm>
            <a:off x="457200" y="1600200"/>
            <a:ext cx="8229600" cy="5052256"/>
          </a:xfrm>
        </p:spPr>
        <p:txBody>
          <a:bodyPr/>
          <a:lstStyle/>
          <a:p>
            <a:endParaRPr lang="en-IN"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556792"/>
            <a:ext cx="8208912" cy="5095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lide Number Placeholder 3"/>
          <p:cNvSpPr>
            <a:spLocks noGrp="1"/>
          </p:cNvSpPr>
          <p:nvPr>
            <p:ph type="sldNum" sz="quarter" idx="12"/>
          </p:nvPr>
        </p:nvSpPr>
        <p:spPr/>
        <p:txBody>
          <a:bodyPr/>
          <a:lstStyle/>
          <a:p>
            <a:fld id="{711D5F23-67BE-4ECA-A8DB-1955728F8048}" type="slidenum">
              <a:rPr lang="en-IN" smtClean="0"/>
              <a:t>11</a:t>
            </a:fld>
            <a:endParaRPr lang="en-IN" dirty="0"/>
          </a:p>
        </p:txBody>
      </p:sp>
    </p:spTree>
    <p:extLst>
      <p:ext uri="{BB962C8B-B14F-4D97-AF65-F5344CB8AC3E}">
        <p14:creationId xmlns:p14="http://schemas.microsoft.com/office/powerpoint/2010/main" val="33619872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5.1 Domain Understanding</a:t>
            </a:r>
            <a:endParaRPr lang="en-IN" dirty="0"/>
          </a:p>
        </p:txBody>
      </p:sp>
      <p:sp>
        <p:nvSpPr>
          <p:cNvPr id="3" name="Content Placeholder 2"/>
          <p:cNvSpPr>
            <a:spLocks noGrp="1"/>
          </p:cNvSpPr>
          <p:nvPr>
            <p:ph idx="1"/>
          </p:nvPr>
        </p:nvSpPr>
        <p:spPr/>
        <p:txBody>
          <a:bodyPr>
            <a:normAutofit fontScale="70000" lnSpcReduction="20000"/>
          </a:bodyPr>
          <a:lstStyle/>
          <a:p>
            <a:r>
              <a:rPr lang="en-IN" dirty="0" smtClean="0"/>
              <a:t>It includes comprehending the problems, the goal of the modelling and the specific characteristic of the sport itself.</a:t>
            </a:r>
          </a:p>
          <a:p>
            <a:r>
              <a:rPr lang="en-IN" dirty="0" smtClean="0"/>
              <a:t>Some Understanding of how the sport is played and what factors are potentially involved in determining the outcome of matches.</a:t>
            </a:r>
          </a:p>
          <a:p>
            <a:r>
              <a:rPr lang="en-IN" dirty="0" smtClean="0"/>
              <a:t>It is obtained by personal knowledge , surveying existing literature or by consulting experts in the sports.</a:t>
            </a:r>
          </a:p>
          <a:p>
            <a:r>
              <a:rPr lang="en-IN" dirty="0" smtClean="0"/>
              <a:t>There also needs to be clarity regarding the objective of the model.</a:t>
            </a:r>
          </a:p>
          <a:p>
            <a:r>
              <a:rPr lang="en-IN" dirty="0" smtClean="0"/>
              <a:t>It could be to predict results to compare with experts predictions, online competitions or it could be to use result to bet on matches.</a:t>
            </a:r>
          </a:p>
          <a:p>
            <a:r>
              <a:rPr lang="en-IN" dirty="0" smtClean="0"/>
              <a:t>If the model is used for betting ,there needs to also be consideration of which matches will be bet on.</a:t>
            </a:r>
          </a:p>
          <a:p>
            <a:r>
              <a:rPr lang="en-IN" b="1" dirty="0" smtClean="0"/>
              <a:t>Example</a:t>
            </a:r>
            <a:r>
              <a:rPr lang="en-IN" dirty="0" smtClean="0"/>
              <a:t> –There will be likely some betting odds threshold where although the model predict a victory for that team , the betting odds are so  low that the return does not  warrant betting on that  match at all(for 100$ bet placed would only return $1)</a:t>
            </a:r>
          </a:p>
          <a:p>
            <a:pPr marL="0" indent="0">
              <a:buNone/>
            </a:pPr>
            <a:endParaRPr lang="en-IN" dirty="0" smtClean="0"/>
          </a:p>
          <a:p>
            <a:pPr marL="0" indent="0">
              <a:buNone/>
            </a:pPr>
            <a:endParaRPr lang="en-IN" dirty="0" smtClean="0"/>
          </a:p>
          <a:p>
            <a:endParaRPr lang="en-IN" dirty="0" smtClean="0"/>
          </a:p>
          <a:p>
            <a:endParaRPr lang="en-IN" dirty="0"/>
          </a:p>
        </p:txBody>
      </p:sp>
      <p:sp>
        <p:nvSpPr>
          <p:cNvPr id="4" name="Slide Number Placeholder 3"/>
          <p:cNvSpPr>
            <a:spLocks noGrp="1"/>
          </p:cNvSpPr>
          <p:nvPr>
            <p:ph type="sldNum" sz="quarter" idx="12"/>
          </p:nvPr>
        </p:nvSpPr>
        <p:spPr/>
        <p:txBody>
          <a:bodyPr/>
          <a:lstStyle/>
          <a:p>
            <a:fld id="{711D5F23-67BE-4ECA-A8DB-1955728F8048}" type="slidenum">
              <a:rPr lang="en-IN" smtClean="0"/>
              <a:t>12</a:t>
            </a:fld>
            <a:endParaRPr lang="en-IN" dirty="0"/>
          </a:p>
        </p:txBody>
      </p:sp>
    </p:spTree>
    <p:extLst>
      <p:ext uri="{BB962C8B-B14F-4D97-AF65-F5344CB8AC3E}">
        <p14:creationId xmlns:p14="http://schemas.microsoft.com/office/powerpoint/2010/main" val="36915557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5.2 Data Understanding</a:t>
            </a:r>
            <a:endParaRPr lang="en-IN" dirty="0"/>
          </a:p>
        </p:txBody>
      </p:sp>
      <p:sp>
        <p:nvSpPr>
          <p:cNvPr id="3" name="Content Placeholder 2"/>
          <p:cNvSpPr>
            <a:spLocks noGrp="1"/>
          </p:cNvSpPr>
          <p:nvPr>
            <p:ph idx="1"/>
          </p:nvPr>
        </p:nvSpPr>
        <p:spPr/>
        <p:txBody>
          <a:bodyPr/>
          <a:lstStyle/>
          <a:p>
            <a:r>
              <a:rPr lang="en-IN" sz="2800" dirty="0" smtClean="0"/>
              <a:t>Data for sports prediction is obtained online.</a:t>
            </a:r>
          </a:p>
          <a:p>
            <a:r>
              <a:rPr lang="en-IN" sz="2800" dirty="0" smtClean="0"/>
              <a:t>Some prior studies have automated the data collection process , writing scripts that automatically extract the online data And then load it into some of database.</a:t>
            </a:r>
          </a:p>
          <a:p>
            <a:r>
              <a:rPr lang="en-IN" sz="2800" dirty="0" smtClean="0"/>
              <a:t>An end user interface where users can input data for an upcoming match and the prediction is then generated.</a:t>
            </a:r>
          </a:p>
          <a:p>
            <a:endParaRPr lang="en-IN" dirty="0" smtClean="0"/>
          </a:p>
          <a:p>
            <a:endParaRPr lang="en-IN" dirty="0"/>
          </a:p>
        </p:txBody>
      </p:sp>
      <p:sp>
        <p:nvSpPr>
          <p:cNvPr id="4" name="Slide Number Placeholder 3"/>
          <p:cNvSpPr>
            <a:spLocks noGrp="1"/>
          </p:cNvSpPr>
          <p:nvPr>
            <p:ph type="sldNum" sz="quarter" idx="12"/>
          </p:nvPr>
        </p:nvSpPr>
        <p:spPr/>
        <p:txBody>
          <a:bodyPr/>
          <a:lstStyle/>
          <a:p>
            <a:fld id="{711D5F23-67BE-4ECA-A8DB-1955728F8048}" type="slidenum">
              <a:rPr lang="en-IN" smtClean="0"/>
              <a:t>13</a:t>
            </a:fld>
            <a:endParaRPr lang="en-IN" dirty="0"/>
          </a:p>
        </p:txBody>
      </p:sp>
    </p:spTree>
    <p:extLst>
      <p:ext uri="{BB962C8B-B14F-4D97-AF65-F5344CB8AC3E}">
        <p14:creationId xmlns:p14="http://schemas.microsoft.com/office/powerpoint/2010/main" val="14507806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Granularity Level of Data</a:t>
            </a:r>
            <a:endParaRPr lang="en-IN" dirty="0"/>
          </a:p>
        </p:txBody>
      </p:sp>
      <p:sp>
        <p:nvSpPr>
          <p:cNvPr id="3" name="Content Placeholder 2"/>
          <p:cNvSpPr>
            <a:spLocks noGrp="1"/>
          </p:cNvSpPr>
          <p:nvPr>
            <p:ph idx="1"/>
          </p:nvPr>
        </p:nvSpPr>
        <p:spPr>
          <a:xfrm>
            <a:off x="457200" y="1268760"/>
            <a:ext cx="8229600" cy="5400600"/>
          </a:xfrm>
        </p:spPr>
        <p:txBody>
          <a:bodyPr>
            <a:noAutofit/>
          </a:bodyPr>
          <a:lstStyle/>
          <a:p>
            <a:r>
              <a:rPr lang="en-IN" sz="2400" dirty="0" smtClean="0"/>
              <a:t>Previous study have generally had training data that is at the match /team level.</a:t>
            </a:r>
          </a:p>
          <a:p>
            <a:r>
              <a:rPr lang="en-IN" sz="2400" dirty="0" smtClean="0"/>
              <a:t>Now It is also possible to include player-level data which contain statistics on the player that have played in each of the matches.</a:t>
            </a:r>
          </a:p>
          <a:p>
            <a:r>
              <a:rPr lang="en-IN" sz="2400" dirty="0" smtClean="0"/>
              <a:t>Then player level data is contained is separate data set which is transposed and joined with match level data So that each match has player statistics as attributes in the data set.</a:t>
            </a:r>
          </a:p>
          <a:p>
            <a:r>
              <a:rPr lang="en-IN" sz="2400" dirty="0" smtClean="0"/>
              <a:t>Including this player level data have advantage that whether specific players actions or presence are important for performance of team whether they win or lose.</a:t>
            </a:r>
            <a:endParaRPr lang="en-IN" sz="2400" dirty="0"/>
          </a:p>
        </p:txBody>
      </p:sp>
      <p:sp>
        <p:nvSpPr>
          <p:cNvPr id="4" name="Slide Number Placeholder 3"/>
          <p:cNvSpPr>
            <a:spLocks noGrp="1"/>
          </p:cNvSpPr>
          <p:nvPr>
            <p:ph type="sldNum" sz="quarter" idx="12"/>
          </p:nvPr>
        </p:nvSpPr>
        <p:spPr/>
        <p:txBody>
          <a:bodyPr/>
          <a:lstStyle/>
          <a:p>
            <a:fld id="{711D5F23-67BE-4ECA-A8DB-1955728F8048}" type="slidenum">
              <a:rPr lang="en-IN" smtClean="0"/>
              <a:t>14</a:t>
            </a:fld>
            <a:endParaRPr lang="en-IN" dirty="0"/>
          </a:p>
        </p:txBody>
      </p:sp>
    </p:spTree>
    <p:extLst>
      <p:ext uri="{BB962C8B-B14F-4D97-AF65-F5344CB8AC3E}">
        <p14:creationId xmlns:p14="http://schemas.microsoft.com/office/powerpoint/2010/main" val="35002265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Class Variable</a:t>
            </a:r>
            <a:endParaRPr lang="en-IN" dirty="0"/>
          </a:p>
        </p:txBody>
      </p:sp>
      <p:sp>
        <p:nvSpPr>
          <p:cNvPr id="3" name="Content Placeholder 2"/>
          <p:cNvSpPr>
            <a:spLocks noGrp="1"/>
          </p:cNvSpPr>
          <p:nvPr>
            <p:ph idx="1"/>
          </p:nvPr>
        </p:nvSpPr>
        <p:spPr/>
        <p:txBody>
          <a:bodyPr>
            <a:normAutofit fontScale="85000" lnSpcReduction="20000"/>
          </a:bodyPr>
          <a:lstStyle/>
          <a:p>
            <a:r>
              <a:rPr lang="en-IN" dirty="0" smtClean="0"/>
              <a:t>Most prior work has treated the sports prediction problem as a 2 or 3 class values classification problem(home win, Away  win) or (home win, draw, away win).</a:t>
            </a:r>
          </a:p>
          <a:p>
            <a:r>
              <a:rPr lang="en-IN" dirty="0" err="1" smtClean="0"/>
              <a:t>Delen</a:t>
            </a:r>
            <a:r>
              <a:rPr lang="en-IN" dirty="0" smtClean="0"/>
              <a:t> also considered the problem as a numeric prediction problem using regression techniques to predict the points margin(home points minus away points), then making win-loss prediction based on the predicted points margin.</a:t>
            </a:r>
          </a:p>
          <a:p>
            <a:r>
              <a:rPr lang="en-IN" dirty="0" smtClean="0"/>
              <a:t>Authors found that treating the problem as a classification resulted in superior results (not applicable in all sports or all datasets)</a:t>
            </a:r>
            <a:endParaRPr lang="en-IN" dirty="0"/>
          </a:p>
        </p:txBody>
      </p:sp>
      <p:sp>
        <p:nvSpPr>
          <p:cNvPr id="4" name="Slide Number Placeholder 3"/>
          <p:cNvSpPr>
            <a:spLocks noGrp="1"/>
          </p:cNvSpPr>
          <p:nvPr>
            <p:ph type="sldNum" sz="quarter" idx="12"/>
          </p:nvPr>
        </p:nvSpPr>
        <p:spPr/>
        <p:txBody>
          <a:bodyPr/>
          <a:lstStyle/>
          <a:p>
            <a:fld id="{711D5F23-67BE-4ECA-A8DB-1955728F8048}" type="slidenum">
              <a:rPr lang="en-IN" smtClean="0"/>
              <a:t>15</a:t>
            </a:fld>
            <a:endParaRPr lang="en-IN"/>
          </a:p>
        </p:txBody>
      </p:sp>
    </p:spTree>
    <p:extLst>
      <p:ext uri="{BB962C8B-B14F-4D97-AF65-F5344CB8AC3E}">
        <p14:creationId xmlns:p14="http://schemas.microsoft.com/office/powerpoint/2010/main" val="15241430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6951" y="27123"/>
            <a:ext cx="8229600" cy="1143000"/>
          </a:xfrm>
        </p:spPr>
        <p:txBody>
          <a:bodyPr>
            <a:normAutofit fontScale="90000"/>
          </a:bodyPr>
          <a:lstStyle/>
          <a:p>
            <a:r>
              <a:rPr lang="en-IN" dirty="0" smtClean="0"/>
              <a:t>5.3Data Preparation &amp; feature Extraction</a:t>
            </a:r>
            <a:endParaRPr lang="en-IN" dirty="0"/>
          </a:p>
        </p:txBody>
      </p:sp>
      <p:sp>
        <p:nvSpPr>
          <p:cNvPr id="3" name="Content Placeholder 2"/>
          <p:cNvSpPr>
            <a:spLocks noGrp="1"/>
          </p:cNvSpPr>
          <p:nvPr>
            <p:ph idx="1"/>
          </p:nvPr>
        </p:nvSpPr>
        <p:spPr>
          <a:xfrm>
            <a:off x="142706" y="1193037"/>
            <a:ext cx="8229600" cy="676671"/>
          </a:xfrm>
        </p:spPr>
        <p:txBody>
          <a:bodyPr>
            <a:normAutofit/>
          </a:bodyPr>
          <a:lstStyle/>
          <a:p>
            <a:pPr marL="0" indent="0">
              <a:buNone/>
            </a:pPr>
            <a:r>
              <a:rPr lang="en-IN" b="1" dirty="0" smtClean="0"/>
              <a:t>5.3.1-Creating Feature Subsets</a:t>
            </a:r>
            <a:endParaRPr lang="en-IN" b="1" dirty="0"/>
          </a:p>
        </p:txBody>
      </p:sp>
      <p:sp>
        <p:nvSpPr>
          <p:cNvPr id="4" name="Rectangle 3"/>
          <p:cNvSpPr/>
          <p:nvPr/>
        </p:nvSpPr>
        <p:spPr>
          <a:xfrm>
            <a:off x="277070" y="1844824"/>
            <a:ext cx="8352928" cy="369332"/>
          </a:xfrm>
          <a:prstGeom prst="rect">
            <a:avLst/>
          </a:prstGeom>
        </p:spPr>
        <p:txBody>
          <a:bodyPr wrap="square">
            <a:spAutoFit/>
          </a:bodyPr>
          <a:lstStyle/>
          <a:p>
            <a:endParaRPr lang="en-IN" dirty="0"/>
          </a:p>
        </p:txBody>
      </p:sp>
      <p:sp>
        <p:nvSpPr>
          <p:cNvPr id="5" name="Rectangle 4"/>
          <p:cNvSpPr/>
          <p:nvPr/>
        </p:nvSpPr>
        <p:spPr>
          <a:xfrm>
            <a:off x="129184" y="1869708"/>
            <a:ext cx="8687418" cy="4893647"/>
          </a:xfrm>
          <a:prstGeom prst="rect">
            <a:avLst/>
          </a:prstGeom>
        </p:spPr>
        <p:txBody>
          <a:bodyPr wrap="square">
            <a:spAutoFit/>
          </a:bodyPr>
          <a:lstStyle/>
          <a:p>
            <a:pPr marL="285750" indent="-285750">
              <a:buFont typeface="Arial" pitchFamily="34" charset="0"/>
              <a:buChar char="•"/>
            </a:pPr>
            <a:r>
              <a:rPr lang="en-IN" sz="2800" dirty="0" smtClean="0"/>
              <a:t>Features in sport result data can be divide into several different subsets.</a:t>
            </a:r>
          </a:p>
          <a:p>
            <a:pPr marL="285750" indent="-285750">
              <a:buFont typeface="Arial" pitchFamily="34" charset="0"/>
              <a:buChar char="•"/>
            </a:pPr>
            <a:r>
              <a:rPr lang="en-IN" sz="2800" dirty="0" smtClean="0"/>
              <a:t>Split the feature into match related and standings features </a:t>
            </a:r>
          </a:p>
          <a:p>
            <a:pPr marL="285750" indent="-285750">
              <a:buFont typeface="Arial" pitchFamily="34" charset="0"/>
              <a:buChar char="•"/>
            </a:pPr>
            <a:r>
              <a:rPr lang="en-IN" sz="2800" dirty="0" smtClean="0"/>
              <a:t>How a hybrid model of betting odds and public data features compared with a feature set of betting alone.</a:t>
            </a:r>
          </a:p>
          <a:p>
            <a:pPr marL="285750" indent="-285750">
              <a:buFont typeface="Arial" pitchFamily="34" charset="0"/>
              <a:buChar char="•"/>
            </a:pPr>
            <a:r>
              <a:rPr lang="en-IN" sz="2800" dirty="0" smtClean="0"/>
              <a:t>One can investigate which classifier and feature selection algorithm together produces the best classification accuracy</a:t>
            </a:r>
          </a:p>
          <a:p>
            <a:pPr marL="285750" indent="-285750">
              <a:buFont typeface="Arial" pitchFamily="34" charset="0"/>
              <a:buChar char="•"/>
            </a:pPr>
            <a:r>
              <a:rPr lang="en-IN" sz="2800" dirty="0" smtClean="0"/>
              <a:t>Another way  to compare expert selected feature set to compare with machined learned feature</a:t>
            </a:r>
            <a:r>
              <a:rPr lang="en-IN" sz="3200" dirty="0" smtClean="0"/>
              <a:t>.</a:t>
            </a:r>
            <a:endParaRPr lang="en-IN" sz="3200" dirty="0"/>
          </a:p>
        </p:txBody>
      </p:sp>
      <p:sp>
        <p:nvSpPr>
          <p:cNvPr id="6" name="Slide Number Placeholder 5"/>
          <p:cNvSpPr>
            <a:spLocks noGrp="1"/>
          </p:cNvSpPr>
          <p:nvPr>
            <p:ph type="sldNum" sz="quarter" idx="12"/>
          </p:nvPr>
        </p:nvSpPr>
        <p:spPr/>
        <p:txBody>
          <a:bodyPr/>
          <a:lstStyle/>
          <a:p>
            <a:fld id="{711D5F23-67BE-4ECA-A8DB-1955728F8048}" type="slidenum">
              <a:rPr lang="en-IN" smtClean="0"/>
              <a:t>16</a:t>
            </a:fld>
            <a:endParaRPr lang="en-IN"/>
          </a:p>
        </p:txBody>
      </p:sp>
    </p:spTree>
    <p:extLst>
      <p:ext uri="{BB962C8B-B14F-4D97-AF65-F5344CB8AC3E}">
        <p14:creationId xmlns:p14="http://schemas.microsoft.com/office/powerpoint/2010/main" val="33684357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5.3.2-Data Pre-processing : Match Features versus External Features</a:t>
            </a:r>
            <a:endParaRPr lang="en-IN" dirty="0"/>
          </a:p>
        </p:txBody>
      </p:sp>
      <p:sp>
        <p:nvSpPr>
          <p:cNvPr id="3" name="Content Placeholder 2"/>
          <p:cNvSpPr>
            <a:spLocks noGrp="1"/>
          </p:cNvSpPr>
          <p:nvPr>
            <p:ph idx="1"/>
          </p:nvPr>
        </p:nvSpPr>
        <p:spPr/>
        <p:txBody>
          <a:bodyPr>
            <a:normAutofit fontScale="77500" lnSpcReduction="20000"/>
          </a:bodyPr>
          <a:lstStyle/>
          <a:p>
            <a:r>
              <a:rPr lang="en-IN" dirty="0" smtClean="0"/>
              <a:t>Match related features relate to actual events with in the sports match(</a:t>
            </a:r>
            <a:r>
              <a:rPr lang="en-IN" dirty="0"/>
              <a:t>For example in football these could be meters gained, passes made and so </a:t>
            </a:r>
            <a:r>
              <a:rPr lang="en-IN" dirty="0" smtClean="0"/>
              <a:t>on)</a:t>
            </a:r>
            <a:endParaRPr lang="en-IN" dirty="0"/>
          </a:p>
          <a:p>
            <a:r>
              <a:rPr lang="en-IN" dirty="0" smtClean="0"/>
              <a:t>External features do not relate to events with in the match , that is external to the match itself(example – recent form , travel, players available for match)</a:t>
            </a:r>
          </a:p>
          <a:p>
            <a:r>
              <a:rPr lang="en-IN" dirty="0" smtClean="0"/>
              <a:t>We know about the external features and but don’t know about match features until the match has been played.</a:t>
            </a:r>
          </a:p>
          <a:p>
            <a:r>
              <a:rPr lang="en-IN" dirty="0" smtClean="0"/>
              <a:t>Therefore match related feature should undergo a separate averaging process before </a:t>
            </a:r>
            <a:r>
              <a:rPr lang="en-IN" dirty="0"/>
              <a:t>b</a:t>
            </a:r>
            <a:r>
              <a:rPr lang="en-IN" dirty="0" smtClean="0"/>
              <a:t>eing </a:t>
            </a:r>
            <a:r>
              <a:rPr lang="en-IN" dirty="0" smtClean="0"/>
              <a:t>re-merged </a:t>
            </a:r>
            <a:r>
              <a:rPr lang="en-IN" dirty="0" smtClean="0"/>
              <a:t>with external features .</a:t>
            </a:r>
          </a:p>
          <a:p>
            <a:r>
              <a:rPr lang="en-IN" dirty="0" smtClean="0"/>
              <a:t>For match related features we need to average past results.</a:t>
            </a:r>
          </a:p>
          <a:p>
            <a:endParaRPr lang="en-IN" dirty="0" smtClean="0"/>
          </a:p>
        </p:txBody>
      </p:sp>
      <p:sp>
        <p:nvSpPr>
          <p:cNvPr id="4" name="Slide Number Placeholder 3"/>
          <p:cNvSpPr>
            <a:spLocks noGrp="1"/>
          </p:cNvSpPr>
          <p:nvPr>
            <p:ph type="sldNum" sz="quarter" idx="12"/>
          </p:nvPr>
        </p:nvSpPr>
        <p:spPr/>
        <p:txBody>
          <a:bodyPr/>
          <a:lstStyle/>
          <a:p>
            <a:fld id="{711D5F23-67BE-4ECA-A8DB-1955728F8048}" type="slidenum">
              <a:rPr lang="en-IN" smtClean="0"/>
              <a:t>17</a:t>
            </a:fld>
            <a:endParaRPr lang="en-IN"/>
          </a:p>
        </p:txBody>
      </p:sp>
    </p:spTree>
    <p:extLst>
      <p:ext uri="{BB962C8B-B14F-4D97-AF65-F5344CB8AC3E}">
        <p14:creationId xmlns:p14="http://schemas.microsoft.com/office/powerpoint/2010/main" val="2247615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6.Modelling</a:t>
            </a:r>
            <a:endParaRPr lang="en-IN" dirty="0"/>
          </a:p>
        </p:txBody>
      </p:sp>
      <p:sp>
        <p:nvSpPr>
          <p:cNvPr id="3" name="Content Placeholder 2"/>
          <p:cNvSpPr>
            <a:spLocks noGrp="1"/>
          </p:cNvSpPr>
          <p:nvPr>
            <p:ph idx="1"/>
          </p:nvPr>
        </p:nvSpPr>
        <p:spPr/>
        <p:txBody>
          <a:bodyPr>
            <a:noAutofit/>
          </a:bodyPr>
          <a:lstStyle/>
          <a:p>
            <a:r>
              <a:rPr lang="en-IN" sz="2800" dirty="0" smtClean="0"/>
              <a:t>The first step in the modelling is to select candidate models will be used in the experimentation.</a:t>
            </a:r>
          </a:p>
          <a:p>
            <a:r>
              <a:rPr lang="en-IN" sz="2800" dirty="0" smtClean="0"/>
              <a:t>It involve a review of past literature and identification of commonly applied predictive models that have previously been successful.</a:t>
            </a:r>
          </a:p>
          <a:p>
            <a:r>
              <a:rPr lang="en-IN" sz="2800" dirty="0" smtClean="0"/>
              <a:t>Each model can be trailed on each feature subset and subsets that have been selected by feature selection algorithm.</a:t>
            </a:r>
          </a:p>
          <a:p>
            <a:r>
              <a:rPr lang="en-IN" sz="2800" dirty="0" smtClean="0"/>
              <a:t>Identify the best combination of </a:t>
            </a:r>
            <a:r>
              <a:rPr lang="en-IN" sz="2800" dirty="0"/>
              <a:t> </a:t>
            </a:r>
            <a:r>
              <a:rPr lang="en-IN" sz="2800" dirty="0" smtClean="0"/>
              <a:t>classifier and feature selection technique.</a:t>
            </a:r>
            <a:endParaRPr lang="en-IN" sz="2800" dirty="0"/>
          </a:p>
        </p:txBody>
      </p:sp>
      <p:sp>
        <p:nvSpPr>
          <p:cNvPr id="4" name="Slide Number Placeholder 3"/>
          <p:cNvSpPr>
            <a:spLocks noGrp="1"/>
          </p:cNvSpPr>
          <p:nvPr>
            <p:ph type="sldNum" sz="quarter" idx="12"/>
          </p:nvPr>
        </p:nvSpPr>
        <p:spPr/>
        <p:txBody>
          <a:bodyPr/>
          <a:lstStyle/>
          <a:p>
            <a:fld id="{711D5F23-67BE-4ECA-A8DB-1955728F8048}" type="slidenum">
              <a:rPr lang="en-IN" smtClean="0"/>
              <a:t>18</a:t>
            </a:fld>
            <a:endParaRPr lang="en-IN"/>
          </a:p>
        </p:txBody>
      </p:sp>
    </p:spTree>
    <p:extLst>
      <p:ext uri="{BB962C8B-B14F-4D97-AF65-F5344CB8AC3E}">
        <p14:creationId xmlns:p14="http://schemas.microsoft.com/office/powerpoint/2010/main" val="4047147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7.Sports Prediction Model Evaluation</a:t>
            </a:r>
            <a:endParaRPr lang="en-IN" dirty="0"/>
          </a:p>
        </p:txBody>
      </p:sp>
      <p:sp>
        <p:nvSpPr>
          <p:cNvPr id="3" name="Content Placeholder 2"/>
          <p:cNvSpPr>
            <a:spLocks noGrp="1"/>
          </p:cNvSpPr>
          <p:nvPr>
            <p:ph idx="1"/>
          </p:nvPr>
        </p:nvSpPr>
        <p:spPr/>
        <p:txBody>
          <a:bodyPr>
            <a:normAutofit fontScale="85000" lnSpcReduction="20000"/>
          </a:bodyPr>
          <a:lstStyle/>
          <a:p>
            <a:pPr marL="0" indent="0">
              <a:buNone/>
            </a:pPr>
            <a:r>
              <a:rPr lang="en-IN" dirty="0" smtClean="0"/>
              <a:t>7.1Measuring Model performance</a:t>
            </a:r>
          </a:p>
          <a:p>
            <a:r>
              <a:rPr lang="en-IN" dirty="0" smtClean="0"/>
              <a:t>To evaluate model performance classify match results into home wins, away wins and draw(if the sports has draw).</a:t>
            </a:r>
          </a:p>
          <a:p>
            <a:r>
              <a:rPr lang="en-IN" dirty="0" smtClean="0"/>
              <a:t>Then look at the number of matches that the model has correctly identified ,using standard classification matrix.</a:t>
            </a:r>
          </a:p>
          <a:p>
            <a:r>
              <a:rPr lang="en-IN" dirty="0" smtClean="0"/>
              <a:t>Classification accuracy  is a reasonable measure of evaluation.</a:t>
            </a:r>
          </a:p>
          <a:p>
            <a:r>
              <a:rPr lang="en-IN" dirty="0" smtClean="0"/>
              <a:t>In cases where the data is highly imbalanced, ROC  curve evaluation may be more appropriate.</a:t>
            </a:r>
          </a:p>
          <a:p>
            <a:pPr marL="0" indent="0">
              <a:buNone/>
            </a:pPr>
            <a:r>
              <a:rPr lang="en-IN" dirty="0" smtClean="0"/>
              <a:t> </a:t>
            </a:r>
            <a:endParaRPr lang="en-IN" dirty="0"/>
          </a:p>
        </p:txBody>
      </p:sp>
      <p:sp>
        <p:nvSpPr>
          <p:cNvPr id="4" name="Slide Number Placeholder 3"/>
          <p:cNvSpPr>
            <a:spLocks noGrp="1"/>
          </p:cNvSpPr>
          <p:nvPr>
            <p:ph type="sldNum" sz="quarter" idx="12"/>
          </p:nvPr>
        </p:nvSpPr>
        <p:spPr/>
        <p:txBody>
          <a:bodyPr/>
          <a:lstStyle/>
          <a:p>
            <a:fld id="{711D5F23-67BE-4ECA-A8DB-1955728F8048}" type="slidenum">
              <a:rPr lang="en-IN" smtClean="0"/>
              <a:t>19</a:t>
            </a:fld>
            <a:endParaRPr lang="en-IN"/>
          </a:p>
        </p:txBody>
      </p:sp>
    </p:spTree>
    <p:extLst>
      <p:ext uri="{BB962C8B-B14F-4D97-AF65-F5344CB8AC3E}">
        <p14:creationId xmlns:p14="http://schemas.microsoft.com/office/powerpoint/2010/main" val="7038634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1.Introduction</a:t>
            </a:r>
            <a:endParaRPr lang="en-IN" dirty="0"/>
          </a:p>
        </p:txBody>
      </p:sp>
      <p:sp>
        <p:nvSpPr>
          <p:cNvPr id="3" name="Content Placeholder 2"/>
          <p:cNvSpPr>
            <a:spLocks noGrp="1"/>
          </p:cNvSpPr>
          <p:nvPr>
            <p:ph idx="1"/>
          </p:nvPr>
        </p:nvSpPr>
        <p:spPr/>
        <p:txBody>
          <a:bodyPr>
            <a:normAutofit/>
          </a:bodyPr>
          <a:lstStyle/>
          <a:p>
            <a:r>
              <a:rPr lang="en-IN" sz="2800" dirty="0" smtClean="0"/>
              <a:t>Machine Learning tasks involves predicting a target variable in previously unseen data is classification.</a:t>
            </a:r>
          </a:p>
          <a:p>
            <a:r>
              <a:rPr lang="en-IN" sz="2800" dirty="0" smtClean="0"/>
              <a:t> The aim of classification is to predict a target variable class by building a classification model based on a training dataset and then utilising that model to predict the value of class of test data.</a:t>
            </a:r>
          </a:p>
          <a:p>
            <a:r>
              <a:rPr lang="en-IN" sz="2800" dirty="0" smtClean="0"/>
              <a:t>This type of data processing is called Supervised learning. </a:t>
            </a:r>
            <a:endParaRPr lang="en-IN" sz="2800" dirty="0"/>
          </a:p>
        </p:txBody>
      </p:sp>
      <p:sp>
        <p:nvSpPr>
          <p:cNvPr id="4" name="Slide Number Placeholder 3"/>
          <p:cNvSpPr>
            <a:spLocks noGrp="1"/>
          </p:cNvSpPr>
          <p:nvPr>
            <p:ph type="sldNum" sz="quarter" idx="12"/>
          </p:nvPr>
        </p:nvSpPr>
        <p:spPr/>
        <p:txBody>
          <a:bodyPr/>
          <a:lstStyle/>
          <a:p>
            <a:fld id="{711D5F23-67BE-4ECA-A8DB-1955728F8048}" type="slidenum">
              <a:rPr lang="en-IN" smtClean="0"/>
              <a:t>2</a:t>
            </a:fld>
            <a:endParaRPr lang="en-IN"/>
          </a:p>
        </p:txBody>
      </p:sp>
    </p:spTree>
    <p:extLst>
      <p:ext uri="{BB962C8B-B14F-4D97-AF65-F5344CB8AC3E}">
        <p14:creationId xmlns:p14="http://schemas.microsoft.com/office/powerpoint/2010/main" val="18530750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7.2.Training and Testing</a:t>
            </a:r>
            <a:endParaRPr lang="en-IN" dirty="0"/>
          </a:p>
        </p:txBody>
      </p:sp>
      <p:sp>
        <p:nvSpPr>
          <p:cNvPr id="3" name="Content Placeholder 2"/>
          <p:cNvSpPr>
            <a:spLocks noGrp="1"/>
          </p:cNvSpPr>
          <p:nvPr>
            <p:ph idx="1"/>
          </p:nvPr>
        </p:nvSpPr>
        <p:spPr/>
        <p:txBody>
          <a:bodyPr>
            <a:normAutofit fontScale="85000" lnSpcReduction="10000"/>
          </a:bodyPr>
          <a:lstStyle/>
          <a:p>
            <a:r>
              <a:rPr lang="en-IN" dirty="0" smtClean="0"/>
              <a:t>It is important to preserve the order of the training data for the sport prediction problem, So that the upcoming matches are predicted based on past matches only.</a:t>
            </a:r>
          </a:p>
          <a:p>
            <a:r>
              <a:rPr lang="en-IN" dirty="0" smtClean="0"/>
              <a:t>Cross validation generally involves shuffling the order of the instances and therefore is not an appropriate means of splitting the data into training and testing.</a:t>
            </a:r>
          </a:p>
          <a:p>
            <a:r>
              <a:rPr lang="en-IN" dirty="0" smtClean="0"/>
              <a:t>A held out training test split is more appropriate with the order of the instances being preserved.</a:t>
            </a:r>
          </a:p>
          <a:p>
            <a:r>
              <a:rPr lang="en-IN" dirty="0" smtClean="0"/>
              <a:t>Machine Learning Software such as  WEKA provide the option to preserve the order of instances.</a:t>
            </a:r>
          </a:p>
          <a:p>
            <a:endParaRPr lang="en-IN" dirty="0"/>
          </a:p>
        </p:txBody>
      </p:sp>
      <p:sp>
        <p:nvSpPr>
          <p:cNvPr id="4" name="Slide Number Placeholder 3"/>
          <p:cNvSpPr>
            <a:spLocks noGrp="1"/>
          </p:cNvSpPr>
          <p:nvPr>
            <p:ph type="sldNum" sz="quarter" idx="12"/>
          </p:nvPr>
        </p:nvSpPr>
        <p:spPr/>
        <p:txBody>
          <a:bodyPr/>
          <a:lstStyle/>
          <a:p>
            <a:fld id="{711D5F23-67BE-4ECA-A8DB-1955728F8048}" type="slidenum">
              <a:rPr lang="en-IN" smtClean="0"/>
              <a:t>20</a:t>
            </a:fld>
            <a:endParaRPr lang="en-IN"/>
          </a:p>
        </p:txBody>
      </p:sp>
    </p:spTree>
    <p:extLst>
      <p:ext uri="{BB962C8B-B14F-4D97-AF65-F5344CB8AC3E}">
        <p14:creationId xmlns:p14="http://schemas.microsoft.com/office/powerpoint/2010/main" val="1602518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260648"/>
            <a:ext cx="8229600" cy="4525963"/>
          </a:xfrm>
        </p:spPr>
        <p:txBody>
          <a:bodyPr>
            <a:normAutofit fontScale="85000" lnSpcReduction="10000"/>
          </a:bodyPr>
          <a:lstStyle/>
          <a:p>
            <a:r>
              <a:rPr lang="en-IN" dirty="0" smtClean="0"/>
              <a:t>An appropriate training split need to be decide on that depends on amount of data researcher have, whether they have only one season of data or  multiple seasons.</a:t>
            </a:r>
          </a:p>
          <a:p>
            <a:r>
              <a:rPr lang="en-IN" dirty="0" smtClean="0"/>
              <a:t>Some sport competitions are organized in rounds, with teams playing matches over weekend.</a:t>
            </a:r>
          </a:p>
          <a:p>
            <a:r>
              <a:rPr lang="en-IN" dirty="0" smtClean="0"/>
              <a:t>In this case where one season of data is on hand ,the number of rounds that will be use for training  and number of rounds for testing needs to be determined.</a:t>
            </a:r>
          </a:p>
          <a:p>
            <a:r>
              <a:rPr lang="en-IN" dirty="0" smtClean="0"/>
              <a:t>For Example – In a data set with 10 rounds of data, the first 7 round taken as training set and last three for testing the model.</a:t>
            </a:r>
            <a:endParaRPr lang="en-IN" dirty="0"/>
          </a:p>
        </p:txBody>
      </p:sp>
      <p:sp>
        <p:nvSpPr>
          <p:cNvPr id="4" name="Slide Number Placeholder 3"/>
          <p:cNvSpPr>
            <a:spLocks noGrp="1"/>
          </p:cNvSpPr>
          <p:nvPr>
            <p:ph type="sldNum" sz="quarter" idx="12"/>
          </p:nvPr>
        </p:nvSpPr>
        <p:spPr/>
        <p:txBody>
          <a:bodyPr/>
          <a:lstStyle/>
          <a:p>
            <a:fld id="{711D5F23-67BE-4ECA-A8DB-1955728F8048}" type="slidenum">
              <a:rPr lang="en-IN" smtClean="0"/>
              <a:t>21</a:t>
            </a:fld>
            <a:endParaRPr lang="en-IN"/>
          </a:p>
        </p:txBody>
      </p:sp>
    </p:spTree>
    <p:extLst>
      <p:ext uri="{BB962C8B-B14F-4D97-AF65-F5344CB8AC3E}">
        <p14:creationId xmlns:p14="http://schemas.microsoft.com/office/powerpoint/2010/main" val="4224954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332656"/>
            <a:ext cx="8229600" cy="4525963"/>
          </a:xfrm>
        </p:spPr>
        <p:txBody>
          <a:bodyPr>
            <a:normAutofit fontScale="77500" lnSpcReduction="20000"/>
          </a:bodyPr>
          <a:lstStyle/>
          <a:p>
            <a:r>
              <a:rPr lang="en-IN" dirty="0" smtClean="0"/>
              <a:t>For more realistic measure of model performance round 1 can be used a s training to test on round 2 , round 1 &amp; 2 could be used as training set to test on round 3 ,round 1-3 could be used as training to test on round 4 so on.</a:t>
            </a:r>
          </a:p>
          <a:p>
            <a:r>
              <a:rPr lang="en-IN" dirty="0" smtClean="0"/>
              <a:t>So within season which contains a certain number of competition rounds, we use 1 to n-1 to train our model and use round n  as the test data, For each round n in N where N is total no. of rounds.</a:t>
            </a:r>
          </a:p>
          <a:p>
            <a:r>
              <a:rPr lang="en-IN" dirty="0" smtClean="0"/>
              <a:t>Thus  we obtain a classification accuracy for each of these training/test splits and take an average of the accuracies to give an overall measure of model performance.</a:t>
            </a:r>
            <a:endParaRPr lang="en-IN" dirty="0"/>
          </a:p>
        </p:txBody>
      </p:sp>
      <p:sp>
        <p:nvSpPr>
          <p:cNvPr id="4" name="Slide Number Placeholder 3"/>
          <p:cNvSpPr>
            <a:spLocks noGrp="1"/>
          </p:cNvSpPr>
          <p:nvPr>
            <p:ph type="sldNum" sz="quarter" idx="12"/>
          </p:nvPr>
        </p:nvSpPr>
        <p:spPr/>
        <p:txBody>
          <a:bodyPr/>
          <a:lstStyle/>
          <a:p>
            <a:fld id="{711D5F23-67BE-4ECA-A8DB-1955728F8048}" type="slidenum">
              <a:rPr lang="en-IN" smtClean="0"/>
              <a:t>22</a:t>
            </a:fld>
            <a:endParaRPr lang="en-IN"/>
          </a:p>
        </p:txBody>
      </p:sp>
    </p:spTree>
    <p:extLst>
      <p:ext uri="{BB962C8B-B14F-4D97-AF65-F5344CB8AC3E}">
        <p14:creationId xmlns:p14="http://schemas.microsoft.com/office/powerpoint/2010/main" val="11227989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err="1" smtClean="0"/>
              <a:t>Diagrammatactic</a:t>
            </a:r>
            <a:r>
              <a:rPr lang="en-IN" dirty="0" smtClean="0"/>
              <a:t> Representation of 10-Fold Cross Validation</a:t>
            </a:r>
            <a:endParaRPr lang="en-IN" dirty="0"/>
          </a:p>
        </p:txBody>
      </p:sp>
      <p:sp>
        <p:nvSpPr>
          <p:cNvPr id="3" name="Content Placeholder 2"/>
          <p:cNvSpPr>
            <a:spLocks noGrp="1"/>
          </p:cNvSpPr>
          <p:nvPr>
            <p:ph idx="1"/>
          </p:nvPr>
        </p:nvSpPr>
        <p:spPr/>
        <p:txBody>
          <a:bodyPr/>
          <a:lstStyle/>
          <a:p>
            <a:endParaRPr lang="en-IN"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628800"/>
            <a:ext cx="8136904" cy="44644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lide Number Placeholder 3"/>
          <p:cNvSpPr>
            <a:spLocks noGrp="1"/>
          </p:cNvSpPr>
          <p:nvPr>
            <p:ph type="sldNum" sz="quarter" idx="12"/>
          </p:nvPr>
        </p:nvSpPr>
        <p:spPr/>
        <p:txBody>
          <a:bodyPr/>
          <a:lstStyle/>
          <a:p>
            <a:fld id="{711D5F23-67BE-4ECA-A8DB-1955728F8048}" type="slidenum">
              <a:rPr lang="en-IN" smtClean="0"/>
              <a:t>23</a:t>
            </a:fld>
            <a:endParaRPr lang="en-IN"/>
          </a:p>
        </p:txBody>
      </p:sp>
    </p:spTree>
    <p:extLst>
      <p:ext uri="{BB962C8B-B14F-4D97-AF65-F5344CB8AC3E}">
        <p14:creationId xmlns:p14="http://schemas.microsoft.com/office/powerpoint/2010/main" val="9260619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8</a:t>
            </a:r>
            <a:r>
              <a:rPr lang="en-IN" dirty="0" smtClean="0"/>
              <a:t>.Model Deployment</a:t>
            </a:r>
            <a:endParaRPr lang="en-IN" dirty="0"/>
          </a:p>
        </p:txBody>
      </p:sp>
      <p:sp>
        <p:nvSpPr>
          <p:cNvPr id="3" name="Content Placeholder 2"/>
          <p:cNvSpPr>
            <a:spLocks noGrp="1"/>
          </p:cNvSpPr>
          <p:nvPr>
            <p:ph idx="1"/>
          </p:nvPr>
        </p:nvSpPr>
        <p:spPr/>
        <p:txBody>
          <a:bodyPr>
            <a:normAutofit fontScale="70000" lnSpcReduction="20000"/>
          </a:bodyPr>
          <a:lstStyle/>
          <a:p>
            <a:r>
              <a:rPr lang="en-IN" dirty="0" smtClean="0"/>
              <a:t>One can automate the process so that new round data is obtained from the web and added to match database(or manually by the end user)</a:t>
            </a:r>
          </a:p>
          <a:p>
            <a:r>
              <a:rPr lang="en-IN" dirty="0" smtClean="0"/>
              <a:t>The training data and test data are then adjusted, the model is retrained with the new training data and new matches are predicted.</a:t>
            </a:r>
          </a:p>
          <a:p>
            <a:r>
              <a:rPr lang="en-IN" dirty="0" smtClean="0"/>
              <a:t>Predictions are then returned to the end users.</a:t>
            </a:r>
          </a:p>
          <a:p>
            <a:r>
              <a:rPr lang="en-IN" dirty="0" smtClean="0"/>
              <a:t>The learning model in the proposed architecture could also be online and dynamically receiving input data prior to the match beginning(external feature) and while the match is played(match features).</a:t>
            </a:r>
            <a:endParaRPr lang="en-IN" dirty="0"/>
          </a:p>
          <a:p>
            <a:r>
              <a:rPr lang="en-IN" dirty="0" smtClean="0"/>
              <a:t>It should be incremental in the way that the training set is continuously updated, and thus the classifier would keep changing to reflect those of the learning environment.</a:t>
            </a:r>
            <a:endParaRPr lang="en-IN" dirty="0"/>
          </a:p>
        </p:txBody>
      </p:sp>
      <p:sp>
        <p:nvSpPr>
          <p:cNvPr id="4" name="Slide Number Placeholder 3"/>
          <p:cNvSpPr>
            <a:spLocks noGrp="1"/>
          </p:cNvSpPr>
          <p:nvPr>
            <p:ph type="sldNum" sz="quarter" idx="12"/>
          </p:nvPr>
        </p:nvSpPr>
        <p:spPr/>
        <p:txBody>
          <a:bodyPr/>
          <a:lstStyle/>
          <a:p>
            <a:fld id="{711D5F23-67BE-4ECA-A8DB-1955728F8048}" type="slidenum">
              <a:rPr lang="en-IN" smtClean="0"/>
              <a:t>24</a:t>
            </a:fld>
            <a:endParaRPr lang="en-IN"/>
          </a:p>
        </p:txBody>
      </p:sp>
    </p:spTree>
    <p:extLst>
      <p:ext uri="{BB962C8B-B14F-4D97-AF65-F5344CB8AC3E}">
        <p14:creationId xmlns:p14="http://schemas.microsoft.com/office/powerpoint/2010/main" val="10650847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9</a:t>
            </a:r>
            <a:r>
              <a:rPr lang="en-IN" dirty="0" smtClean="0"/>
              <a:t>.Conclusions</a:t>
            </a:r>
            <a:endParaRPr lang="en-IN" dirty="0"/>
          </a:p>
        </p:txBody>
      </p:sp>
      <p:sp>
        <p:nvSpPr>
          <p:cNvPr id="3" name="Content Placeholder 2"/>
          <p:cNvSpPr>
            <a:spLocks noGrp="1"/>
          </p:cNvSpPr>
          <p:nvPr>
            <p:ph idx="1"/>
          </p:nvPr>
        </p:nvSpPr>
        <p:spPr/>
        <p:txBody>
          <a:bodyPr>
            <a:normAutofit fontScale="70000" lnSpcReduction="20000"/>
          </a:bodyPr>
          <a:lstStyle/>
          <a:p>
            <a:r>
              <a:rPr lang="en-IN" dirty="0" smtClean="0"/>
              <a:t>Sports require good predictive accuracy is match result prediction.</a:t>
            </a:r>
          </a:p>
          <a:p>
            <a:r>
              <a:rPr lang="en-IN" dirty="0" smtClean="0"/>
              <a:t>Traditionally the results of the matches are predicted using mathematical and statistical models that are then verified by a domain expert.</a:t>
            </a:r>
          </a:p>
          <a:p>
            <a:r>
              <a:rPr lang="en-IN" dirty="0" smtClean="0"/>
              <a:t>Due to specific nature of match related features to different sports, results across different studies in this application can generally not be compared directly.</a:t>
            </a:r>
          </a:p>
          <a:p>
            <a:r>
              <a:rPr lang="en-IN" dirty="0" smtClean="0"/>
              <a:t>Despite the increasing use of ML models for sports prediction , more accurate models are needed, this is due to  high volumes of betting on sport, for sport managers .</a:t>
            </a:r>
          </a:p>
          <a:p>
            <a:r>
              <a:rPr lang="en-IN" dirty="0" smtClean="0"/>
              <a:t>Therefore ML seems an appropriate methodology  for sport prediction Since it generates predictive models that can predict match results using predefined features in a historical dataset.</a:t>
            </a:r>
          </a:p>
          <a:p>
            <a:endParaRPr lang="en-IN" dirty="0"/>
          </a:p>
        </p:txBody>
      </p:sp>
      <p:sp>
        <p:nvSpPr>
          <p:cNvPr id="4" name="Slide Number Placeholder 3"/>
          <p:cNvSpPr>
            <a:spLocks noGrp="1"/>
          </p:cNvSpPr>
          <p:nvPr>
            <p:ph type="sldNum" sz="quarter" idx="12"/>
          </p:nvPr>
        </p:nvSpPr>
        <p:spPr/>
        <p:txBody>
          <a:bodyPr/>
          <a:lstStyle/>
          <a:p>
            <a:fld id="{711D5F23-67BE-4ECA-A8DB-1955728F8048}" type="slidenum">
              <a:rPr lang="en-IN" smtClean="0"/>
              <a:t>25</a:t>
            </a:fld>
            <a:endParaRPr lang="en-IN"/>
          </a:p>
        </p:txBody>
      </p:sp>
    </p:spTree>
    <p:extLst>
      <p:ext uri="{BB962C8B-B14F-4D97-AF65-F5344CB8AC3E}">
        <p14:creationId xmlns:p14="http://schemas.microsoft.com/office/powerpoint/2010/main" val="7197196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348880"/>
            <a:ext cx="8229600" cy="1143000"/>
          </a:xfrm>
        </p:spPr>
        <p:txBody>
          <a:bodyPr>
            <a:normAutofit fontScale="90000"/>
          </a:bodyPr>
          <a:lstStyle/>
          <a:p>
            <a:r>
              <a:rPr lang="en-IN" sz="3100" dirty="0" smtClean="0"/>
              <a:t>Rory Bunker and </a:t>
            </a:r>
            <a:r>
              <a:rPr lang="en-IN" sz="3100" dirty="0" err="1" smtClean="0"/>
              <a:t>Fadi</a:t>
            </a:r>
            <a:r>
              <a:rPr lang="en-IN" sz="3100" dirty="0" smtClean="0"/>
              <a:t> </a:t>
            </a:r>
            <a:r>
              <a:rPr lang="en-IN" sz="3100" dirty="0" err="1" smtClean="0"/>
              <a:t>Thabath</a:t>
            </a:r>
            <a:r>
              <a:rPr lang="en-IN" sz="3100" dirty="0" smtClean="0"/>
              <a:t> ,”</a:t>
            </a:r>
            <a:r>
              <a:rPr lang="en-IN" sz="3100" dirty="0"/>
              <a:t> A Machine Learning Framework for Sport Result </a:t>
            </a:r>
            <a:r>
              <a:rPr lang="en-IN" sz="3100" dirty="0" smtClean="0"/>
              <a:t>Prediction”</a:t>
            </a:r>
            <a:r>
              <a:rPr lang="en-IN" sz="3100" u="sng" dirty="0">
                <a:hlinkClick r:id="rId2" tooltip="Go to Applied Computing and Informatics on ScienceDirect"/>
              </a:rPr>
              <a:t> </a:t>
            </a:r>
            <a:r>
              <a:rPr lang="en-IN" sz="3100" u="sng" dirty="0">
                <a:latin typeface="+mn-lt"/>
                <a:hlinkClick r:id="rId2" tooltip="Go to Applied Computing and Informatics on ScienceDirect"/>
              </a:rPr>
              <a:t>Applied Computing and Informatics</a:t>
            </a:r>
            <a:r>
              <a:rPr lang="en-IN" sz="3100" u="sng" dirty="0">
                <a:latin typeface="+mn-lt"/>
              </a:rPr>
              <a:t/>
            </a:r>
            <a:br>
              <a:rPr lang="en-IN" sz="3100" u="sng" dirty="0">
                <a:latin typeface="+mn-lt"/>
              </a:rPr>
            </a:br>
            <a:r>
              <a:rPr lang="en-IN" sz="3100" u="sng" dirty="0">
                <a:latin typeface="+mn-lt"/>
                <a:hlinkClick r:id="rId3" tooltip="Go to table of contents for this volume/issue"/>
              </a:rPr>
              <a:t>Volume 15, Issue 1</a:t>
            </a:r>
            <a:r>
              <a:rPr lang="en-IN" sz="3100" dirty="0"/>
              <a:t>, January 2019, Pages 27-33</a:t>
            </a:r>
            <a:r>
              <a:rPr lang="en-IN" sz="1800" dirty="0"/>
              <a:t/>
            </a:r>
            <a:br>
              <a:rPr lang="en-IN" sz="1800" dirty="0"/>
            </a:br>
            <a:r>
              <a:rPr lang="en-IN" sz="1800" dirty="0"/>
              <a:t/>
            </a:r>
            <a:br>
              <a:rPr lang="en-IN" sz="1800" dirty="0"/>
            </a:br>
            <a:endParaRPr lang="en-IN" sz="1800" dirty="0"/>
          </a:p>
        </p:txBody>
      </p:sp>
      <p:sp>
        <p:nvSpPr>
          <p:cNvPr id="4" name="Slide Number Placeholder 3"/>
          <p:cNvSpPr>
            <a:spLocks noGrp="1"/>
          </p:cNvSpPr>
          <p:nvPr>
            <p:ph type="sldNum" sz="quarter" idx="12"/>
          </p:nvPr>
        </p:nvSpPr>
        <p:spPr/>
        <p:txBody>
          <a:bodyPr/>
          <a:lstStyle/>
          <a:p>
            <a:fld id="{711D5F23-67BE-4ECA-A8DB-1955728F8048}" type="slidenum">
              <a:rPr lang="en-IN" smtClean="0"/>
              <a:t>26</a:t>
            </a:fld>
            <a:endParaRPr lang="en-IN"/>
          </a:p>
        </p:txBody>
      </p:sp>
      <p:sp>
        <p:nvSpPr>
          <p:cNvPr id="5" name="TextBox 4"/>
          <p:cNvSpPr txBox="1"/>
          <p:nvPr/>
        </p:nvSpPr>
        <p:spPr>
          <a:xfrm>
            <a:off x="2195736" y="836712"/>
            <a:ext cx="4536504" cy="707886"/>
          </a:xfrm>
          <a:prstGeom prst="rect">
            <a:avLst/>
          </a:prstGeom>
          <a:noFill/>
        </p:spPr>
        <p:txBody>
          <a:bodyPr wrap="square" rtlCol="0">
            <a:spAutoFit/>
          </a:bodyPr>
          <a:lstStyle/>
          <a:p>
            <a:pPr algn="ctr"/>
            <a:r>
              <a:rPr lang="en-IN" sz="4000" dirty="0" smtClean="0"/>
              <a:t>Reference</a:t>
            </a:r>
            <a:r>
              <a:rPr lang="en-IN" dirty="0" smtClean="0"/>
              <a:t> </a:t>
            </a:r>
            <a:endParaRPr lang="en-IN" dirty="0"/>
          </a:p>
        </p:txBody>
      </p:sp>
    </p:spTree>
    <p:extLst>
      <p:ext uri="{BB962C8B-B14F-4D97-AF65-F5344CB8AC3E}">
        <p14:creationId xmlns:p14="http://schemas.microsoft.com/office/powerpoint/2010/main" val="354176592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864" y="5445224"/>
            <a:ext cx="8229600" cy="1143000"/>
          </a:xfrm>
        </p:spPr>
        <p:txBody>
          <a:bodyPr>
            <a:noAutofit/>
          </a:bodyPr>
          <a:lstStyle/>
          <a:p>
            <a:r>
              <a:rPr lang="en-IN" sz="8000" b="1" dirty="0" smtClean="0"/>
              <a:t>THANK YOU</a:t>
            </a:r>
            <a:endParaRPr lang="en-IN" sz="8000" b="1"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6632"/>
            <a:ext cx="8748464" cy="5040560"/>
          </a:xfrm>
          <a:prstGeom prst="rect">
            <a:avLst/>
          </a:prstGeom>
        </p:spPr>
      </p:pic>
      <p:sp>
        <p:nvSpPr>
          <p:cNvPr id="6" name="Slide Number Placeholder 5"/>
          <p:cNvSpPr>
            <a:spLocks noGrp="1"/>
          </p:cNvSpPr>
          <p:nvPr>
            <p:ph type="sldNum" sz="quarter" idx="12"/>
          </p:nvPr>
        </p:nvSpPr>
        <p:spPr/>
        <p:txBody>
          <a:bodyPr/>
          <a:lstStyle/>
          <a:p>
            <a:fld id="{711D5F23-67BE-4ECA-A8DB-1955728F8048}" type="slidenum">
              <a:rPr lang="en-IN" smtClean="0"/>
              <a:t>27</a:t>
            </a:fld>
            <a:endParaRPr lang="en-IN"/>
          </a:p>
        </p:txBody>
      </p:sp>
    </p:spTree>
    <p:extLst>
      <p:ext uri="{BB962C8B-B14F-4D97-AF65-F5344CB8AC3E}">
        <p14:creationId xmlns:p14="http://schemas.microsoft.com/office/powerpoint/2010/main" val="18260559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1642195"/>
          </a:xfrm>
        </p:spPr>
        <p:txBody>
          <a:bodyPr>
            <a:normAutofit fontScale="90000"/>
          </a:bodyPr>
          <a:lstStyle/>
          <a:p>
            <a:r>
              <a:rPr lang="en-IN" dirty="0" smtClean="0"/>
              <a:t>Supervised versus unsupervised Learning</a:t>
            </a:r>
            <a:br>
              <a:rPr lang="en-IN" dirty="0" smtClean="0"/>
            </a:br>
            <a:endParaRPr lang="en-IN" dirty="0"/>
          </a:p>
        </p:txBody>
      </p:sp>
      <p:sp>
        <p:nvSpPr>
          <p:cNvPr id="3" name="Content Placeholder 2"/>
          <p:cNvSpPr>
            <a:spLocks noGrp="1"/>
          </p:cNvSpPr>
          <p:nvPr>
            <p:ph idx="1"/>
          </p:nvPr>
        </p:nvSpPr>
        <p:spPr/>
        <p:txBody>
          <a:bodyPr/>
          <a:lstStyle/>
          <a:p>
            <a:endParaRPr lang="en-IN"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484784"/>
            <a:ext cx="8568951" cy="4392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lide Number Placeholder 3"/>
          <p:cNvSpPr>
            <a:spLocks noGrp="1"/>
          </p:cNvSpPr>
          <p:nvPr>
            <p:ph type="sldNum" sz="quarter" idx="12"/>
          </p:nvPr>
        </p:nvSpPr>
        <p:spPr/>
        <p:txBody>
          <a:bodyPr/>
          <a:lstStyle/>
          <a:p>
            <a:fld id="{711D5F23-67BE-4ECA-A8DB-1955728F8048}" type="slidenum">
              <a:rPr lang="en-IN" smtClean="0"/>
              <a:t>3</a:t>
            </a:fld>
            <a:endParaRPr lang="en-IN"/>
          </a:p>
        </p:txBody>
      </p:sp>
    </p:spTree>
    <p:extLst>
      <p:ext uri="{BB962C8B-B14F-4D97-AF65-F5344CB8AC3E}">
        <p14:creationId xmlns:p14="http://schemas.microsoft.com/office/powerpoint/2010/main" val="41479885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124744"/>
            <a:ext cx="8229600" cy="4525963"/>
          </a:xfrm>
        </p:spPr>
        <p:txBody>
          <a:bodyPr>
            <a:normAutofit/>
          </a:bodyPr>
          <a:lstStyle/>
          <a:p>
            <a:r>
              <a:rPr lang="en-IN" sz="2800" dirty="0" smtClean="0"/>
              <a:t>Sports prediction is usually treated as a classification problem, with one class(win , lose, or  draw) is predicted.</a:t>
            </a:r>
          </a:p>
          <a:p>
            <a:r>
              <a:rPr lang="en-IN" sz="2800" dirty="0" smtClean="0"/>
              <a:t>Some analysts also look for winning margin by looking numeric  prediction problem.</a:t>
            </a:r>
          </a:p>
          <a:p>
            <a:r>
              <a:rPr lang="en-IN" sz="2800" dirty="0" smtClean="0"/>
              <a:t>In sports prediction large numbers of features can be collected including the historical performance of the teams ,results of matches and data on players.</a:t>
            </a:r>
            <a:r>
              <a:rPr lang="en-IN" dirty="0" smtClean="0"/>
              <a:t> </a:t>
            </a:r>
          </a:p>
          <a:p>
            <a:endParaRPr lang="en-IN" dirty="0" smtClean="0"/>
          </a:p>
          <a:p>
            <a:endParaRPr lang="en-IN" dirty="0"/>
          </a:p>
        </p:txBody>
      </p:sp>
      <p:sp>
        <p:nvSpPr>
          <p:cNvPr id="5" name="Slide Number Placeholder 4"/>
          <p:cNvSpPr>
            <a:spLocks noGrp="1"/>
          </p:cNvSpPr>
          <p:nvPr>
            <p:ph type="sldNum" sz="quarter" idx="12"/>
          </p:nvPr>
        </p:nvSpPr>
        <p:spPr/>
        <p:txBody>
          <a:bodyPr/>
          <a:lstStyle/>
          <a:p>
            <a:fld id="{711D5F23-67BE-4ECA-A8DB-1955728F8048}" type="slidenum">
              <a:rPr lang="en-IN" smtClean="0"/>
              <a:t>4</a:t>
            </a:fld>
            <a:endParaRPr lang="en-IN" dirty="0"/>
          </a:p>
        </p:txBody>
      </p:sp>
    </p:spTree>
    <p:extLst>
      <p:ext uri="{BB962C8B-B14F-4D97-AF65-F5344CB8AC3E}">
        <p14:creationId xmlns:p14="http://schemas.microsoft.com/office/powerpoint/2010/main" val="10724909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normAutofit/>
          </a:bodyPr>
          <a:lstStyle/>
          <a:p>
            <a:r>
              <a:rPr lang="en-IN" dirty="0" smtClean="0"/>
              <a:t>2.Scope</a:t>
            </a:r>
            <a:endParaRPr lang="en-IN" dirty="0"/>
          </a:p>
        </p:txBody>
      </p:sp>
      <p:sp>
        <p:nvSpPr>
          <p:cNvPr id="3" name="Content Placeholder 2"/>
          <p:cNvSpPr>
            <a:spLocks noGrp="1"/>
          </p:cNvSpPr>
          <p:nvPr>
            <p:ph idx="1"/>
          </p:nvPr>
        </p:nvSpPr>
        <p:spPr>
          <a:xfrm>
            <a:off x="467544" y="1052736"/>
            <a:ext cx="8219256" cy="5616624"/>
          </a:xfrm>
        </p:spPr>
        <p:txBody>
          <a:bodyPr>
            <a:normAutofit fontScale="47500" lnSpcReduction="20000"/>
          </a:bodyPr>
          <a:lstStyle/>
          <a:p>
            <a:r>
              <a:rPr lang="en-IN" sz="5900" dirty="0" smtClean="0"/>
              <a:t>To help different stakeholders understand the odds of winning or losing forthcoming matches.</a:t>
            </a:r>
          </a:p>
          <a:p>
            <a:r>
              <a:rPr lang="en-IN" sz="5900" dirty="0" smtClean="0"/>
              <a:t>To  decide which team is likely to win because of the financial assets involved in the betting process(for approximate the odds of game in advance).</a:t>
            </a:r>
          </a:p>
          <a:p>
            <a:r>
              <a:rPr lang="en-IN" sz="5900" dirty="0" smtClean="0"/>
              <a:t>Once the predicted result for match is obtained, an additional problem is to then decide whether to bet on the match or not.</a:t>
            </a:r>
          </a:p>
          <a:p>
            <a:r>
              <a:rPr lang="en-IN" sz="5900" dirty="0" smtClean="0"/>
              <a:t>Sports managers also use this for assessing the potential opponent in match.</a:t>
            </a:r>
          </a:p>
          <a:p>
            <a:r>
              <a:rPr lang="en-IN" sz="5900" dirty="0" smtClean="0"/>
              <a:t>The increasing amount of data related to sports is available has meant there has been increasing interest in developing intelligent models and prediction systems to forecast the results of the matches.</a:t>
            </a:r>
          </a:p>
          <a:p>
            <a:endParaRPr lang="en-IN" dirty="0" smtClean="0"/>
          </a:p>
          <a:p>
            <a:endParaRPr lang="en-IN" dirty="0" smtClean="0"/>
          </a:p>
          <a:p>
            <a:endParaRPr lang="en-IN" dirty="0" smtClean="0"/>
          </a:p>
          <a:p>
            <a:endParaRPr lang="en-IN" dirty="0" smtClean="0"/>
          </a:p>
          <a:p>
            <a:endParaRPr lang="en-IN" dirty="0"/>
          </a:p>
        </p:txBody>
      </p:sp>
      <p:sp>
        <p:nvSpPr>
          <p:cNvPr id="4" name="Slide Number Placeholder 3"/>
          <p:cNvSpPr>
            <a:spLocks noGrp="1"/>
          </p:cNvSpPr>
          <p:nvPr>
            <p:ph type="sldNum" sz="quarter" idx="12"/>
          </p:nvPr>
        </p:nvSpPr>
        <p:spPr/>
        <p:txBody>
          <a:bodyPr/>
          <a:lstStyle/>
          <a:p>
            <a:fld id="{711D5F23-67BE-4ECA-A8DB-1955728F8048}" type="slidenum">
              <a:rPr lang="en-IN" smtClean="0"/>
              <a:t>5</a:t>
            </a:fld>
            <a:endParaRPr lang="en-IN" dirty="0"/>
          </a:p>
        </p:txBody>
      </p:sp>
    </p:spTree>
    <p:extLst>
      <p:ext uri="{BB962C8B-B14F-4D97-AF65-F5344CB8AC3E}">
        <p14:creationId xmlns:p14="http://schemas.microsoft.com/office/powerpoint/2010/main" val="20696432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3.Aims and Contribution</a:t>
            </a:r>
            <a:r>
              <a:rPr lang="en-IN" dirty="0"/>
              <a:t/>
            </a:r>
            <a:br>
              <a:rPr lang="en-IN" dirty="0"/>
            </a:br>
            <a:endParaRPr lang="en-IN" dirty="0"/>
          </a:p>
        </p:txBody>
      </p:sp>
      <p:sp>
        <p:nvSpPr>
          <p:cNvPr id="3" name="Content Placeholder 2"/>
          <p:cNvSpPr>
            <a:spLocks noGrp="1"/>
          </p:cNvSpPr>
          <p:nvPr>
            <p:ph idx="1"/>
          </p:nvPr>
        </p:nvSpPr>
        <p:spPr>
          <a:xfrm>
            <a:off x="457200" y="1484784"/>
            <a:ext cx="8229600" cy="4896544"/>
          </a:xfrm>
        </p:spPr>
        <p:txBody>
          <a:bodyPr>
            <a:normAutofit fontScale="92500" lnSpcReduction="20000"/>
          </a:bodyPr>
          <a:lstStyle/>
          <a:p>
            <a:r>
              <a:rPr lang="en-IN" sz="3000" dirty="0" smtClean="0"/>
              <a:t>To provide a critical survey of the literature for sports result prediction focusing on the use of neural network for this problem.</a:t>
            </a:r>
          </a:p>
          <a:p>
            <a:r>
              <a:rPr lang="en-IN" sz="3000" dirty="0" smtClean="0"/>
              <a:t>To Discuss the challenge that arise when using these intelligent models on sports prediction.</a:t>
            </a:r>
          </a:p>
          <a:p>
            <a:r>
              <a:rPr lang="en-IN" sz="3000" dirty="0" smtClean="0"/>
              <a:t>To explain CRISP-DM type framework for sport result prediction is proposed(SRP-CRISP-DM) based on the six steps of CRISP-DM.</a:t>
            </a:r>
          </a:p>
          <a:p>
            <a:r>
              <a:rPr lang="en-IN" sz="3000" dirty="0" smtClean="0"/>
              <a:t>To serve researchers , sports fan , club managers ,book makers , and students who are interested in intelligent solutions based on NN for sports result predictions.</a:t>
            </a:r>
          </a:p>
          <a:p>
            <a:endParaRPr lang="en-IN" dirty="0" smtClean="0"/>
          </a:p>
          <a:p>
            <a:endParaRPr lang="en-IN" dirty="0"/>
          </a:p>
        </p:txBody>
      </p:sp>
      <p:sp>
        <p:nvSpPr>
          <p:cNvPr id="4" name="Slide Number Placeholder 3"/>
          <p:cNvSpPr>
            <a:spLocks noGrp="1"/>
          </p:cNvSpPr>
          <p:nvPr>
            <p:ph type="sldNum" sz="quarter" idx="12"/>
          </p:nvPr>
        </p:nvSpPr>
        <p:spPr/>
        <p:txBody>
          <a:bodyPr/>
          <a:lstStyle/>
          <a:p>
            <a:fld id="{711D5F23-67BE-4ECA-A8DB-1955728F8048}" type="slidenum">
              <a:rPr lang="en-IN" smtClean="0"/>
              <a:t>6</a:t>
            </a:fld>
            <a:endParaRPr lang="en-IN" dirty="0"/>
          </a:p>
        </p:txBody>
      </p:sp>
    </p:spTree>
    <p:extLst>
      <p:ext uri="{BB962C8B-B14F-4D97-AF65-F5344CB8AC3E}">
        <p14:creationId xmlns:p14="http://schemas.microsoft.com/office/powerpoint/2010/main" val="28432979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4.Literature Review and Critical Analysis</a:t>
            </a:r>
            <a:br>
              <a:rPr lang="en-IN" dirty="0" smtClean="0"/>
            </a:br>
            <a:endParaRPr lang="en-IN" dirty="0"/>
          </a:p>
        </p:txBody>
      </p:sp>
      <p:sp>
        <p:nvSpPr>
          <p:cNvPr id="3" name="Content Placeholder 2"/>
          <p:cNvSpPr>
            <a:spLocks noGrp="1"/>
          </p:cNvSpPr>
          <p:nvPr>
            <p:ph idx="1"/>
          </p:nvPr>
        </p:nvSpPr>
        <p:spPr/>
        <p:txBody>
          <a:bodyPr>
            <a:normAutofit fontScale="92500" lnSpcReduction="20000"/>
          </a:bodyPr>
          <a:lstStyle/>
          <a:p>
            <a:r>
              <a:rPr lang="en-IN" sz="3000" dirty="0" smtClean="0"/>
              <a:t>Artificial neural Networks are perhaps the most commonly applied approach among ML mechanisms to the sports prediction problem.</a:t>
            </a:r>
          </a:p>
          <a:p>
            <a:r>
              <a:rPr lang="en-IN" sz="3000" dirty="0" smtClean="0"/>
              <a:t>An ANN usually contains interconnected components (neurons) that transform a set of inputs into  a desired output.</a:t>
            </a:r>
          </a:p>
          <a:p>
            <a:r>
              <a:rPr lang="en-IN" sz="3000" dirty="0" smtClean="0"/>
              <a:t>It is constructed after processing the training dataset that contains the features used to build an ANN model.</a:t>
            </a:r>
          </a:p>
          <a:p>
            <a:r>
              <a:rPr lang="en-IN" sz="3000" dirty="0" smtClean="0"/>
              <a:t> ANN model are quite flexible in terms of how the class variable is defined. </a:t>
            </a:r>
          </a:p>
          <a:p>
            <a:endParaRPr lang="en-IN" dirty="0" smtClean="0"/>
          </a:p>
          <a:p>
            <a:endParaRPr lang="en-IN" dirty="0"/>
          </a:p>
        </p:txBody>
      </p:sp>
      <p:sp>
        <p:nvSpPr>
          <p:cNvPr id="4" name="Slide Number Placeholder 3"/>
          <p:cNvSpPr>
            <a:spLocks noGrp="1"/>
          </p:cNvSpPr>
          <p:nvPr>
            <p:ph type="sldNum" sz="quarter" idx="12"/>
          </p:nvPr>
        </p:nvSpPr>
        <p:spPr/>
        <p:txBody>
          <a:bodyPr/>
          <a:lstStyle/>
          <a:p>
            <a:fld id="{711D5F23-67BE-4ECA-A8DB-1955728F8048}" type="slidenum">
              <a:rPr lang="en-IN" smtClean="0"/>
              <a:t>7</a:t>
            </a:fld>
            <a:endParaRPr lang="en-IN" dirty="0"/>
          </a:p>
        </p:txBody>
      </p:sp>
    </p:spTree>
    <p:extLst>
      <p:ext uri="{BB962C8B-B14F-4D97-AF65-F5344CB8AC3E}">
        <p14:creationId xmlns:p14="http://schemas.microsoft.com/office/powerpoint/2010/main" val="30817726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Artificial Neural network Structure </a:t>
            </a:r>
            <a:endParaRPr lang="en-IN" dirty="0"/>
          </a:p>
        </p:txBody>
      </p:sp>
      <p:sp>
        <p:nvSpPr>
          <p:cNvPr id="3" name="Content Placeholder 2"/>
          <p:cNvSpPr>
            <a:spLocks noGrp="1"/>
          </p:cNvSpPr>
          <p:nvPr>
            <p:ph idx="1"/>
          </p:nvPr>
        </p:nvSpPr>
        <p:spPr>
          <a:xfrm>
            <a:off x="457200" y="2132856"/>
            <a:ext cx="8229600" cy="4464496"/>
          </a:xfrm>
        </p:spPr>
        <p:txBody>
          <a:bodyPr/>
          <a:lstStyle/>
          <a:p>
            <a:pPr marL="0" indent="0">
              <a:buNone/>
            </a:pPr>
            <a:endParaRPr lang="en-IN"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2060848"/>
            <a:ext cx="8280920" cy="4608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lide Number Placeholder 3"/>
          <p:cNvSpPr>
            <a:spLocks noGrp="1"/>
          </p:cNvSpPr>
          <p:nvPr>
            <p:ph type="sldNum" sz="quarter" idx="12"/>
          </p:nvPr>
        </p:nvSpPr>
        <p:spPr/>
        <p:txBody>
          <a:bodyPr/>
          <a:lstStyle/>
          <a:p>
            <a:fld id="{711D5F23-67BE-4ECA-A8DB-1955728F8048}" type="slidenum">
              <a:rPr lang="en-IN" smtClean="0"/>
              <a:t>8</a:t>
            </a:fld>
            <a:endParaRPr lang="en-IN" dirty="0"/>
          </a:p>
        </p:txBody>
      </p:sp>
    </p:spTree>
    <p:extLst>
      <p:ext uri="{BB962C8B-B14F-4D97-AF65-F5344CB8AC3E}">
        <p14:creationId xmlns:p14="http://schemas.microsoft.com/office/powerpoint/2010/main" val="38589870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5.The proposed Sport Result Prediction Intelligent Framework</a:t>
            </a:r>
            <a:endParaRPr lang="en-IN" dirty="0"/>
          </a:p>
        </p:txBody>
      </p:sp>
      <p:sp>
        <p:nvSpPr>
          <p:cNvPr id="3" name="Content Placeholder 2"/>
          <p:cNvSpPr>
            <a:spLocks noGrp="1"/>
          </p:cNvSpPr>
          <p:nvPr>
            <p:ph idx="1"/>
          </p:nvPr>
        </p:nvSpPr>
        <p:spPr/>
        <p:txBody>
          <a:bodyPr>
            <a:normAutofit fontScale="92500" lnSpcReduction="10000"/>
          </a:bodyPr>
          <a:lstStyle/>
          <a:p>
            <a:r>
              <a:rPr lang="en-IN" sz="3000" dirty="0" smtClean="0"/>
              <a:t>In this section an intelligent architecture for sports result prediction is presented.</a:t>
            </a:r>
          </a:p>
          <a:p>
            <a:r>
              <a:rPr lang="en-IN" sz="3000" dirty="0" smtClean="0"/>
              <a:t>Proposing steps of a possible framework and describing the characteristics of the data used for sports results prediction and how this fits in the framework.</a:t>
            </a:r>
          </a:p>
          <a:p>
            <a:r>
              <a:rPr lang="en-IN" sz="3000" dirty="0" smtClean="0"/>
              <a:t>This framework consists of six main steps based on the steps of the standard CRISP_DM.</a:t>
            </a:r>
          </a:p>
          <a:p>
            <a:r>
              <a:rPr lang="en-IN" sz="3000" dirty="0" smtClean="0"/>
              <a:t>This framework focuses on result prediction for team sports rather than individual sports.</a:t>
            </a:r>
          </a:p>
          <a:p>
            <a:endParaRPr lang="en-IN" dirty="0"/>
          </a:p>
        </p:txBody>
      </p:sp>
      <p:sp>
        <p:nvSpPr>
          <p:cNvPr id="4" name="Slide Number Placeholder 3"/>
          <p:cNvSpPr>
            <a:spLocks noGrp="1"/>
          </p:cNvSpPr>
          <p:nvPr>
            <p:ph type="sldNum" sz="quarter" idx="12"/>
          </p:nvPr>
        </p:nvSpPr>
        <p:spPr/>
        <p:txBody>
          <a:bodyPr/>
          <a:lstStyle/>
          <a:p>
            <a:fld id="{711D5F23-67BE-4ECA-A8DB-1955728F8048}" type="slidenum">
              <a:rPr lang="en-IN" smtClean="0"/>
              <a:t>9</a:t>
            </a:fld>
            <a:endParaRPr lang="en-IN" dirty="0"/>
          </a:p>
        </p:txBody>
      </p:sp>
    </p:spTree>
    <p:extLst>
      <p:ext uri="{BB962C8B-B14F-4D97-AF65-F5344CB8AC3E}">
        <p14:creationId xmlns:p14="http://schemas.microsoft.com/office/powerpoint/2010/main" val="5435655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1187</TotalTime>
  <Words>1896</Words>
  <Application>Microsoft Office PowerPoint</Application>
  <PresentationFormat>On-screen Show (4:3)</PresentationFormat>
  <Paragraphs>145</Paragraphs>
  <Slides>27</Slides>
  <Notes>1</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 A Machine Learning Framework For Sport Result Prediction </vt:lpstr>
      <vt:lpstr>1.Introduction</vt:lpstr>
      <vt:lpstr>Supervised versus unsupervised Learning </vt:lpstr>
      <vt:lpstr>PowerPoint Presentation</vt:lpstr>
      <vt:lpstr>2.Scope</vt:lpstr>
      <vt:lpstr>3.Aims and Contribution </vt:lpstr>
      <vt:lpstr>4.Literature Review and Critical Analysis </vt:lpstr>
      <vt:lpstr>Artificial Neural network Structure </vt:lpstr>
      <vt:lpstr>5.The proposed Sport Result Prediction Intelligent Framework</vt:lpstr>
      <vt:lpstr>SIX Phases of Traditional CRISP-DM Model</vt:lpstr>
      <vt:lpstr>Steps of Proposed SRP-CRISP-Framework</vt:lpstr>
      <vt:lpstr>5.1 Domain Understanding</vt:lpstr>
      <vt:lpstr>5.2 Data Understanding</vt:lpstr>
      <vt:lpstr>Granularity Level of Data</vt:lpstr>
      <vt:lpstr>Class Variable</vt:lpstr>
      <vt:lpstr>5.3Data Preparation &amp; feature Extraction</vt:lpstr>
      <vt:lpstr>5.3.2-Data Pre-processing : Match Features versus External Features</vt:lpstr>
      <vt:lpstr>6.Modelling</vt:lpstr>
      <vt:lpstr>7.Sports Prediction Model Evaluation</vt:lpstr>
      <vt:lpstr>7.2.Training and Testing</vt:lpstr>
      <vt:lpstr>PowerPoint Presentation</vt:lpstr>
      <vt:lpstr>PowerPoint Presentation</vt:lpstr>
      <vt:lpstr>Diagrammatactic Representation of 10-Fold Cross Validation</vt:lpstr>
      <vt:lpstr>8.Model Deployment</vt:lpstr>
      <vt:lpstr>9.Conclusions</vt:lpstr>
      <vt:lpstr>Rory Bunker and Fadi Thabath ,” A Machine Learning Framework for Sport Result Prediction” Applied Computing and Informatics Volume 15, Issue 1, January 2019, Pages 27-33  </vt:lpstr>
      <vt:lpstr>THANK YOU</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Machine Learning Framework For Sport Result Prediction</dc:title>
  <dc:creator>BDA</dc:creator>
  <cp:lastModifiedBy>BDA</cp:lastModifiedBy>
  <cp:revision>61</cp:revision>
  <dcterms:created xsi:type="dcterms:W3CDTF">2019-12-08T18:40:25Z</dcterms:created>
  <dcterms:modified xsi:type="dcterms:W3CDTF">2019-12-12T10:48:47Z</dcterms:modified>
</cp:coreProperties>
</file>