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5" r:id="rId6"/>
    <p:sldId id="260" r:id="rId7"/>
    <p:sldId id="259" r:id="rId8"/>
    <p:sldId id="261" r:id="rId9"/>
    <p:sldId id="262" r:id="rId10"/>
    <p:sldId id="267" r:id="rId11"/>
    <p:sldId id="268" r:id="rId12"/>
    <p:sldId id="269" r:id="rId13"/>
    <p:sldId id="270" r:id="rId14"/>
    <p:sldId id="272" r:id="rId15"/>
    <p:sldId id="275" r:id="rId16"/>
    <p:sldId id="274" r:id="rId17"/>
    <p:sldId id="277" r:id="rId18"/>
    <p:sldId id="279" r:id="rId19"/>
    <p:sldId id="282" r:id="rId20"/>
    <p:sldId id="280" r:id="rId21"/>
    <p:sldId id="281" r:id="rId22"/>
    <p:sldId id="283" r:id="rId23"/>
    <p:sldId id="284" r:id="rId24"/>
    <p:sldId id="273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8" autoAdjust="0"/>
  </p:normalViewPr>
  <p:slideViewPr>
    <p:cSldViewPr snapToGrid="0">
      <p:cViewPr>
        <p:scale>
          <a:sx n="75" d="100"/>
          <a:sy n="75" d="100"/>
        </p:scale>
        <p:origin x="23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EF9A0-71B9-498F-898C-780B87A5444B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48277-3ED6-4A18-8BEA-4FAD250E8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0625-FA81-4C12-B91C-DE6B35C17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5DD97-A1E9-4B2C-BFFD-5F881F977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BE0AD-E1FA-4728-98D9-DF12EAAB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456D-0C10-4233-AD6E-1F088F1F00EB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9A290-1B06-49CC-BF27-36A1E188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30CE3-077D-4552-90B6-051A4890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6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96A1-0C65-4658-AF74-6135E397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9ADE6-3A01-443D-A2A8-6D1C7F4C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1DBC3-71C1-4AF4-80EC-9A11C173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E354-0B96-40AD-88A6-BFCED8B9A42C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7C98B-321C-4122-9BA4-55A6874D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E1D8A-64D2-4FFD-97B9-00641814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0FEEF-F172-40D4-B64E-D7C2935DC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16EF4-0734-4DA9-9046-244A18849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BE794-24A2-4795-AB71-BFCBA4A5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157D-88F0-4BA4-8209-4CA28E851C77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0D3C-4A21-4EFB-9679-2AB82F8D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CBB38-B0D5-48DF-8306-A364E833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2F88-6795-4CF2-9167-3F61B75B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B2CC-3D22-41A8-BB08-DECC9E24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069-8F48-489A-B897-809BC992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AF25-F7B4-4784-8BB7-F755DA38271A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E5F6-D7AC-4A49-A49D-43160301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27705-5355-46DA-9123-A694174D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A92D-A751-4DB4-9582-3CC93F12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F90A3-5A15-4B4A-8C4B-4D1A3186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5F5BA-0217-49A4-983B-C35031FE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639A-2230-4B6F-974A-FD897837E2B4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2A5C1-D094-4304-BDC0-1BFCE9D5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D4EA-F0E8-4C09-8B58-2772969B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FE12-155F-4646-953E-B35D2346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93A00-3001-4B78-B1A5-AA22E2309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CA4DE-6E63-44E6-9234-1764981E5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AF444-01B5-463E-AEDE-F0BFA485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DD4A-4AE7-4F80-AE34-4AC952B9B644}" type="datetime1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C97F2-982F-41D0-92BF-F79688E6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0F136-3A48-4419-9B53-5D33F254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5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2D268-C774-49F2-84A4-489EC77E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A8023-76B3-498A-8F9A-99510452F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57D5E-5BE0-4169-B48D-E42F0D6D1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E77E1-D767-49B5-B3B3-CE20F6182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C52E4-6912-4A46-BE4D-EE406B0A2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8066D-4DBC-4038-8D5A-9CDC9E81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9563-EABF-49A9-A79B-24A099ABB782}" type="datetime1">
              <a:rPr lang="en-US" smtClean="0"/>
              <a:t>12/26/2019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253F0F-843E-4073-803D-8CE5F5F0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0B05D-822F-4996-A593-9FFEF204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C301-9557-4FD3-A64A-BCF2D2E8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789A5-B86B-4604-B871-05DC3F3C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DEBE-3F1B-46C7-890F-5B69D53E4C80}" type="datetime1">
              <a:rPr lang="en-US" smtClean="0"/>
              <a:t>12/26/2019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FE1E0-BC54-4033-AE64-9AD14780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E1DD6-F5C9-46E7-9F45-A52577CF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64FB7-CF9E-4125-B492-D9D51CB0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0915-1DF5-4F86-9D96-EB15188C152E}" type="datetime1">
              <a:rPr lang="en-US" smtClean="0"/>
              <a:t>12/26/2019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E2049-5C9F-4A2B-80CA-FEB08761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CE3CF-E356-4D6B-8B04-9D32B39A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BC36-3336-4F9F-9E94-CA6A46FD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B17D-98AB-492E-9E2B-CFF54EF9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676A8-FB0E-40AD-8285-23AD3ED07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A141A-7CED-4063-8B7D-4E6369F0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73C-E0C8-481A-92EE-7DE284E61A00}" type="datetime1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08A6A-94A5-482B-978D-B6CADFEE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FEEF5-3E02-4E79-BF7B-2EE4AC8C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6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8BB2-5C38-4CBE-AA36-E95D39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3E972-AD9B-4A49-A955-34D1F120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F65BA-51A6-4FF1-A06F-C2299F46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940D0-8449-49EA-A8C3-A9CF4B75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465E-CAFA-4E1E-B53B-BF7C2C7FC32F}" type="datetime1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A0A5C-D98F-48D0-A8B7-3E70AD43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64215-B67A-46BD-B52E-682770A9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1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71BF5-B480-4E0D-9008-BB7345DA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64F16-B3BF-482F-A073-53038542D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8EFC-9999-4080-BA38-E2EEF1DA6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3FF0-2A15-4051-87F4-1EAE60CB9FFD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D9D64-20D9-4E1E-B7C4-0871F8641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3FB2-F0AC-47D2-8AB8-9E6E34B68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D4CF-D521-448A-8C64-8B995F08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EE35-3CB1-4E35-9364-DC7FA228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97980"/>
          </a:xfrm>
        </p:spPr>
        <p:txBody>
          <a:bodyPr>
            <a:normAutofit fontScale="90000"/>
          </a:bodyPr>
          <a:lstStyle/>
          <a:p>
            <a:r>
              <a:rPr lang="en-US" dirty="0"/>
              <a:t>Zero-Shot Learning -  A Comprehensive Evaluation of the Good, the Bad and the Ugly</a:t>
            </a:r>
            <a:br>
              <a:rPr lang="en-US" dirty="0"/>
            </a:br>
            <a:br>
              <a:rPr lang="en-US" dirty="0"/>
            </a:br>
            <a:r>
              <a:rPr lang="en-US" sz="2200" dirty="0" err="1"/>
              <a:t>Yongqin</a:t>
            </a:r>
            <a:r>
              <a:rPr lang="en-US" sz="2200" dirty="0"/>
              <a:t> Xian, Student Member, IEEE, Christoph H. Lampert,</a:t>
            </a:r>
            <a:br>
              <a:rPr lang="en-US" sz="2200" dirty="0"/>
            </a:br>
            <a:r>
              <a:rPr lang="en-US" sz="2200" dirty="0" err="1"/>
              <a:t>Bernt</a:t>
            </a:r>
            <a:r>
              <a:rPr lang="en-US" sz="2200" dirty="0"/>
              <a:t> Schiele, Fellow, IEEE, and Zeynep </a:t>
            </a:r>
            <a:r>
              <a:rPr lang="en-US" sz="2200" dirty="0" err="1"/>
              <a:t>Akata</a:t>
            </a:r>
            <a:r>
              <a:rPr lang="en-US" sz="2200" dirty="0"/>
              <a:t>, Member, IEEE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1D2E2-77FE-4FF0-BAA3-93BEB8BF9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4448" y="5943387"/>
            <a:ext cx="2967135" cy="426098"/>
          </a:xfrm>
        </p:spPr>
        <p:txBody>
          <a:bodyPr/>
          <a:lstStyle/>
          <a:p>
            <a:r>
              <a:rPr lang="en-US" dirty="0"/>
              <a:t>Vladislav Panferov</a:t>
            </a:r>
          </a:p>
        </p:txBody>
      </p:sp>
    </p:spTree>
    <p:extLst>
      <p:ext uri="{BB962C8B-B14F-4D97-AF65-F5344CB8AC3E}">
        <p14:creationId xmlns:p14="http://schemas.microsoft.com/office/powerpoint/2010/main" val="106027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2" y="-89386"/>
            <a:ext cx="9435828" cy="1325563"/>
          </a:xfrm>
        </p:spPr>
        <p:txBody>
          <a:bodyPr/>
          <a:lstStyle/>
          <a:p>
            <a:r>
              <a:rPr lang="en-US" dirty="0"/>
              <a:t>Purpose of the paper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9E16E-FB9D-4BA7-B811-6E30F5820FDF}"/>
              </a:ext>
            </a:extLst>
          </p:cNvPr>
          <p:cNvSpPr/>
          <p:nvPr/>
        </p:nvSpPr>
        <p:spPr>
          <a:xfrm>
            <a:off x="9005890" y="4829175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10863B-BB6E-42B1-978A-B8A43A85B58A}"/>
              </a:ext>
            </a:extLst>
          </p:cNvPr>
          <p:cNvSpPr/>
          <p:nvPr/>
        </p:nvSpPr>
        <p:spPr>
          <a:xfrm>
            <a:off x="8741566" y="2729039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8E052-045A-415E-8882-43AE5B08C557}"/>
              </a:ext>
            </a:extLst>
          </p:cNvPr>
          <p:cNvSpPr/>
          <p:nvPr/>
        </p:nvSpPr>
        <p:spPr>
          <a:xfrm>
            <a:off x="1772713" y="1455252"/>
            <a:ext cx="1191951" cy="459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206B57-5355-40A1-B970-50E7715F2763}"/>
              </a:ext>
            </a:extLst>
          </p:cNvPr>
          <p:cNvSpPr txBox="1">
            <a:spLocks/>
          </p:cNvSpPr>
          <p:nvPr/>
        </p:nvSpPr>
        <p:spPr>
          <a:xfrm>
            <a:off x="489222" y="1221677"/>
            <a:ext cx="11283678" cy="174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Try several zero-shot learning implementation </a:t>
            </a:r>
            <a:r>
              <a:rPr lang="en-US" sz="2000" dirty="0">
                <a:solidFill>
                  <a:srgbClr val="C00000"/>
                </a:solidFill>
              </a:rPr>
              <a:t>methods</a:t>
            </a:r>
            <a:r>
              <a:rPr lang="en-US" sz="2000" dirty="0"/>
              <a:t> on several </a:t>
            </a:r>
            <a:r>
              <a:rPr lang="en-US" sz="2000" dirty="0">
                <a:solidFill>
                  <a:srgbClr val="C00000"/>
                </a:solidFill>
              </a:rPr>
              <a:t>datasets</a:t>
            </a:r>
            <a:r>
              <a:rPr lang="en-US" sz="2000" dirty="0"/>
              <a:t>.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EEA36B-EB30-4B5B-A78C-B96F4FF2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50" y="2542260"/>
            <a:ext cx="6457950" cy="423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Datasets (6):</a:t>
            </a:r>
          </a:p>
          <a:p>
            <a:r>
              <a:rPr lang="en-US" sz="2000" dirty="0"/>
              <a:t>Coarse-grained – small-scale </a:t>
            </a:r>
            <a:r>
              <a:rPr lang="en-US" sz="2000" dirty="0" err="1"/>
              <a:t>aPY</a:t>
            </a:r>
            <a:r>
              <a:rPr lang="en-US" sz="2000" dirty="0"/>
              <a:t>, medium-scale AWA1 </a:t>
            </a:r>
            <a:br>
              <a:rPr lang="en-US" sz="2000" dirty="0"/>
            </a:br>
            <a:r>
              <a:rPr lang="en-US" sz="2000" dirty="0"/>
              <a:t>and AWA2 with attributes</a:t>
            </a:r>
          </a:p>
          <a:p>
            <a:r>
              <a:rPr lang="en-US" sz="2000" dirty="0"/>
              <a:t>Fine-grained:</a:t>
            </a:r>
          </a:p>
          <a:p>
            <a:pPr lvl="1"/>
            <a:r>
              <a:rPr lang="en-US" sz="2000" dirty="0"/>
              <a:t>Both medium-scale SUN, CUB with attributes</a:t>
            </a:r>
          </a:p>
          <a:p>
            <a:pPr lvl="1"/>
            <a:r>
              <a:rPr lang="en-US" sz="2000" dirty="0"/>
              <a:t>Large-scale ImageNet without attributes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* Medium scale – images (10,000 – 1,000,000)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	and classes (100-1000)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FEED82-1DBF-4B40-8683-8BD56702A9AE}"/>
              </a:ext>
            </a:extLst>
          </p:cNvPr>
          <p:cNvSpPr txBox="1">
            <a:spLocks/>
          </p:cNvSpPr>
          <p:nvPr/>
        </p:nvSpPr>
        <p:spPr>
          <a:xfrm>
            <a:off x="489222" y="2542260"/>
            <a:ext cx="5067300" cy="47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Evaluated Methods (13):</a:t>
            </a:r>
          </a:p>
          <a:p>
            <a:r>
              <a:rPr lang="en-US" sz="2000" dirty="0"/>
              <a:t>Learning Linear Compatibility</a:t>
            </a:r>
          </a:p>
          <a:p>
            <a:r>
              <a:rPr lang="en-US" sz="2000" dirty="0"/>
              <a:t>Learning Nonlinear Compatibility</a:t>
            </a:r>
          </a:p>
          <a:p>
            <a:r>
              <a:rPr lang="en-US" sz="2000" dirty="0"/>
              <a:t>Learning Intermediate Attribute Classifiers</a:t>
            </a:r>
          </a:p>
          <a:p>
            <a:r>
              <a:rPr lang="en-US" sz="2000" dirty="0"/>
              <a:t>Hybrid Models</a:t>
            </a:r>
          </a:p>
          <a:p>
            <a:r>
              <a:rPr lang="en-US" sz="2000" dirty="0" err="1"/>
              <a:t>Transductive</a:t>
            </a:r>
            <a:r>
              <a:rPr lang="en-US" sz="2000" dirty="0"/>
              <a:t> Zero-Shot Learning Setting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31C50-C656-4AAD-A240-FF50B67C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</a:t>
            </a:r>
            <a:r>
              <a:rPr lang="en-US" sz="2400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Linear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Compatibility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52572A-8AA8-4CF4-A2C6-2D17A239D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98613"/>
            <a:ext cx="7188199" cy="212051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E78B57-F031-4AED-8D94-DE0C2110A3A0}"/>
              </a:ext>
            </a:extLst>
          </p:cNvPr>
          <p:cNvSpPr txBox="1">
            <a:spLocks/>
          </p:cNvSpPr>
          <p:nvPr/>
        </p:nvSpPr>
        <p:spPr>
          <a:xfrm>
            <a:off x="4038599" y="791184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Use bi-linear compatibility function to associate visual and auxiliary information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C44B82-D134-465C-BFBB-E12F0960FF12}"/>
              </a:ext>
            </a:extLst>
          </p:cNvPr>
          <p:cNvSpPr/>
          <p:nvPr/>
        </p:nvSpPr>
        <p:spPr>
          <a:xfrm>
            <a:off x="10534650" y="1571625"/>
            <a:ext cx="790575" cy="6286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1C7B69-828D-4491-A933-40565E985FD4}"/>
              </a:ext>
            </a:extLst>
          </p:cNvPr>
          <p:cNvSpPr/>
          <p:nvPr/>
        </p:nvSpPr>
        <p:spPr>
          <a:xfrm>
            <a:off x="4038599" y="458948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r>
              <a:rPr lang="en-US" sz="2000" b="1" dirty="0"/>
              <a:t>DEVISE (Deep Visual Semantic Embedding)</a:t>
            </a:r>
          </a:p>
          <a:p>
            <a:pPr marL="342900" indent="-342900">
              <a:buAutoNum type="arabicParenR"/>
            </a:pPr>
            <a:r>
              <a:rPr lang="en-US" sz="2000" b="1" dirty="0"/>
              <a:t>ALE (Attribute Label Embedding)</a:t>
            </a:r>
          </a:p>
          <a:p>
            <a:pPr marL="342900" indent="-342900">
              <a:buAutoNum type="arabicParenR"/>
            </a:pPr>
            <a:r>
              <a:rPr lang="en-US" sz="2000" b="1" dirty="0"/>
              <a:t>SJE (Structured Joint Embedding)</a:t>
            </a:r>
          </a:p>
          <a:p>
            <a:pPr marL="342900" indent="-342900">
              <a:buAutoNum type="arabicParenR"/>
            </a:pPr>
            <a:r>
              <a:rPr lang="en-US" sz="2000" b="1" dirty="0"/>
              <a:t>ESZSL (Embarrassingly simple zero- shot learning)</a:t>
            </a:r>
          </a:p>
          <a:p>
            <a:pPr marL="342900" indent="-342900">
              <a:buAutoNum type="arabicParenR"/>
            </a:pPr>
            <a:r>
              <a:rPr lang="en-US" sz="2000" b="1" dirty="0"/>
              <a:t>SAE (Semantic Autoencoder)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38111-C947-4CFC-9898-C8A05EA8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5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</a:t>
            </a:r>
            <a:r>
              <a:rPr lang="en-US" sz="2400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Nonlinear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Compatibility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E78B57-F031-4AED-8D94-DE0C2110A3A0}"/>
              </a:ext>
            </a:extLst>
          </p:cNvPr>
          <p:cNvSpPr txBox="1">
            <a:spLocks/>
          </p:cNvSpPr>
          <p:nvPr/>
        </p:nvSpPr>
        <p:spPr>
          <a:xfrm>
            <a:off x="3857625" y="627198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LATEM (Latent Embeddings)</a:t>
            </a:r>
            <a:r>
              <a:rPr lang="en-US" sz="1800" dirty="0"/>
              <a:t> uses nonlinear compatibility function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206B57-5355-40A1-B970-50E7715F2763}"/>
              </a:ext>
            </a:extLst>
          </p:cNvPr>
          <p:cNvSpPr txBox="1">
            <a:spLocks/>
          </p:cNvSpPr>
          <p:nvPr/>
        </p:nvSpPr>
        <p:spPr>
          <a:xfrm>
            <a:off x="489222" y="2971800"/>
            <a:ext cx="5067300" cy="3423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73C642-32F4-4AE6-8E5F-CBD5DDFD55D3}"/>
              </a:ext>
            </a:extLst>
          </p:cNvPr>
          <p:cNvSpPr/>
          <p:nvPr/>
        </p:nvSpPr>
        <p:spPr>
          <a:xfrm>
            <a:off x="3857625" y="3429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CMT (Cross modal transfer) </a:t>
            </a:r>
            <a:r>
              <a:rPr lang="en-US" dirty="0"/>
              <a:t>first maps images into a semantic space of words, i.e. class names, where a neural network with tanh nonlinearity learns the mapping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A0EC8-1C36-47A2-86F7-F34D8D41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110" y="1166703"/>
            <a:ext cx="4423410" cy="6383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B5F043-448A-4BE7-A304-76CA81B17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213" y="4689501"/>
            <a:ext cx="4601116" cy="841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691E0-6E85-4184-BE32-28F321AC3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5696407"/>
            <a:ext cx="6142292" cy="32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A434D-7816-4E09-B6F9-F44C529A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348" y="1932984"/>
            <a:ext cx="6150807" cy="8432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B19ADA-7475-48CF-A57B-B409A9777692}"/>
              </a:ext>
            </a:extLst>
          </p:cNvPr>
          <p:cNvSpPr/>
          <p:nvPr/>
        </p:nvSpPr>
        <p:spPr>
          <a:xfrm>
            <a:off x="8959804" y="2539269"/>
            <a:ext cx="1040113" cy="4025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18A823-9674-4105-820B-5BDAD6D5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2" y="-89386"/>
            <a:ext cx="10358318" cy="1325563"/>
          </a:xfrm>
        </p:spPr>
        <p:txBody>
          <a:bodyPr/>
          <a:lstStyle/>
          <a:p>
            <a:r>
              <a:rPr lang="en-US" dirty="0"/>
              <a:t>Learning Intermediate Attribute Classifiers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9E16E-FB9D-4BA7-B811-6E30F5820FDF}"/>
              </a:ext>
            </a:extLst>
          </p:cNvPr>
          <p:cNvSpPr/>
          <p:nvPr/>
        </p:nvSpPr>
        <p:spPr>
          <a:xfrm>
            <a:off x="9005890" y="4829175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10863B-BB6E-42B1-978A-B8A43A85B58A}"/>
              </a:ext>
            </a:extLst>
          </p:cNvPr>
          <p:cNvSpPr/>
          <p:nvPr/>
        </p:nvSpPr>
        <p:spPr>
          <a:xfrm>
            <a:off x="8741566" y="2729039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8E052-045A-415E-8882-43AE5B08C557}"/>
              </a:ext>
            </a:extLst>
          </p:cNvPr>
          <p:cNvSpPr/>
          <p:nvPr/>
        </p:nvSpPr>
        <p:spPr>
          <a:xfrm>
            <a:off x="1772713" y="1455252"/>
            <a:ext cx="1191951" cy="459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206B57-5355-40A1-B970-50E7715F2763}"/>
              </a:ext>
            </a:extLst>
          </p:cNvPr>
          <p:cNvSpPr txBox="1">
            <a:spLocks/>
          </p:cNvSpPr>
          <p:nvPr/>
        </p:nvSpPr>
        <p:spPr>
          <a:xfrm>
            <a:off x="489222" y="1221677"/>
            <a:ext cx="11283678" cy="174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Both perform poorly, and were included to the evaluation only for being historically the most widely used methods in the literature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EEA36B-EB30-4B5B-A78C-B96F4FF2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50" y="2542260"/>
            <a:ext cx="6457950" cy="423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IAP (Indirect Attribute Prediction)</a:t>
            </a:r>
          </a:p>
          <a:p>
            <a:pPr marL="0" indent="0">
              <a:buNone/>
            </a:pPr>
            <a:r>
              <a:rPr lang="en-US" sz="2000" dirty="0"/>
              <a:t>Indirectly estimates attributes probabilities of an image by first predicting the probabilities of each training class, then multiplying the class attribute matrix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FEED82-1DBF-4B40-8683-8BD56702A9AE}"/>
              </a:ext>
            </a:extLst>
          </p:cNvPr>
          <p:cNvSpPr txBox="1">
            <a:spLocks/>
          </p:cNvSpPr>
          <p:nvPr/>
        </p:nvSpPr>
        <p:spPr>
          <a:xfrm>
            <a:off x="489222" y="2542260"/>
            <a:ext cx="5067300" cy="47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DAP (Direct Attribute Prediction)</a:t>
            </a:r>
          </a:p>
          <a:p>
            <a:pPr marL="0" indent="0">
              <a:buNone/>
            </a:pPr>
            <a:r>
              <a:rPr lang="en-US" sz="2000" dirty="0"/>
              <a:t>Learns probabilistic attribute classifiers and makes a class prediction by combining scores of the learned attribute classifiers.</a:t>
            </a:r>
            <a:endParaRPr lang="en-US" sz="20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72924-67A5-4CAF-8EE9-44ED4F88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2" y="-89386"/>
            <a:ext cx="10358318" cy="1325563"/>
          </a:xfrm>
        </p:spPr>
        <p:txBody>
          <a:bodyPr/>
          <a:lstStyle/>
          <a:p>
            <a:r>
              <a:rPr lang="en-US" dirty="0"/>
              <a:t>Hybrid Models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9E16E-FB9D-4BA7-B811-6E30F5820FDF}"/>
              </a:ext>
            </a:extLst>
          </p:cNvPr>
          <p:cNvSpPr/>
          <p:nvPr/>
        </p:nvSpPr>
        <p:spPr>
          <a:xfrm>
            <a:off x="9005890" y="4829175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10863B-BB6E-42B1-978A-B8A43A85B58A}"/>
              </a:ext>
            </a:extLst>
          </p:cNvPr>
          <p:cNvSpPr/>
          <p:nvPr/>
        </p:nvSpPr>
        <p:spPr>
          <a:xfrm>
            <a:off x="8741566" y="2729039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8E052-045A-415E-8882-43AE5B08C557}"/>
              </a:ext>
            </a:extLst>
          </p:cNvPr>
          <p:cNvSpPr/>
          <p:nvPr/>
        </p:nvSpPr>
        <p:spPr>
          <a:xfrm>
            <a:off x="1772713" y="1455252"/>
            <a:ext cx="1191951" cy="459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206B57-5355-40A1-B970-50E7715F2763}"/>
              </a:ext>
            </a:extLst>
          </p:cNvPr>
          <p:cNvSpPr txBox="1">
            <a:spLocks/>
          </p:cNvSpPr>
          <p:nvPr/>
        </p:nvSpPr>
        <p:spPr>
          <a:xfrm>
            <a:off x="489222" y="1221677"/>
            <a:ext cx="11283678" cy="174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Express images and semantic class embeddings as a mixture of seen class proportions.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FEED82-1DBF-4B40-8683-8BD56702A9AE}"/>
              </a:ext>
            </a:extLst>
          </p:cNvPr>
          <p:cNvSpPr txBox="1">
            <a:spLocks/>
          </p:cNvSpPr>
          <p:nvPr/>
        </p:nvSpPr>
        <p:spPr>
          <a:xfrm>
            <a:off x="489222" y="2542260"/>
            <a:ext cx="5067300" cy="1211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SSE (Semantic Similarity Embedding)</a:t>
            </a:r>
          </a:p>
          <a:p>
            <a:pPr marL="0" indent="0">
              <a:buNone/>
            </a:pPr>
            <a:r>
              <a:rPr lang="en-US" sz="2000" dirty="0"/>
              <a:t>Leverages similar class relationships both in image and semantic embedding space.</a:t>
            </a:r>
            <a:endParaRPr lang="en-US" sz="20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72C706-C153-4818-8064-2F18B2233EA2}"/>
              </a:ext>
            </a:extLst>
          </p:cNvPr>
          <p:cNvSpPr txBox="1">
            <a:spLocks/>
          </p:cNvSpPr>
          <p:nvPr/>
        </p:nvSpPr>
        <p:spPr>
          <a:xfrm>
            <a:off x="489222" y="2538277"/>
            <a:ext cx="5067300" cy="1211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SSE (Semantic Similarity Embedding)</a:t>
            </a:r>
          </a:p>
          <a:p>
            <a:pPr marL="0" indent="0">
              <a:buNone/>
            </a:pPr>
            <a:r>
              <a:rPr lang="en-US" sz="2000" dirty="0"/>
              <a:t>Leverages similar class relationships both in image and semantic embedding space.</a:t>
            </a:r>
            <a:endParaRPr lang="en-US" sz="20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EF37DF-01AD-49AB-9889-E77FF47AC7C3}"/>
              </a:ext>
            </a:extLst>
          </p:cNvPr>
          <p:cNvSpPr txBox="1">
            <a:spLocks/>
          </p:cNvSpPr>
          <p:nvPr/>
        </p:nvSpPr>
        <p:spPr>
          <a:xfrm>
            <a:off x="431014" y="4191155"/>
            <a:ext cx="5067300" cy="1211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SYNC (Synthesized Classifiers)</a:t>
            </a:r>
          </a:p>
          <a:p>
            <a:pPr marL="0" indent="0">
              <a:buNone/>
            </a:pPr>
            <a:r>
              <a:rPr lang="en-US" sz="2000" dirty="0"/>
              <a:t>Learns a mapping between the semantic class embedding space and a model space.</a:t>
            </a:r>
            <a:endParaRPr lang="en-US" sz="2000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D7FEA1-51A1-476C-88AA-D798C0901943}"/>
              </a:ext>
            </a:extLst>
          </p:cNvPr>
          <p:cNvSpPr txBox="1">
            <a:spLocks/>
          </p:cNvSpPr>
          <p:nvPr/>
        </p:nvSpPr>
        <p:spPr>
          <a:xfrm>
            <a:off x="5668381" y="2547240"/>
            <a:ext cx="6261434" cy="285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GFZSL (Generative framework for zero-shot learning)</a:t>
            </a:r>
          </a:p>
          <a:p>
            <a:pPr marL="0" indent="0">
              <a:buNone/>
            </a:pPr>
            <a:r>
              <a:rPr lang="en-US" sz="2000" dirty="0"/>
              <a:t>Proposes a generative framework for zero-shot learning by modeling each class-conditional distribution as a multivariate Gaussian with mean vector and diagonal covariance matrix </a:t>
            </a:r>
            <a:endParaRPr lang="en-US" sz="20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9A2BA-2807-4EE7-8D3F-63A066C8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2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2" y="-89386"/>
            <a:ext cx="10358318" cy="1325563"/>
          </a:xfrm>
        </p:spPr>
        <p:txBody>
          <a:bodyPr/>
          <a:lstStyle/>
          <a:p>
            <a:r>
              <a:rPr lang="en-US" dirty="0" err="1"/>
              <a:t>Transductive</a:t>
            </a:r>
            <a:r>
              <a:rPr lang="en-US" dirty="0"/>
              <a:t> Zero-Shot Learning Setting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8E052-045A-415E-8882-43AE5B08C557}"/>
              </a:ext>
            </a:extLst>
          </p:cNvPr>
          <p:cNvSpPr/>
          <p:nvPr/>
        </p:nvSpPr>
        <p:spPr>
          <a:xfrm>
            <a:off x="1772713" y="1455252"/>
            <a:ext cx="1191951" cy="459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206B57-5355-40A1-B970-50E7715F2763}"/>
              </a:ext>
            </a:extLst>
          </p:cNvPr>
          <p:cNvSpPr txBox="1">
            <a:spLocks/>
          </p:cNvSpPr>
          <p:nvPr/>
        </p:nvSpPr>
        <p:spPr>
          <a:xfrm>
            <a:off x="489222" y="1221677"/>
            <a:ext cx="11283678" cy="174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In zero-shot learning, </a:t>
            </a:r>
            <a:r>
              <a:rPr lang="en-US" sz="2000" dirty="0" err="1"/>
              <a:t>transductive</a:t>
            </a:r>
            <a:r>
              <a:rPr lang="en-US" sz="2000" dirty="0"/>
              <a:t> setting implies that unlabeled images from unseen classes are available during training. Using unlabeled images are expected to improve performance as they possibly contain useful latent information of unseen classes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EEA36B-EB30-4B5B-A78C-B96F4FF2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72" y="4622494"/>
            <a:ext cx="6212369" cy="334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DSRL (Discriminative semantic representation learning)</a:t>
            </a:r>
          </a:p>
          <a:p>
            <a:pPr marL="0" indent="0">
              <a:buNone/>
            </a:pPr>
            <a:r>
              <a:rPr lang="en-US" sz="2000" dirty="0"/>
              <a:t>Proposes to simultaneously learn image features with non-negative matrix factorization and align them with their corresponding class attributes.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FEED82-1DBF-4B40-8683-8BD56702A9AE}"/>
              </a:ext>
            </a:extLst>
          </p:cNvPr>
          <p:cNvSpPr txBox="1">
            <a:spLocks/>
          </p:cNvSpPr>
          <p:nvPr/>
        </p:nvSpPr>
        <p:spPr>
          <a:xfrm>
            <a:off x="489222" y="2542260"/>
            <a:ext cx="5779232" cy="334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GFZSL-</a:t>
            </a:r>
            <a:r>
              <a:rPr lang="en-US" sz="2000" b="1" dirty="0" err="1"/>
              <a:t>tran</a:t>
            </a:r>
            <a:r>
              <a:rPr lang="en-US" sz="2000" b="1" dirty="0"/>
              <a:t> (Generative framework for zero-shot learning – </a:t>
            </a:r>
            <a:r>
              <a:rPr lang="en-US" sz="2000" b="1" dirty="0" err="1"/>
              <a:t>transductive</a:t>
            </a:r>
            <a:r>
              <a:rPr lang="en-US" sz="2000" b="1" dirty="0"/>
              <a:t>)</a:t>
            </a:r>
          </a:p>
          <a:p>
            <a:pPr marL="0" indent="0">
              <a:buNone/>
            </a:pPr>
            <a:r>
              <a:rPr lang="en-US" sz="2000" dirty="0"/>
              <a:t>Leverages similar class relationships both in image and semantic embedding space.</a:t>
            </a:r>
            <a:endParaRPr lang="en-US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6F384A-3DD4-448A-A985-A5039F73FF35}"/>
              </a:ext>
            </a:extLst>
          </p:cNvPr>
          <p:cNvSpPr/>
          <p:nvPr/>
        </p:nvSpPr>
        <p:spPr>
          <a:xfrm>
            <a:off x="8725950" y="2802479"/>
            <a:ext cx="1524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Train time</a:t>
            </a:r>
          </a:p>
        </p:txBody>
      </p:sp>
      <p:pic>
        <p:nvPicPr>
          <p:cNvPr id="15" name="Picture 4" descr="Image result for лошадь&quot;">
            <a:extLst>
              <a:ext uri="{FF2B5EF4-FFF2-40B4-BE49-F238E27FC236}">
                <a16:creationId xmlns:a16="http://schemas.microsoft.com/office/drawing/2014/main" id="{21C96212-E16A-423E-B435-B8F5B5D2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4592">
            <a:off x="6798234" y="4034607"/>
            <a:ext cx="2909045" cy="21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zebra&quot;">
            <a:extLst>
              <a:ext uri="{FF2B5EF4-FFF2-40B4-BE49-F238E27FC236}">
                <a16:creationId xmlns:a16="http://schemas.microsoft.com/office/drawing/2014/main" id="{614487ED-B049-49D7-87E0-DC4DA765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757">
            <a:off x="9329433" y="3958607"/>
            <a:ext cx="3036216" cy="22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6B90E-BCC9-4926-8D17-6410D110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3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2" y="-89386"/>
            <a:ext cx="10358318" cy="1325563"/>
          </a:xfrm>
        </p:spPr>
        <p:txBody>
          <a:bodyPr/>
          <a:lstStyle/>
          <a:p>
            <a:r>
              <a:rPr lang="en-US" dirty="0"/>
              <a:t>DATASETS - </a:t>
            </a:r>
            <a:r>
              <a:rPr lang="en-US" dirty="0" err="1"/>
              <a:t>aPY</a:t>
            </a:r>
            <a:endParaRPr lang="en-US" dirty="0"/>
          </a:p>
        </p:txBody>
      </p:sp>
      <p:pic>
        <p:nvPicPr>
          <p:cNvPr id="6" name="Picture 5" descr="A brown and white dog looking at the camera&#10;&#10;Description automatically generated">
            <a:extLst>
              <a:ext uri="{FF2B5EF4-FFF2-40B4-BE49-F238E27FC236}">
                <a16:creationId xmlns:a16="http://schemas.microsoft.com/office/drawing/2014/main" id="{6094E6C2-2A3B-43EE-B63E-6E99370ED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86" y="571417"/>
            <a:ext cx="3507079" cy="2630310"/>
          </a:xfrm>
          <a:prstGeom prst="rect">
            <a:avLst/>
          </a:prstGeom>
        </p:spPr>
      </p:pic>
      <p:pic>
        <p:nvPicPr>
          <p:cNvPr id="9" name="Picture 8" descr="A crowd of people standing next to a horse&#10;&#10;Description automatically generated">
            <a:extLst>
              <a:ext uri="{FF2B5EF4-FFF2-40B4-BE49-F238E27FC236}">
                <a16:creationId xmlns:a16="http://schemas.microsoft.com/office/drawing/2014/main" id="{FEE0A02A-FEC3-4334-B9AB-F62D1CC0F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12" y="571417"/>
            <a:ext cx="3907073" cy="2930305"/>
          </a:xfrm>
          <a:prstGeom prst="rect">
            <a:avLst/>
          </a:prstGeom>
        </p:spPr>
      </p:pic>
      <p:pic>
        <p:nvPicPr>
          <p:cNvPr id="14" name="Picture 13" descr="A picture containing person, man, holding, standing&#10;&#10;Description automatically generated">
            <a:extLst>
              <a:ext uri="{FF2B5EF4-FFF2-40B4-BE49-F238E27FC236}">
                <a16:creationId xmlns:a16="http://schemas.microsoft.com/office/drawing/2014/main" id="{7AF7DC30-5FF8-4697-A82D-A502A481C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53" y="3656274"/>
            <a:ext cx="3881232" cy="2910924"/>
          </a:xfrm>
          <a:prstGeom prst="rect">
            <a:avLst/>
          </a:prstGeom>
        </p:spPr>
      </p:pic>
      <p:pic>
        <p:nvPicPr>
          <p:cNvPr id="18" name="Picture 17" descr="A picture containing table, cake, bag, white&#10;&#10;Description automatically generated">
            <a:extLst>
              <a:ext uri="{FF2B5EF4-FFF2-40B4-BE49-F238E27FC236}">
                <a16:creationId xmlns:a16="http://schemas.microsoft.com/office/drawing/2014/main" id="{FA97DAF5-ECB4-4195-B16C-169B8D3E2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38" y="3429000"/>
            <a:ext cx="2364627" cy="3319796"/>
          </a:xfrm>
          <a:prstGeom prst="rect">
            <a:avLst/>
          </a:prstGeom>
        </p:spPr>
      </p:pic>
      <p:pic>
        <p:nvPicPr>
          <p:cNvPr id="22" name="Picture 21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2124220D-A6EA-46BC-A614-88CCE01659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56" y="3656273"/>
            <a:ext cx="2045342" cy="2910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AEE576-D246-4437-A2A6-96FF613F87DD}"/>
              </a:ext>
            </a:extLst>
          </p:cNvPr>
          <p:cNvSpPr txBox="1"/>
          <p:nvPr/>
        </p:nvSpPr>
        <p:spPr>
          <a:xfrm>
            <a:off x="489222" y="1434122"/>
            <a:ext cx="3213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Coarse-grained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64 Attributes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32 classes </a:t>
            </a:r>
            <a:br>
              <a:rPr lang="en-US" sz="2400" dirty="0"/>
            </a:br>
            <a:r>
              <a:rPr lang="en-US" sz="2400" dirty="0"/>
              <a:t>(20 – Train, 12 – Test)</a:t>
            </a:r>
          </a:p>
        </p:txBody>
      </p:sp>
      <p:pic>
        <p:nvPicPr>
          <p:cNvPr id="25" name="Picture 24" descr="A hors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176A2179-E4B1-42CC-B903-865FB692A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5" y="3501722"/>
            <a:ext cx="2426081" cy="3153905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C04FCD1-1093-4894-870D-F94DA909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DATASETS – AWA1</a:t>
            </a:r>
            <a:br>
              <a:rPr lang="en-US" dirty="0"/>
            </a:br>
            <a:r>
              <a:rPr lang="en-US" sz="2800" dirty="0"/>
              <a:t>Animals with Attributes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9AEE576-D246-4437-A2A6-96FF613F87D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Coarse-grained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85 Attributes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30,475 images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50 classes (40 –train, 10 – test)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Commercial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294C1-B508-49BD-B39D-67FE8F5D8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1" r="3" b="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2FC70-8370-45BB-B75E-6B822DA7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9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DATASETS – AWA2</a:t>
            </a:r>
            <a:br>
              <a:rPr lang="en-US"/>
            </a:br>
            <a:r>
              <a:rPr lang="en-US" sz="2800"/>
              <a:t>Animals with Attributes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9AEE576-D246-4437-A2A6-96FF613F87D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Coarse-grained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85 Attributes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30,475 images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50 classes (40 –train, 10 – test)</a:t>
            </a:r>
          </a:p>
        </p:txBody>
      </p:sp>
      <p:pic>
        <p:nvPicPr>
          <p:cNvPr id="6" name="Picture 2" descr="Image result for nender mem&quot;">
            <a:extLst>
              <a:ext uri="{FF2B5EF4-FFF2-40B4-BE49-F238E27FC236}">
                <a16:creationId xmlns:a16="http://schemas.microsoft.com/office/drawing/2014/main" id="{2E888545-D2EE-4CCF-A4F2-4D91F354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1522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free&quot;">
            <a:extLst>
              <a:ext uri="{FF2B5EF4-FFF2-40B4-BE49-F238E27FC236}">
                <a16:creationId xmlns:a16="http://schemas.microsoft.com/office/drawing/2014/main" id="{40B3EEC4-E241-44C2-A094-BF607723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17" y="4384518"/>
            <a:ext cx="2910605" cy="19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AEDA9-A2D3-4FD0-B76A-127CA28C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52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ImageNet&quot;">
            <a:extLst>
              <a:ext uri="{FF2B5EF4-FFF2-40B4-BE49-F238E27FC236}">
                <a16:creationId xmlns:a16="http://schemas.microsoft.com/office/drawing/2014/main" id="{5ED8D0BD-4E5D-470C-A895-465EE9BAE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r="3" b="4698"/>
          <a:stretch/>
        </p:blipFill>
        <p:spPr bwMode="auto">
          <a:xfrm>
            <a:off x="101599" y="72868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DATASETS – ImageNet1K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AEE576-D246-4437-A2A6-96FF613F87DD}"/>
              </a:ext>
            </a:extLst>
          </p:cNvPr>
          <p:cNvSpPr txBox="1"/>
          <p:nvPr/>
        </p:nvSpPr>
        <p:spPr>
          <a:xfrm>
            <a:off x="6470247" y="4551037"/>
            <a:ext cx="4926411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Fine-Grained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 Attributes – Word2Vec was used (binary)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1000 classes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(800 – Train, 200 – Test)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2C5A5-B6A7-4ECD-BE9C-23F6D2D8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лошадь&quot;">
            <a:extLst>
              <a:ext uri="{FF2B5EF4-FFF2-40B4-BE49-F238E27FC236}">
                <a16:creationId xmlns:a16="http://schemas.microsoft.com/office/drawing/2014/main" id="{4362C16D-F377-4168-BDB2-31F277ED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12" y="1015415"/>
            <a:ext cx="6572368" cy="49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8BB64C-FEB1-4D84-A05A-E5D167ACDBA7}"/>
              </a:ext>
            </a:extLst>
          </p:cNvPr>
          <p:cNvSpPr txBox="1"/>
          <p:nvPr/>
        </p:nvSpPr>
        <p:spPr>
          <a:xfrm>
            <a:off x="774071" y="590143"/>
            <a:ext cx="202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Horse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60EF0B-EBB1-44B4-A7AB-6D47E3A18AB6}"/>
              </a:ext>
            </a:extLst>
          </p:cNvPr>
          <p:cNvCxnSpPr>
            <a:cxnSpLocks/>
          </p:cNvCxnSpPr>
          <p:nvPr/>
        </p:nvCxnSpPr>
        <p:spPr>
          <a:xfrm flipV="1">
            <a:off x="1787876" y="3562980"/>
            <a:ext cx="226507" cy="79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1215920-1E57-465C-BAFA-D101B34E3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142014"/>
              </p:ext>
            </p:extLst>
          </p:nvPr>
        </p:nvGraphicFramePr>
        <p:xfrm>
          <a:off x="816247" y="1337940"/>
          <a:ext cx="202761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05">
                  <a:extLst>
                    <a:ext uri="{9D8B030D-6E8A-4147-A177-3AD203B41FA5}">
                      <a16:colId xmlns:a16="http://schemas.microsoft.com/office/drawing/2014/main" val="197076862"/>
                    </a:ext>
                  </a:extLst>
                </a:gridCol>
                <a:gridCol w="1013805">
                  <a:extLst>
                    <a:ext uri="{9D8B030D-6E8A-4147-A177-3AD203B41FA5}">
                      <a16:colId xmlns:a16="http://schemas.microsoft.com/office/drawing/2014/main" val="263857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37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2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3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7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3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Eats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56556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5147DA-DB26-408F-A645-E0F7089B0B56}"/>
              </a:ext>
            </a:extLst>
          </p:cNvPr>
          <p:cNvCxnSpPr>
            <a:cxnSpLocks/>
          </p:cNvCxnSpPr>
          <p:nvPr/>
        </p:nvCxnSpPr>
        <p:spPr>
          <a:xfrm>
            <a:off x="2935705" y="1015415"/>
            <a:ext cx="1407695" cy="221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FC29DDF-4120-415C-AA33-3B93000AB091}"/>
              </a:ext>
            </a:extLst>
          </p:cNvPr>
          <p:cNvSpPr txBox="1"/>
          <p:nvPr/>
        </p:nvSpPr>
        <p:spPr>
          <a:xfrm>
            <a:off x="1013804" y="4355432"/>
            <a:ext cx="27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Embedding (Vector)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1C9BC-D5A7-47A9-9352-3E902FDE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7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1" y="637331"/>
            <a:ext cx="10358318" cy="1325563"/>
          </a:xfrm>
        </p:spPr>
        <p:txBody>
          <a:bodyPr/>
          <a:lstStyle/>
          <a:p>
            <a:r>
              <a:rPr lang="en-US" dirty="0"/>
              <a:t>DATASETS – CUB </a:t>
            </a:r>
            <a:br>
              <a:rPr lang="en-US" dirty="0"/>
            </a:br>
            <a:r>
              <a:rPr lang="en-US" sz="2800" dirty="0"/>
              <a:t>(Caltech-UCSD Birds 200)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75087-5616-41D1-8F1D-CB08F57C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02" y="0"/>
            <a:ext cx="911915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95C6F3-4760-4A2B-B5E5-C60BE0BC6800}"/>
              </a:ext>
            </a:extLst>
          </p:cNvPr>
          <p:cNvSpPr txBox="1"/>
          <p:nvPr/>
        </p:nvSpPr>
        <p:spPr>
          <a:xfrm>
            <a:off x="489221" y="2459504"/>
            <a:ext cx="3276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Fine-grained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312 Attributes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11,788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200 different Birds (150 - Train 50 – Test)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154C9-8237-4722-BD71-45113D6D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0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SUN dataset&quot;">
            <a:extLst>
              <a:ext uri="{FF2B5EF4-FFF2-40B4-BE49-F238E27FC236}">
                <a16:creationId xmlns:a16="http://schemas.microsoft.com/office/drawing/2014/main" id="{9F76280F-EAC9-4B56-9548-0188768B6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994"/>
          <a:stretch/>
        </p:blipFill>
        <p:spPr bwMode="auto">
          <a:xfrm>
            <a:off x="6083786" y="-168316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UN dataset&quot;">
            <a:extLst>
              <a:ext uri="{FF2B5EF4-FFF2-40B4-BE49-F238E27FC236}">
                <a16:creationId xmlns:a16="http://schemas.microsoft.com/office/drawing/2014/main" id="{C53276DC-A5B0-4118-B9E0-B530284C5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722"/>
          <a:stretch/>
        </p:blipFill>
        <p:spPr bwMode="auto">
          <a:xfrm>
            <a:off x="6089904" y="2487166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DATASETS – SUN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5C6F3-4760-4A2B-B5E5-C60BE0BC6800}"/>
              </a:ext>
            </a:extLst>
          </p:cNvPr>
          <p:cNvSpPr txBox="1"/>
          <p:nvPr/>
        </p:nvSpPr>
        <p:spPr>
          <a:xfrm>
            <a:off x="804997" y="2272143"/>
            <a:ext cx="4803637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Fine-grained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102 Attributes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14,340 images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717 types of scenes (645 – Train, 72 – Test)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C048A-4096-4BE3-BCFD-4FB5B17D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65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2" y="-89386"/>
            <a:ext cx="9435828" cy="1325563"/>
          </a:xfrm>
        </p:spPr>
        <p:txBody>
          <a:bodyPr/>
          <a:lstStyle/>
          <a:p>
            <a:r>
              <a:rPr lang="en-US" dirty="0"/>
              <a:t>Results - ZSL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9E16E-FB9D-4BA7-B811-6E30F5820FDF}"/>
              </a:ext>
            </a:extLst>
          </p:cNvPr>
          <p:cNvSpPr/>
          <p:nvPr/>
        </p:nvSpPr>
        <p:spPr>
          <a:xfrm>
            <a:off x="9005890" y="4829175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10863B-BB6E-42B1-978A-B8A43A85B58A}"/>
              </a:ext>
            </a:extLst>
          </p:cNvPr>
          <p:cNvSpPr/>
          <p:nvPr/>
        </p:nvSpPr>
        <p:spPr>
          <a:xfrm>
            <a:off x="8741566" y="2729039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8E052-045A-415E-8882-43AE5B08C557}"/>
              </a:ext>
            </a:extLst>
          </p:cNvPr>
          <p:cNvSpPr/>
          <p:nvPr/>
        </p:nvSpPr>
        <p:spPr>
          <a:xfrm>
            <a:off x="1772713" y="1455252"/>
            <a:ext cx="1191951" cy="459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4FE4E-C2E9-40CC-9C16-C52E820A4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309560"/>
            <a:ext cx="10801350" cy="44386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33F9-3541-40F8-87D9-A1535E93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84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2" y="-89386"/>
            <a:ext cx="9435828" cy="1325563"/>
          </a:xfrm>
        </p:spPr>
        <p:txBody>
          <a:bodyPr/>
          <a:lstStyle/>
          <a:p>
            <a:r>
              <a:rPr lang="en-US" dirty="0"/>
              <a:t>Results - GZSL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9E16E-FB9D-4BA7-B811-6E30F5820FDF}"/>
              </a:ext>
            </a:extLst>
          </p:cNvPr>
          <p:cNvSpPr/>
          <p:nvPr/>
        </p:nvSpPr>
        <p:spPr>
          <a:xfrm>
            <a:off x="9005890" y="4829175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10863B-BB6E-42B1-978A-B8A43A85B58A}"/>
              </a:ext>
            </a:extLst>
          </p:cNvPr>
          <p:cNvSpPr/>
          <p:nvPr/>
        </p:nvSpPr>
        <p:spPr>
          <a:xfrm>
            <a:off x="8741566" y="2729039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8E052-045A-415E-8882-43AE5B08C557}"/>
              </a:ext>
            </a:extLst>
          </p:cNvPr>
          <p:cNvSpPr/>
          <p:nvPr/>
        </p:nvSpPr>
        <p:spPr>
          <a:xfrm>
            <a:off x="1772713" y="1455252"/>
            <a:ext cx="1191951" cy="459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33F9-3541-40F8-87D9-A1535E93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D211B-A0CD-4420-BA52-004A7C500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33" y="1455252"/>
            <a:ext cx="11873735" cy="39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0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AF7F-D9C0-416E-A22B-75453168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-32545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5687DB-C804-4B4C-898A-E0D3496A2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219"/>
          <a:stretch/>
        </p:blipFill>
        <p:spPr>
          <a:xfrm>
            <a:off x="1181092" y="1600201"/>
            <a:ext cx="9829816" cy="38607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ED07C-9311-4A21-A22F-A94D8F37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4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EE35-3CB1-4E35-9364-DC7FA228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7902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1D2E2-77FE-4FF0-BAA3-93BEB8BF9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4448" y="5943387"/>
            <a:ext cx="2967135" cy="426098"/>
          </a:xfrm>
        </p:spPr>
        <p:txBody>
          <a:bodyPr/>
          <a:lstStyle/>
          <a:p>
            <a:r>
              <a:rPr lang="en-US" dirty="0"/>
              <a:t>Vladislav Panferov</a:t>
            </a:r>
          </a:p>
        </p:txBody>
      </p:sp>
      <p:pic>
        <p:nvPicPr>
          <p:cNvPr id="4" name="Picture 2" descr="Image result for лошадка мем&quot;">
            <a:extLst>
              <a:ext uri="{FF2B5EF4-FFF2-40B4-BE49-F238E27FC236}">
                <a16:creationId xmlns:a16="http://schemas.microsoft.com/office/drawing/2014/main" id="{07D99F8F-8685-43B2-A3C3-9150BF0BB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4" y="3502608"/>
            <a:ext cx="4247225" cy="286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4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566640-C902-420F-A654-82E51E7BB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186653"/>
              </p:ext>
            </p:extLst>
          </p:nvPr>
        </p:nvGraphicFramePr>
        <p:xfrm>
          <a:off x="402769" y="750054"/>
          <a:ext cx="202761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05">
                  <a:extLst>
                    <a:ext uri="{9D8B030D-6E8A-4147-A177-3AD203B41FA5}">
                      <a16:colId xmlns:a16="http://schemas.microsoft.com/office/drawing/2014/main" val="197076862"/>
                    </a:ext>
                  </a:extLst>
                </a:gridCol>
                <a:gridCol w="1013805">
                  <a:extLst>
                    <a:ext uri="{9D8B030D-6E8A-4147-A177-3AD203B41FA5}">
                      <a16:colId xmlns:a16="http://schemas.microsoft.com/office/drawing/2014/main" val="263857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37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2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3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7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3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Eats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56556"/>
                  </a:ext>
                </a:extLst>
              </a:tr>
            </a:tbl>
          </a:graphicData>
        </a:graphic>
      </p:graphicFrame>
      <p:pic>
        <p:nvPicPr>
          <p:cNvPr id="2050" name="Picture 2" descr="Image result for zebra&quot;">
            <a:extLst>
              <a:ext uri="{FF2B5EF4-FFF2-40B4-BE49-F238E27FC236}">
                <a16:creationId xmlns:a16="http://schemas.microsoft.com/office/drawing/2014/main" id="{58782773-7369-4620-AF2C-B2AE01974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563732"/>
            <a:ext cx="6131116" cy="45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BCC14AE-FCA6-41EE-87C8-25260C59D8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068350"/>
              </p:ext>
            </p:extLst>
          </p:nvPr>
        </p:nvGraphicFramePr>
        <p:xfrm>
          <a:off x="3141423" y="750054"/>
          <a:ext cx="202761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05">
                  <a:extLst>
                    <a:ext uri="{9D8B030D-6E8A-4147-A177-3AD203B41FA5}">
                      <a16:colId xmlns:a16="http://schemas.microsoft.com/office/drawing/2014/main" val="197076862"/>
                    </a:ext>
                  </a:extLst>
                </a:gridCol>
                <a:gridCol w="1013805">
                  <a:extLst>
                    <a:ext uri="{9D8B030D-6E8A-4147-A177-3AD203B41FA5}">
                      <a16:colId xmlns:a16="http://schemas.microsoft.com/office/drawing/2014/main" val="263857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37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2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3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7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3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Eats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56556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80D6CC74-F723-41E6-A3FE-6C7CD6AA4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218506"/>
              </p:ext>
            </p:extLst>
          </p:nvPr>
        </p:nvGraphicFramePr>
        <p:xfrm>
          <a:off x="402771" y="3877148"/>
          <a:ext cx="202760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04">
                  <a:extLst>
                    <a:ext uri="{9D8B030D-6E8A-4147-A177-3AD203B41FA5}">
                      <a16:colId xmlns:a16="http://schemas.microsoft.com/office/drawing/2014/main" val="197076862"/>
                    </a:ext>
                  </a:extLst>
                </a:gridCol>
                <a:gridCol w="1013804">
                  <a:extLst>
                    <a:ext uri="{9D8B030D-6E8A-4147-A177-3AD203B41FA5}">
                      <a16:colId xmlns:a16="http://schemas.microsoft.com/office/drawing/2014/main" val="263857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37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2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3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7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3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Eats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56556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E3E5CF65-6D46-4A19-9F89-1F471C9E2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294186"/>
              </p:ext>
            </p:extLst>
          </p:nvPr>
        </p:nvGraphicFramePr>
        <p:xfrm>
          <a:off x="3141423" y="3877148"/>
          <a:ext cx="202761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05">
                  <a:extLst>
                    <a:ext uri="{9D8B030D-6E8A-4147-A177-3AD203B41FA5}">
                      <a16:colId xmlns:a16="http://schemas.microsoft.com/office/drawing/2014/main" val="197076862"/>
                    </a:ext>
                  </a:extLst>
                </a:gridCol>
                <a:gridCol w="1013805">
                  <a:extLst>
                    <a:ext uri="{9D8B030D-6E8A-4147-A177-3AD203B41FA5}">
                      <a16:colId xmlns:a16="http://schemas.microsoft.com/office/drawing/2014/main" val="263857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37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2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3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7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3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Eats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5655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A612CAE-BD16-4E09-B253-9A10C7A4749B}"/>
              </a:ext>
            </a:extLst>
          </p:cNvPr>
          <p:cNvSpPr/>
          <p:nvPr/>
        </p:nvSpPr>
        <p:spPr>
          <a:xfrm>
            <a:off x="3750790" y="288389"/>
            <a:ext cx="847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Otter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7E3FB7-A49C-4D91-9CE5-17C57958BB7D}"/>
              </a:ext>
            </a:extLst>
          </p:cNvPr>
          <p:cNvSpPr/>
          <p:nvPr/>
        </p:nvSpPr>
        <p:spPr>
          <a:xfrm>
            <a:off x="682110" y="3415483"/>
            <a:ext cx="1468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Polar Bear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53F98A-2816-417D-BBEC-04CDF4E8C8BF}"/>
              </a:ext>
            </a:extLst>
          </p:cNvPr>
          <p:cNvSpPr/>
          <p:nvPr/>
        </p:nvSpPr>
        <p:spPr>
          <a:xfrm>
            <a:off x="3750790" y="3333750"/>
            <a:ext cx="808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Tiger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220A2E-EBE7-490E-9DA4-CF8FDB014835}"/>
              </a:ext>
            </a:extLst>
          </p:cNvPr>
          <p:cNvSpPr/>
          <p:nvPr/>
        </p:nvSpPr>
        <p:spPr>
          <a:xfrm>
            <a:off x="972253" y="288388"/>
            <a:ext cx="888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Zebra</a:t>
            </a:r>
            <a:endParaRPr lang="en-US" dirty="0"/>
          </a:p>
        </p:txBody>
      </p:sp>
      <p:pic>
        <p:nvPicPr>
          <p:cNvPr id="17" name="Picture 16" descr="A screen shot of a person&#10;&#10;Description automatically generated">
            <a:extLst>
              <a:ext uri="{FF2B5EF4-FFF2-40B4-BE49-F238E27FC236}">
                <a16:creationId xmlns:a16="http://schemas.microsoft.com/office/drawing/2014/main" id="{C1F387FA-15FC-4E1E-B18E-492AA7BC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60" y="3429000"/>
            <a:ext cx="5753100" cy="3276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FEE11-F6CD-48B0-9B4F-8AFF67C1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2" y="-89386"/>
            <a:ext cx="9435828" cy="1325563"/>
          </a:xfrm>
        </p:spPr>
        <p:txBody>
          <a:bodyPr/>
          <a:lstStyle/>
          <a:p>
            <a:r>
              <a:rPr lang="en-US" dirty="0"/>
              <a:t>Zero-shot learning task (more formal)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C8D68A-8863-49D4-82E3-8EEA8D136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1"/>
          <a:stretch/>
        </p:blipFill>
        <p:spPr>
          <a:xfrm>
            <a:off x="2193133" y="1638300"/>
            <a:ext cx="7805733" cy="41099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9E16E-FB9D-4BA7-B811-6E30F5820FDF}"/>
              </a:ext>
            </a:extLst>
          </p:cNvPr>
          <p:cNvSpPr/>
          <p:nvPr/>
        </p:nvSpPr>
        <p:spPr>
          <a:xfrm>
            <a:off x="9005890" y="4829175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10863B-BB6E-42B1-978A-B8A43A85B58A}"/>
              </a:ext>
            </a:extLst>
          </p:cNvPr>
          <p:cNvSpPr/>
          <p:nvPr/>
        </p:nvSpPr>
        <p:spPr>
          <a:xfrm>
            <a:off x="8741566" y="2729039"/>
            <a:ext cx="1257300" cy="9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8E052-045A-415E-8882-43AE5B08C557}"/>
              </a:ext>
            </a:extLst>
          </p:cNvPr>
          <p:cNvSpPr/>
          <p:nvPr/>
        </p:nvSpPr>
        <p:spPr>
          <a:xfrm>
            <a:off x="1772713" y="1455252"/>
            <a:ext cx="1191951" cy="459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E1529-7BFE-4736-8AFB-44EF16DD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1CF-761D-43F0-8043-60A5F12B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2" y="-89386"/>
            <a:ext cx="9435828" cy="1325563"/>
          </a:xfrm>
        </p:spPr>
        <p:txBody>
          <a:bodyPr/>
          <a:lstStyle/>
          <a:p>
            <a:r>
              <a:rPr lang="en-US" dirty="0"/>
              <a:t>Test time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CD6994-B86E-4CC6-B2D4-35D3236B6D47}"/>
              </a:ext>
            </a:extLst>
          </p:cNvPr>
          <p:cNvSpPr txBox="1">
            <a:spLocks/>
          </p:cNvSpPr>
          <p:nvPr/>
        </p:nvSpPr>
        <p:spPr>
          <a:xfrm>
            <a:off x="6915150" y="1851863"/>
            <a:ext cx="5029200" cy="88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Generalized Zero-shot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32C1C2-5604-4F90-8A4E-4555D6F7A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364" y="3161286"/>
            <a:ext cx="1704750" cy="535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FCE4A-DE51-4150-81F3-4826BDE1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887" y="3204446"/>
            <a:ext cx="2381727" cy="62774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50F460D-C1B9-4CDC-89C1-4311013F7C96}"/>
              </a:ext>
            </a:extLst>
          </p:cNvPr>
          <p:cNvSpPr txBox="1">
            <a:spLocks/>
          </p:cNvSpPr>
          <p:nvPr/>
        </p:nvSpPr>
        <p:spPr>
          <a:xfrm>
            <a:off x="1657581" y="1854619"/>
            <a:ext cx="2886314" cy="88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Zero-shot learning</a:t>
            </a:r>
          </a:p>
        </p:txBody>
      </p:sp>
      <p:pic>
        <p:nvPicPr>
          <p:cNvPr id="17" name="Picture 4" descr="Image result for лошадь&quot;">
            <a:extLst>
              <a:ext uri="{FF2B5EF4-FFF2-40B4-BE49-F238E27FC236}">
                <a16:creationId xmlns:a16="http://schemas.microsoft.com/office/drawing/2014/main" id="{FF789E5A-77E3-4F19-9B67-4B80B63C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4592">
            <a:off x="6427190" y="4444131"/>
            <a:ext cx="2947855" cy="22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zebra&quot;">
            <a:extLst>
              <a:ext uri="{FF2B5EF4-FFF2-40B4-BE49-F238E27FC236}">
                <a16:creationId xmlns:a16="http://schemas.microsoft.com/office/drawing/2014/main" id="{9377D0BC-48C0-41BE-914B-A7422678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757">
            <a:off x="8981933" y="4368860"/>
            <a:ext cx="3076720" cy="23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zebra&quot;">
            <a:extLst>
              <a:ext uri="{FF2B5EF4-FFF2-40B4-BE49-F238E27FC236}">
                <a16:creationId xmlns:a16="http://schemas.microsoft.com/office/drawing/2014/main" id="{D8E11F24-1346-4AA6-9D9A-24E5D851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75" y="3962755"/>
            <a:ext cx="3076720" cy="23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646EC-BADF-4813-B016-420CB268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1B5A-E294-470E-9CD8-32A89D9A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Image result for History wallpaper&quot;">
            <a:extLst>
              <a:ext uri="{FF2B5EF4-FFF2-40B4-BE49-F238E27FC236}">
                <a16:creationId xmlns:a16="http://schemas.microsoft.com/office/drawing/2014/main" id="{D948AE77-76B2-4479-BFDE-3E257D1E73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102"/>
            <a:ext cx="12192000" cy="77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A1CD8-E0D2-40AC-8DD8-16CF40BE08E9}"/>
              </a:ext>
            </a:extLst>
          </p:cNvPr>
          <p:cNvSpPr txBox="1"/>
          <p:nvPr/>
        </p:nvSpPr>
        <p:spPr>
          <a:xfrm>
            <a:off x="3703344" y="2373090"/>
            <a:ext cx="4718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HISTORY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B3E4D-B2D0-4729-82DF-C03201A8D88B}"/>
              </a:ext>
            </a:extLst>
          </p:cNvPr>
          <p:cNvSpPr txBox="1"/>
          <p:nvPr/>
        </p:nvSpPr>
        <p:spPr>
          <a:xfrm>
            <a:off x="6635416" y="3481086"/>
            <a:ext cx="4718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2014</a:t>
            </a:r>
            <a:r>
              <a:rPr lang="en-US" sz="96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550BE-B11A-4BC5-B429-69C778B3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1B5A-E294-470E-9CD8-32A89D9A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Image result for History wallpaper&quot;">
            <a:extLst>
              <a:ext uri="{FF2B5EF4-FFF2-40B4-BE49-F238E27FC236}">
                <a16:creationId xmlns:a16="http://schemas.microsoft.com/office/drawing/2014/main" id="{D948AE77-76B2-4479-BFDE-3E257D1E73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 bwMode="auto">
          <a:xfrm>
            <a:off x="0" y="-364839"/>
            <a:ext cx="12192000" cy="72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5373F9-5A1B-4991-84F2-774BF5387A31}"/>
              </a:ext>
            </a:extLst>
          </p:cNvPr>
          <p:cNvSpPr txBox="1"/>
          <p:nvPr/>
        </p:nvSpPr>
        <p:spPr>
          <a:xfrm>
            <a:off x="1026695" y="814305"/>
            <a:ext cx="4559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1. Learn Attribute classifier to understand what “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White</a:t>
            </a:r>
            <a:r>
              <a:rPr lang="en-US" sz="2800" b="1" dirty="0">
                <a:solidFill>
                  <a:schemeClr val="bg1"/>
                </a:solidFill>
              </a:rPr>
              <a:t>”, “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Stripes</a:t>
            </a:r>
            <a:r>
              <a:rPr lang="en-US" sz="2800" b="1" dirty="0">
                <a:solidFill>
                  <a:schemeClr val="bg1"/>
                </a:solidFill>
              </a:rPr>
              <a:t>”, “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Eats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Fish</a:t>
            </a:r>
            <a:r>
              <a:rPr lang="en-US" sz="2800" b="1" dirty="0">
                <a:solidFill>
                  <a:schemeClr val="bg1"/>
                </a:solidFill>
              </a:rPr>
              <a:t>” mean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A1CD8-E0D2-40AC-8DD8-16CF40BE08E9}"/>
              </a:ext>
            </a:extLst>
          </p:cNvPr>
          <p:cNvSpPr txBox="1"/>
          <p:nvPr/>
        </p:nvSpPr>
        <p:spPr>
          <a:xfrm>
            <a:off x="6410827" y="814305"/>
            <a:ext cx="5217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2. Learn classifier to understand who the “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Bear</a:t>
            </a:r>
            <a:r>
              <a:rPr lang="en-US" sz="2800" b="1" dirty="0">
                <a:solidFill>
                  <a:schemeClr val="bg1"/>
                </a:solidFill>
              </a:rPr>
              <a:t>”, “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Fish</a:t>
            </a:r>
            <a:r>
              <a:rPr lang="en-US" sz="2800" b="1" dirty="0">
                <a:solidFill>
                  <a:schemeClr val="bg1"/>
                </a:solidFill>
              </a:rPr>
              <a:t>”, “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Dog</a:t>
            </a:r>
            <a:r>
              <a:rPr lang="en-US" sz="2800" b="1" dirty="0">
                <a:solidFill>
                  <a:schemeClr val="bg1"/>
                </a:solidFill>
              </a:rPr>
              <a:t>” are</a:t>
            </a:r>
          </a:p>
        </p:txBody>
      </p:sp>
      <p:pic>
        <p:nvPicPr>
          <p:cNvPr id="3078" name="Picture 6" descr="Image result for Stripes&quot;">
            <a:extLst>
              <a:ext uri="{FF2B5EF4-FFF2-40B4-BE49-F238E27FC236}">
                <a16:creationId xmlns:a16="http://schemas.microsoft.com/office/drawing/2014/main" id="{9A2690A4-3BC3-4838-B7A1-018AD79F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59" y="2580892"/>
            <a:ext cx="1484286" cy="14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White animal&quot;">
            <a:extLst>
              <a:ext uri="{FF2B5EF4-FFF2-40B4-BE49-F238E27FC236}">
                <a16:creationId xmlns:a16="http://schemas.microsoft.com/office/drawing/2014/main" id="{45E1C5CA-CE9F-448E-B2F1-B6E57408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5" y="2199300"/>
            <a:ext cx="2681538" cy="20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Eats fish&quot;">
            <a:extLst>
              <a:ext uri="{FF2B5EF4-FFF2-40B4-BE49-F238E27FC236}">
                <a16:creationId xmlns:a16="http://schemas.microsoft.com/office/drawing/2014/main" id="{DB8AF853-FF23-4F80-B046-1C0B43B4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58" y="4255974"/>
            <a:ext cx="3280475" cy="246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Bear&quot;">
            <a:extLst>
              <a:ext uri="{FF2B5EF4-FFF2-40B4-BE49-F238E27FC236}">
                <a16:creationId xmlns:a16="http://schemas.microsoft.com/office/drawing/2014/main" id="{DA22AB81-49DF-474E-9F21-A0BF6E24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58" y="1811131"/>
            <a:ext cx="2730103" cy="27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Fish nemo&quot;">
            <a:extLst>
              <a:ext uri="{FF2B5EF4-FFF2-40B4-BE49-F238E27FC236}">
                <a16:creationId xmlns:a16="http://schemas.microsoft.com/office/drawing/2014/main" id="{8F373812-018F-42C7-A1F8-53DDBED3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16" y="4763489"/>
            <a:ext cx="2219973" cy="17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06C4A5-942D-46B1-B044-8016E697455E}"/>
              </a:ext>
            </a:extLst>
          </p:cNvPr>
          <p:cNvSpPr/>
          <p:nvPr/>
        </p:nvSpPr>
        <p:spPr>
          <a:xfrm>
            <a:off x="563479" y="-75899"/>
            <a:ext cx="9419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Zero Shot learning in 2 stages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238D0B-7FF9-4F6B-8063-4C89D5DF32F6}"/>
              </a:ext>
            </a:extLst>
          </p:cNvPr>
          <p:cNvCxnSpPr/>
          <p:nvPr/>
        </p:nvCxnSpPr>
        <p:spPr>
          <a:xfrm>
            <a:off x="6316579" y="1027906"/>
            <a:ext cx="0" cy="5879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0" name="Picture 18" descr="Image result for snoop dogg with dog&quot;">
            <a:extLst>
              <a:ext uri="{FF2B5EF4-FFF2-40B4-BE49-F238E27FC236}">
                <a16:creationId xmlns:a16="http://schemas.microsoft.com/office/drawing/2014/main" id="{AE98576E-AE5E-481A-84C8-BC1C5F1F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519" y="2131712"/>
            <a:ext cx="2630422" cy="36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D3355-1CAA-4B3F-9A90-000AC5E8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1B5A-E294-470E-9CD8-32A89D9A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A1CD8-E0D2-40AC-8DD8-16CF40BE08E9}"/>
              </a:ext>
            </a:extLst>
          </p:cNvPr>
          <p:cNvSpPr txBox="1"/>
          <p:nvPr/>
        </p:nvSpPr>
        <p:spPr>
          <a:xfrm>
            <a:off x="3736808" y="2740421"/>
            <a:ext cx="4718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7B04-FE8F-4D13-95FB-B06BFF7CA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Image result for 3 years later&quot;">
            <a:extLst>
              <a:ext uri="{FF2B5EF4-FFF2-40B4-BE49-F238E27FC236}">
                <a16:creationId xmlns:a16="http://schemas.microsoft.com/office/drawing/2014/main" id="{DBACD9C2-2753-4C83-A28F-B012E0EF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13" y="1201232"/>
            <a:ext cx="5532573" cy="44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53EC6-9184-4F0C-B0F0-851083D9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6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uturistic city&quot;">
            <a:extLst>
              <a:ext uri="{FF2B5EF4-FFF2-40B4-BE49-F238E27FC236}">
                <a16:creationId xmlns:a16="http://schemas.microsoft.com/office/drawing/2014/main" id="{6D2D985B-D431-48E8-94D4-2859558FC7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43C76-166B-4DE7-A641-BFE489C4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466919"/>
            <a:ext cx="11210925" cy="4429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Zero-Shot Learning - A Comprehensive Evaluation of the Good, the Bad and the Ugly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629FC-FB05-4A8C-AFD9-F492164D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4CF-D521-448A-8C64-8B995F08EF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0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712</Words>
  <Application>Microsoft Office PowerPoint</Application>
  <PresentationFormat>Widescreen</PresentationFormat>
  <Paragraphs>185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Zero-Shot Learning -  A Comprehensive Evaluation of the Good, the Bad and the Ugly  Yongqin Xian, Student Member, IEEE, Christoph H. Lampert, Bernt Schiele, Fellow, IEEE, and Zeynep Akata, Member, IEEE</vt:lpstr>
      <vt:lpstr>PowerPoint Presentation</vt:lpstr>
      <vt:lpstr>PowerPoint Presentation</vt:lpstr>
      <vt:lpstr>Zero-shot learning task (more formal)</vt:lpstr>
      <vt:lpstr>Test time</vt:lpstr>
      <vt:lpstr>PowerPoint Presentation</vt:lpstr>
      <vt:lpstr>PowerPoint Presentation</vt:lpstr>
      <vt:lpstr>PowerPoint Presentation</vt:lpstr>
      <vt:lpstr>Zero-Shot Learning - A Comprehensive Evaluation of the Good, the Bad and the Ugly</vt:lpstr>
      <vt:lpstr>Purpose of the paper</vt:lpstr>
      <vt:lpstr>Learning Linear Compatibility</vt:lpstr>
      <vt:lpstr>Learning Nonlinear Compatibility</vt:lpstr>
      <vt:lpstr>Learning Intermediate Attribute Classifiers</vt:lpstr>
      <vt:lpstr>Hybrid Models</vt:lpstr>
      <vt:lpstr>Transductive Zero-Shot Learning Setting</vt:lpstr>
      <vt:lpstr>DATASETS - aPY</vt:lpstr>
      <vt:lpstr>DATASETS – AWA1 Animals with Attributes</vt:lpstr>
      <vt:lpstr>DATASETS – AWA2 Animals with Attributes</vt:lpstr>
      <vt:lpstr>DATASETS – ImageNet1K</vt:lpstr>
      <vt:lpstr>DATASETS – CUB  (Caltech-UCSD Birds 200)</vt:lpstr>
      <vt:lpstr>DATASETS – SUN </vt:lpstr>
      <vt:lpstr>Results - ZSL</vt:lpstr>
      <vt:lpstr>Results - GZSL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Zero-Shot Learning -  A Comprehensive Evaluation of the Good, the Bad and the Ugly  Yongqin Xian, Student Member, IEEE, Christoph H. Lampert, Bernt Schiele, Fellow, IEEE, and Zeynep Akata, Member, IEEE</dc:title>
  <dc:creator>Vladislav Panferov</dc:creator>
  <cp:lastModifiedBy>Vladislav Panferov</cp:lastModifiedBy>
  <cp:revision>8</cp:revision>
  <dcterms:created xsi:type="dcterms:W3CDTF">2019-12-26T03:13:29Z</dcterms:created>
  <dcterms:modified xsi:type="dcterms:W3CDTF">2019-12-26T04:21:55Z</dcterms:modified>
</cp:coreProperties>
</file>