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8" r:id="rId22"/>
    <p:sldId id="279" r:id="rId23"/>
    <p:sldId id="277" r:id="rId24"/>
    <p:sldId id="281" r:id="rId25"/>
    <p:sldId id="280" r:id="rId26"/>
    <p:sldId id="282" r:id="rId27"/>
    <p:sldId id="283" r:id="rId28"/>
    <p:sldId id="284" r:id="rId29"/>
    <p:sldId id="286" r:id="rId30"/>
    <p:sldId id="285"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138D6D4-7A82-48FE-8A2B-1502EE034FEA}" type="datetimeFigureOut">
              <a:rPr lang="en-US" smtClean="0"/>
              <a:t>12/26/2019</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207740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38D6D4-7A82-48FE-8A2B-1502EE034FEA}" type="datetimeFigureOut">
              <a:rPr lang="en-US" smtClean="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285610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38D6D4-7A82-48FE-8A2B-1502EE034FEA}" type="datetimeFigureOut">
              <a:rPr lang="en-US" smtClean="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175984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38D6D4-7A82-48FE-8A2B-1502EE034FEA}" type="datetimeFigureOut">
              <a:rPr lang="en-US" smtClean="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F8482-6CED-476C-A557-8DE466288A6F}"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9931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38D6D4-7A82-48FE-8A2B-1502EE034FEA}" type="datetimeFigureOut">
              <a:rPr lang="en-US" smtClean="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3949566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138D6D4-7A82-48FE-8A2B-1502EE034FEA}" type="datetimeFigureOut">
              <a:rPr lang="en-US" smtClean="0"/>
              <a:t>12/26/2019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2230836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138D6D4-7A82-48FE-8A2B-1502EE034FEA}" type="datetimeFigureOut">
              <a:rPr lang="en-US" smtClean="0"/>
              <a:t>12/26/2019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31144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38D6D4-7A82-48FE-8A2B-1502EE034FEA}" type="datetimeFigureOut">
              <a:rPr lang="en-US" smtClean="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3619312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38D6D4-7A82-48FE-8A2B-1502EE034FEA}" type="datetimeFigureOut">
              <a:rPr lang="en-US" smtClean="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105105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38D6D4-7A82-48FE-8A2B-1502EE034FEA}" type="datetimeFigureOut">
              <a:rPr lang="en-US" smtClean="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59596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38D6D4-7A82-48FE-8A2B-1502EE034FEA}" type="datetimeFigureOut">
              <a:rPr lang="en-US" smtClean="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309877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8D6D4-7A82-48FE-8A2B-1502EE034FEA}" type="datetimeFigureOut">
              <a:rPr lang="en-US" smtClean="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3327166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38D6D4-7A82-48FE-8A2B-1502EE034FEA}" type="datetimeFigureOut">
              <a:rPr lang="en-US" smtClean="0"/>
              <a:t>12/26/2019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167835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38D6D4-7A82-48FE-8A2B-1502EE034FEA}" type="datetimeFigureOut">
              <a:rPr lang="en-US" smtClean="0"/>
              <a:t>12/26/2019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374705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38D6D4-7A82-48FE-8A2B-1502EE034FEA}" type="datetimeFigureOut">
              <a:rPr lang="en-US" smtClean="0"/>
              <a:t>12/26/2019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49431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38D6D4-7A82-48FE-8A2B-1502EE034FEA}" type="datetimeFigureOut">
              <a:rPr lang="en-US" smtClean="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394076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38D6D4-7A82-48FE-8A2B-1502EE034FEA}" type="datetimeFigureOut">
              <a:rPr lang="en-US" smtClean="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F8482-6CED-476C-A557-8DE466288A6F}" type="slidenum">
              <a:rPr lang="en-US" smtClean="0"/>
              <a:t>‹#›</a:t>
            </a:fld>
            <a:endParaRPr lang="en-US"/>
          </a:p>
        </p:txBody>
      </p:sp>
    </p:spTree>
    <p:extLst>
      <p:ext uri="{BB962C8B-B14F-4D97-AF65-F5344CB8AC3E}">
        <p14:creationId xmlns:p14="http://schemas.microsoft.com/office/powerpoint/2010/main" val="166117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138D6D4-7A82-48FE-8A2B-1502EE034FEA}" type="datetimeFigureOut">
              <a:rPr lang="en-US" smtClean="0"/>
              <a:t>12/26/2019</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FCF8482-6CED-476C-A557-8DE466288A6F}" type="slidenum">
              <a:rPr lang="en-US" smtClean="0"/>
              <a:t>‹#›</a:t>
            </a:fld>
            <a:endParaRPr lang="en-US"/>
          </a:p>
        </p:txBody>
      </p:sp>
    </p:spTree>
    <p:extLst>
      <p:ext uri="{BB962C8B-B14F-4D97-AF65-F5344CB8AC3E}">
        <p14:creationId xmlns:p14="http://schemas.microsoft.com/office/powerpoint/2010/main" val="14507902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Radar" TargetMode="External"/><Relationship Id="rId2" Type="http://schemas.openxmlformats.org/officeDocument/2006/relationships/hyperlink" Target="https://en.wikipedia.org/wiki/User_interface" TargetMode="External"/><Relationship Id="rId1" Type="http://schemas.openxmlformats.org/officeDocument/2006/relationships/slideLayout" Target="../slideLayouts/slideLayout2.xml"/><Relationship Id="rId6" Type="http://schemas.openxmlformats.org/officeDocument/2006/relationships/hyperlink" Target="https://en.wikipedia.org/wiki/GPS" TargetMode="External"/><Relationship Id="rId5" Type="http://schemas.openxmlformats.org/officeDocument/2006/relationships/hyperlink" Target="https://en.wikipedia.org/wiki/Sonar" TargetMode="External"/><Relationship Id="rId4" Type="http://schemas.openxmlformats.org/officeDocument/2006/relationships/hyperlink" Target="https://en.wikipedia.org/wiki/Lida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35709"/>
            <a:ext cx="10183090" cy="2387600"/>
          </a:xfrm>
        </p:spPr>
        <p:txBody>
          <a:bodyPr>
            <a:noAutofit/>
          </a:bodyPr>
          <a:lstStyle/>
          <a:p>
            <a:r>
              <a:rPr lang="en-US" sz="4400" b="1" dirty="0">
                <a:solidFill>
                  <a:schemeClr val="accent6">
                    <a:lumMod val="50000"/>
                  </a:schemeClr>
                </a:solidFill>
              </a:rPr>
              <a:t>Towards Self-driving Car </a:t>
            </a:r>
            <a:r>
              <a:rPr lang="en-US" sz="4400" b="1" dirty="0" smtClean="0">
                <a:solidFill>
                  <a:schemeClr val="accent6">
                    <a:lumMod val="50000"/>
                  </a:schemeClr>
                </a:solidFill>
              </a:rPr>
              <a:t>Using</a:t>
            </a:r>
            <a:r>
              <a:rPr lang="ar-EG" sz="4400" b="1" dirty="0" smtClean="0">
                <a:solidFill>
                  <a:schemeClr val="accent6">
                    <a:lumMod val="50000"/>
                  </a:schemeClr>
                </a:solidFill>
              </a:rPr>
              <a:t>  </a:t>
            </a:r>
            <a:r>
              <a:rPr lang="en-US" sz="4400" b="1" dirty="0" smtClean="0">
                <a:solidFill>
                  <a:schemeClr val="accent6">
                    <a:lumMod val="50000"/>
                  </a:schemeClr>
                </a:solidFill>
              </a:rPr>
              <a:t>Convolutional</a:t>
            </a:r>
            <a:r>
              <a:rPr lang="en-US" sz="4400" b="1" dirty="0">
                <a:solidFill>
                  <a:schemeClr val="accent6">
                    <a:lumMod val="50000"/>
                  </a:schemeClr>
                </a:solidFill>
              </a:rPr>
              <a:t> </a:t>
            </a:r>
            <a:r>
              <a:rPr lang="en-US" sz="4400" b="1" dirty="0" smtClean="0">
                <a:solidFill>
                  <a:schemeClr val="accent6">
                    <a:lumMod val="50000"/>
                  </a:schemeClr>
                </a:solidFill>
              </a:rPr>
              <a:t>Neural </a:t>
            </a:r>
            <a:r>
              <a:rPr lang="en-US" sz="4400" b="1" dirty="0">
                <a:solidFill>
                  <a:schemeClr val="accent6">
                    <a:lumMod val="50000"/>
                  </a:schemeClr>
                </a:solidFill>
              </a:rPr>
              <a:t>Network and Road Lane Detector</a:t>
            </a:r>
          </a:p>
        </p:txBody>
      </p:sp>
      <p:sp>
        <p:nvSpPr>
          <p:cNvPr id="3" name="Subtitle 2"/>
          <p:cNvSpPr>
            <a:spLocks noGrp="1"/>
          </p:cNvSpPr>
          <p:nvPr>
            <p:ph type="subTitle" idx="1"/>
          </p:nvPr>
        </p:nvSpPr>
        <p:spPr>
          <a:xfrm>
            <a:off x="1524000" y="2923309"/>
            <a:ext cx="9144000" cy="2334491"/>
          </a:xfrm>
        </p:spPr>
        <p:txBody>
          <a:bodyPr>
            <a:normAutofit/>
          </a:bodyPr>
          <a:lstStyle/>
          <a:p>
            <a:r>
              <a:rPr lang="en-US" dirty="0" err="1"/>
              <a:t>Brilian</a:t>
            </a:r>
            <a:r>
              <a:rPr lang="en-US" dirty="0"/>
              <a:t> </a:t>
            </a:r>
            <a:r>
              <a:rPr lang="en-US" dirty="0" err="1"/>
              <a:t>Tafjira</a:t>
            </a:r>
            <a:r>
              <a:rPr lang="en-US" dirty="0"/>
              <a:t> Nugraha1, Shun-Feng </a:t>
            </a:r>
            <a:r>
              <a:rPr lang="en-US" dirty="0" smtClean="0"/>
              <a:t>Su2</a:t>
            </a:r>
            <a:r>
              <a:rPr lang="ar-EG" dirty="0" smtClean="0"/>
              <a:t> </a:t>
            </a:r>
            <a:r>
              <a:rPr lang="en-US" dirty="0" smtClean="0"/>
              <a:t>,</a:t>
            </a:r>
            <a:r>
              <a:rPr lang="ar-EG" dirty="0" smtClean="0"/>
              <a:t> </a:t>
            </a:r>
            <a:r>
              <a:rPr lang="en-US" dirty="0" smtClean="0"/>
              <a:t>  </a:t>
            </a:r>
            <a:r>
              <a:rPr lang="en-US" dirty="0" err="1" smtClean="0"/>
              <a:t>Fahmizal</a:t>
            </a:r>
            <a:endParaRPr lang="en-US" dirty="0" smtClean="0"/>
          </a:p>
          <a:p>
            <a:endParaRPr lang="en-US" dirty="0"/>
          </a:p>
          <a:p>
            <a:endParaRPr lang="en-US" dirty="0" smtClean="0"/>
          </a:p>
          <a:p>
            <a:r>
              <a:rPr lang="en-US" dirty="0" smtClean="0"/>
              <a:t>Presented by Mohamed Nasser </a:t>
            </a:r>
            <a:endParaRPr lang="en-US" dirty="0"/>
          </a:p>
        </p:txBody>
      </p:sp>
    </p:spTree>
    <p:extLst>
      <p:ext uri="{BB962C8B-B14F-4D97-AF65-F5344CB8AC3E}">
        <p14:creationId xmlns:p14="http://schemas.microsoft.com/office/powerpoint/2010/main" val="204195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detection</a:t>
            </a:r>
          </a:p>
        </p:txBody>
      </p:sp>
      <p:sp>
        <p:nvSpPr>
          <p:cNvPr id="3" name="Content Placeholder 2"/>
          <p:cNvSpPr>
            <a:spLocks noGrp="1"/>
          </p:cNvSpPr>
          <p:nvPr>
            <p:ph idx="1"/>
          </p:nvPr>
        </p:nvSpPr>
        <p:spPr/>
        <p:txBody>
          <a:bodyPr/>
          <a:lstStyle/>
          <a:p>
            <a:r>
              <a:rPr lang="en-US" dirty="0"/>
              <a:t>adds more computation to the model that we built. On the </a:t>
            </a:r>
            <a:r>
              <a:rPr lang="en-US" dirty="0" smtClean="0"/>
              <a:t>other hand</a:t>
            </a:r>
            <a:r>
              <a:rPr lang="en-US" dirty="0"/>
              <a:t>, the computation will be much faster if we can put </a:t>
            </a:r>
            <a:r>
              <a:rPr lang="en-US" dirty="0" smtClean="0"/>
              <a:t>the </a:t>
            </a:r>
            <a:r>
              <a:rPr lang="en-US" u="sng" dirty="0" smtClean="0"/>
              <a:t>edge </a:t>
            </a:r>
            <a:r>
              <a:rPr lang="en-US" u="sng" dirty="0"/>
              <a:t>detection</a:t>
            </a:r>
            <a:r>
              <a:rPr lang="en-US" dirty="0"/>
              <a:t> and the </a:t>
            </a:r>
            <a:r>
              <a:rPr lang="en-US" u="sng" dirty="0"/>
              <a:t>lane construction </a:t>
            </a:r>
            <a:r>
              <a:rPr lang="en-US" dirty="0"/>
              <a:t>to run in </a:t>
            </a:r>
            <a:r>
              <a:rPr lang="en-US" u="sng" dirty="0"/>
              <a:t>parallel</a:t>
            </a:r>
            <a:r>
              <a:rPr lang="en-US" dirty="0"/>
              <a:t>.</a:t>
            </a:r>
          </a:p>
        </p:txBody>
      </p:sp>
    </p:spTree>
    <p:extLst>
      <p:ext uri="{BB962C8B-B14F-4D97-AF65-F5344CB8AC3E}">
        <p14:creationId xmlns:p14="http://schemas.microsoft.com/office/powerpoint/2010/main" val="4266807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method</a:t>
            </a:r>
          </a:p>
        </p:txBody>
      </p:sp>
      <p:sp>
        <p:nvSpPr>
          <p:cNvPr id="3" name="Content Placeholder 2"/>
          <p:cNvSpPr>
            <a:spLocks noGrp="1"/>
          </p:cNvSpPr>
          <p:nvPr>
            <p:ph idx="1"/>
          </p:nvPr>
        </p:nvSpPr>
        <p:spPr/>
        <p:txBody>
          <a:bodyPr>
            <a:normAutofit fontScale="85000" lnSpcReduction="20000"/>
          </a:bodyPr>
          <a:lstStyle/>
          <a:p>
            <a:r>
              <a:rPr lang="en-US" dirty="0"/>
              <a:t>self-driving car, </a:t>
            </a:r>
            <a:r>
              <a:rPr lang="en-US" dirty="0" smtClean="0"/>
              <a:t>in this paper we </a:t>
            </a:r>
            <a:r>
              <a:rPr lang="en-US" dirty="0" smtClean="0"/>
              <a:t>need</a:t>
            </a:r>
            <a:r>
              <a:rPr lang="ar-EG" dirty="0" smtClean="0"/>
              <a:t> </a:t>
            </a:r>
            <a:r>
              <a:rPr lang="en-US" dirty="0" smtClean="0"/>
              <a:t>three </a:t>
            </a:r>
            <a:r>
              <a:rPr lang="en-US" dirty="0"/>
              <a:t>main parts: </a:t>
            </a:r>
            <a:r>
              <a:rPr lang="en-US" u="sng" dirty="0"/>
              <a:t>object detection</a:t>
            </a:r>
            <a:r>
              <a:rPr lang="en-US" dirty="0"/>
              <a:t>, </a:t>
            </a:r>
            <a:r>
              <a:rPr lang="en-US" u="sng" dirty="0"/>
              <a:t>lane </a:t>
            </a:r>
            <a:r>
              <a:rPr lang="en-US" u="sng" dirty="0" smtClean="0"/>
              <a:t>detection</a:t>
            </a:r>
            <a:r>
              <a:rPr lang="en-US" dirty="0" smtClean="0"/>
              <a:t> </a:t>
            </a:r>
            <a:r>
              <a:rPr lang="en-US" u="sng" dirty="0" smtClean="0"/>
              <a:t>and</a:t>
            </a:r>
            <a:r>
              <a:rPr lang="ar-EG" u="sng" dirty="0" smtClean="0"/>
              <a:t> </a:t>
            </a:r>
            <a:r>
              <a:rPr lang="en-US" u="sng" dirty="0" smtClean="0"/>
              <a:t>controller</a:t>
            </a:r>
            <a:r>
              <a:rPr lang="en-US" dirty="0"/>
              <a:t>. In this paper, we have combined these parts to </a:t>
            </a:r>
            <a:r>
              <a:rPr lang="en-US" dirty="0" smtClean="0"/>
              <a:t>help</a:t>
            </a:r>
            <a:r>
              <a:rPr lang="ar-EG" dirty="0" smtClean="0"/>
              <a:t> </a:t>
            </a:r>
            <a:r>
              <a:rPr lang="en-US" dirty="0" smtClean="0"/>
              <a:t>the </a:t>
            </a:r>
            <a:r>
              <a:rPr lang="en-US" dirty="0"/>
              <a:t>driver with more info about the object in their </a:t>
            </a:r>
            <a:r>
              <a:rPr lang="en-US" dirty="0" smtClean="0"/>
              <a:t>driving</a:t>
            </a:r>
            <a:r>
              <a:rPr lang="ar-EG" dirty="0" smtClean="0"/>
              <a:t> </a:t>
            </a:r>
            <a:r>
              <a:rPr lang="en-US" dirty="0" smtClean="0"/>
              <a:t>environment </a:t>
            </a:r>
            <a:r>
              <a:rPr lang="en-US" dirty="0"/>
              <a:t>and the road </a:t>
            </a:r>
            <a:r>
              <a:rPr lang="en-US" dirty="0" smtClean="0"/>
              <a:t>lane </a:t>
            </a:r>
            <a:r>
              <a:rPr lang="en-US" dirty="0"/>
              <a:t>guidance</a:t>
            </a:r>
            <a:r>
              <a:rPr lang="en-US" dirty="0" smtClean="0"/>
              <a:t>.</a:t>
            </a:r>
            <a:endParaRPr lang="ar-EG" dirty="0" smtClean="0"/>
          </a:p>
          <a:p>
            <a:endParaRPr lang="en-US" dirty="0"/>
          </a:p>
          <a:p>
            <a:r>
              <a:rPr lang="en-US" dirty="0"/>
              <a:t>The proposed </a:t>
            </a:r>
            <a:r>
              <a:rPr lang="en-US" dirty="0" smtClean="0"/>
              <a:t>method combines </a:t>
            </a:r>
            <a:r>
              <a:rPr lang="en-US" u="sng" dirty="0" smtClean="0"/>
              <a:t>YOLO </a:t>
            </a:r>
            <a:r>
              <a:rPr lang="en-US" dirty="0"/>
              <a:t>for the object detection, </a:t>
            </a:r>
            <a:r>
              <a:rPr lang="en-US" u="sng" dirty="0" smtClean="0"/>
              <a:t>polynomial regression </a:t>
            </a:r>
            <a:r>
              <a:rPr lang="en-US" dirty="0"/>
              <a:t>with </a:t>
            </a:r>
            <a:r>
              <a:rPr lang="en-US" dirty="0" err="1"/>
              <a:t>thresholding</a:t>
            </a:r>
            <a:r>
              <a:rPr lang="en-US" dirty="0"/>
              <a:t> as the road lane guidance, and </a:t>
            </a:r>
            <a:r>
              <a:rPr lang="en-US" dirty="0" smtClean="0"/>
              <a:t>a </a:t>
            </a:r>
            <a:r>
              <a:rPr lang="en-US" u="sng" dirty="0" smtClean="0"/>
              <a:t>controller</a:t>
            </a:r>
            <a:r>
              <a:rPr lang="en-US" dirty="0" smtClean="0"/>
              <a:t> </a:t>
            </a:r>
            <a:r>
              <a:rPr lang="en-US" dirty="0"/>
              <a:t>that manages the information between those </a:t>
            </a:r>
            <a:r>
              <a:rPr lang="en-US" dirty="0" smtClean="0"/>
              <a:t>two systems. </a:t>
            </a:r>
          </a:p>
          <a:p>
            <a:r>
              <a:rPr lang="en-US" dirty="0"/>
              <a:t>used for </a:t>
            </a:r>
            <a:r>
              <a:rPr lang="en-US" dirty="0" smtClean="0"/>
              <a:t>object detection</a:t>
            </a:r>
            <a:r>
              <a:rPr lang="en-US" dirty="0"/>
              <a:t>, object position detection (left, front, or right</a:t>
            </a:r>
            <a:r>
              <a:rPr lang="en-US" dirty="0" smtClean="0"/>
              <a:t>),steering </a:t>
            </a:r>
            <a:r>
              <a:rPr lang="en-US" dirty="0"/>
              <a:t>suggestion, and road lane’s guidance.</a:t>
            </a:r>
          </a:p>
        </p:txBody>
      </p:sp>
    </p:spTree>
    <p:extLst>
      <p:ext uri="{BB962C8B-B14F-4D97-AF65-F5344CB8AC3E}">
        <p14:creationId xmlns:p14="http://schemas.microsoft.com/office/powerpoint/2010/main" val="2125725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16933"/>
            <a:ext cx="9561223" cy="1325563"/>
          </a:xfrm>
        </p:spPr>
        <p:txBody>
          <a:bodyPr/>
          <a:lstStyle/>
          <a:p>
            <a:r>
              <a:rPr lang="en-US" dirty="0" smtClean="0"/>
              <a:t>YOLO</a:t>
            </a:r>
            <a:r>
              <a:rPr lang="en-US" b="1" dirty="0"/>
              <a:t> </a:t>
            </a:r>
            <a:r>
              <a:rPr lang="en-US" b="1" dirty="0" smtClean="0"/>
              <a:t/>
            </a:r>
            <a:br>
              <a:rPr lang="en-US" b="1" dirty="0" smtClean="0"/>
            </a:br>
            <a:r>
              <a:rPr lang="en-US" sz="3200" b="1" dirty="0" smtClean="0"/>
              <a:t>(You Only </a:t>
            </a:r>
            <a:r>
              <a:rPr lang="en-US" sz="3200" b="1" dirty="0"/>
              <a:t>Look Once) </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a:p>
          <a:p>
            <a:endParaRPr lang="en-US" dirty="0" smtClean="0"/>
          </a:p>
          <a:p>
            <a:endParaRPr lang="en-US" dirty="0"/>
          </a:p>
          <a:p>
            <a:endParaRPr lang="en-US" dirty="0" smtClean="0"/>
          </a:p>
          <a:p>
            <a:r>
              <a:rPr lang="en-US" dirty="0" smtClean="0"/>
              <a:t>real-time </a:t>
            </a:r>
            <a:r>
              <a:rPr lang="en-US" dirty="0"/>
              <a:t>object detection system </a:t>
            </a:r>
            <a:r>
              <a:rPr lang="en-US" dirty="0" smtClean="0"/>
              <a:t>implements </a:t>
            </a:r>
            <a:r>
              <a:rPr lang="en-US" dirty="0"/>
              <a:t>a deep CNN architecture for its </a:t>
            </a:r>
            <a:r>
              <a:rPr lang="en-US" dirty="0" smtClean="0"/>
              <a:t>object detection </a:t>
            </a:r>
            <a:r>
              <a:rPr lang="en-US" dirty="0"/>
              <a:t>approach. It consists of 24 convolutional layers </a:t>
            </a:r>
            <a:r>
              <a:rPr lang="en-US" dirty="0" smtClean="0"/>
              <a:t>along with </a:t>
            </a:r>
            <a:r>
              <a:rPr lang="en-US" dirty="0"/>
              <a:t>2 fully connected layers</a:t>
            </a:r>
            <a:r>
              <a:rPr lang="en-US" dirty="0" smtClean="0"/>
              <a:t>,</a:t>
            </a:r>
            <a:r>
              <a:rPr lang="en-US" dirty="0"/>
              <a:t> inspired </a:t>
            </a:r>
            <a:r>
              <a:rPr lang="en-US" dirty="0" smtClean="0"/>
              <a:t>by the </a:t>
            </a:r>
            <a:r>
              <a:rPr lang="en-US" dirty="0" err="1"/>
              <a:t>GoogLeNet</a:t>
            </a:r>
            <a:r>
              <a:rPr lang="en-US" dirty="0"/>
              <a:t> </a:t>
            </a:r>
            <a:r>
              <a:rPr lang="en-US" dirty="0" smtClean="0"/>
              <a:t>model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0691" y="595744"/>
            <a:ext cx="5846618" cy="38238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94231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proposed </a:t>
            </a:r>
            <a:r>
              <a:rPr lang="en-US" dirty="0" smtClean="0"/>
              <a:t>method</a:t>
            </a:r>
            <a:endParaRPr lang="en-US" dirty="0"/>
          </a:p>
        </p:txBody>
      </p:sp>
      <p:sp>
        <p:nvSpPr>
          <p:cNvPr id="3" name="Content Placeholder 2"/>
          <p:cNvSpPr>
            <a:spLocks noGrp="1"/>
          </p:cNvSpPr>
          <p:nvPr>
            <p:ph idx="1"/>
          </p:nvPr>
        </p:nvSpPr>
        <p:spPr>
          <a:xfrm>
            <a:off x="838200" y="1325563"/>
            <a:ext cx="10515600" cy="4351338"/>
          </a:xfrm>
        </p:spPr>
        <p:txBody>
          <a:bodyPr/>
          <a:lstStyle/>
          <a:p>
            <a:r>
              <a:rPr lang="en-US" dirty="0"/>
              <a:t>The proposed methods use a smaller version of the </a:t>
            </a:r>
            <a:r>
              <a:rPr lang="en-US" dirty="0" smtClean="0"/>
              <a:t>original YOLO </a:t>
            </a:r>
            <a:r>
              <a:rPr lang="en-US" dirty="0"/>
              <a:t>(i.e. YOLO-small) for the object detection’s task. It </a:t>
            </a:r>
            <a:r>
              <a:rPr lang="en-US" dirty="0" smtClean="0"/>
              <a:t>has the </a:t>
            </a:r>
            <a:r>
              <a:rPr lang="en-US" dirty="0"/>
              <a:t>same architecture with fewer computation demands. To </a:t>
            </a:r>
            <a:r>
              <a:rPr lang="en-US" dirty="0" smtClean="0"/>
              <a:t>use YOLO</a:t>
            </a:r>
            <a:r>
              <a:rPr lang="en-US" dirty="0"/>
              <a:t> resize the image input into </a:t>
            </a:r>
            <a:r>
              <a:rPr lang="en-US" dirty="0" smtClean="0"/>
              <a:t>448x448 pixels</a:t>
            </a:r>
            <a:r>
              <a:rPr lang="en-US" dirty="0"/>
              <a:t>, so that it will be able to process the object detection </a:t>
            </a:r>
            <a:r>
              <a:rPr lang="en-US" dirty="0" smtClean="0"/>
              <a:t>as in </a:t>
            </a:r>
            <a:r>
              <a:rPr lang="en-US" dirty="0"/>
              <a:t>their architecture</a:t>
            </a:r>
            <a:r>
              <a:rPr lang="en-US" dirty="0" smtClean="0"/>
              <a:t>. </a:t>
            </a:r>
            <a:endParaRPr lang="en-US" dirty="0"/>
          </a:p>
        </p:txBody>
      </p:sp>
      <p:pic>
        <p:nvPicPr>
          <p:cNvPr id="4" name="Picture 3"/>
          <p:cNvPicPr>
            <a:picLocks noChangeAspect="1"/>
          </p:cNvPicPr>
          <p:nvPr/>
        </p:nvPicPr>
        <p:blipFill>
          <a:blip r:embed="rId2"/>
          <a:stretch>
            <a:fillRect/>
          </a:stretch>
        </p:blipFill>
        <p:spPr>
          <a:xfrm>
            <a:off x="1537854" y="3726873"/>
            <a:ext cx="9116291" cy="2841562"/>
          </a:xfrm>
          <a:prstGeom prst="rect">
            <a:avLst/>
          </a:prstGeom>
        </p:spPr>
      </p:pic>
    </p:spTree>
    <p:extLst>
      <p:ext uri="{BB962C8B-B14F-4D97-AF65-F5344CB8AC3E}">
        <p14:creationId xmlns:p14="http://schemas.microsoft.com/office/powerpoint/2010/main" val="499767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yolo</a:t>
            </a:r>
            <a:endParaRPr lang="en-US" dirty="0"/>
          </a:p>
        </p:txBody>
      </p:sp>
      <p:sp>
        <p:nvSpPr>
          <p:cNvPr id="3" name="Content Placeholder 2"/>
          <p:cNvSpPr>
            <a:spLocks noGrp="1"/>
          </p:cNvSpPr>
          <p:nvPr>
            <p:ph idx="1"/>
          </p:nvPr>
        </p:nvSpPr>
        <p:spPr>
          <a:xfrm>
            <a:off x="1141412" y="3053051"/>
            <a:ext cx="9905999" cy="3541714"/>
          </a:xfrm>
        </p:spPr>
        <p:txBody>
          <a:bodyPr>
            <a:normAutofit fontScale="92500" lnSpcReduction="10000"/>
          </a:bodyPr>
          <a:lstStyle/>
          <a:p>
            <a:r>
              <a:rPr lang="en-US" dirty="0" smtClean="0"/>
              <a:t>The outputs </a:t>
            </a:r>
            <a:r>
              <a:rPr lang="en-US" dirty="0"/>
              <a:t>of the detection object’s name, x mid-point </a:t>
            </a:r>
            <a:r>
              <a:rPr lang="en-US" dirty="0" smtClean="0"/>
              <a:t>coordinate of </a:t>
            </a:r>
            <a:r>
              <a:rPr lang="en-US" dirty="0"/>
              <a:t>the object, y mid-point coordinate of the object, the width </a:t>
            </a:r>
            <a:r>
              <a:rPr lang="en-US" dirty="0" smtClean="0"/>
              <a:t>of the </a:t>
            </a:r>
            <a:r>
              <a:rPr lang="en-US" dirty="0"/>
              <a:t>object, the height of the object, and the accuracy of </a:t>
            </a:r>
            <a:r>
              <a:rPr lang="en-US" dirty="0" smtClean="0"/>
              <a:t>the predicted object.</a:t>
            </a:r>
          </a:p>
          <a:p>
            <a:r>
              <a:rPr lang="en-US" dirty="0" smtClean="0"/>
              <a:t>object </a:t>
            </a:r>
            <a:r>
              <a:rPr lang="en-US" dirty="0"/>
              <a:t>detection is pre-trained on </a:t>
            </a:r>
            <a:r>
              <a:rPr lang="en-US" dirty="0" smtClean="0"/>
              <a:t>the ImageNet dataset </a:t>
            </a:r>
            <a:r>
              <a:rPr lang="en-US" dirty="0"/>
              <a:t>with 1000 </a:t>
            </a:r>
            <a:r>
              <a:rPr lang="en-US" dirty="0" smtClean="0"/>
              <a:t>classes .They </a:t>
            </a:r>
            <a:r>
              <a:rPr lang="en-US" dirty="0"/>
              <a:t>also use dropout and data augmentation to avoid the overfitting issue.</a:t>
            </a:r>
            <a:endParaRPr lang="en-US" dirty="0" smtClean="0"/>
          </a:p>
          <a:p>
            <a:r>
              <a:rPr lang="en-US" dirty="0"/>
              <a:t>It predicts 98 bounding boxes for each image and </a:t>
            </a:r>
            <a:r>
              <a:rPr lang="en-US" dirty="0" smtClean="0"/>
              <a:t>class probabilities </a:t>
            </a:r>
            <a:r>
              <a:rPr lang="en-US" dirty="0"/>
              <a:t>for each box and presents a fast </a:t>
            </a:r>
            <a:r>
              <a:rPr lang="en-US" dirty="0" smtClean="0"/>
              <a:t>computation because </a:t>
            </a:r>
            <a:r>
              <a:rPr lang="en-US" dirty="0"/>
              <a:t>of its single feed-forward evaluation </a:t>
            </a:r>
            <a:r>
              <a:rPr lang="en-US" dirty="0" smtClean="0"/>
              <a:t>network (yolo)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175" y="96982"/>
            <a:ext cx="6359236" cy="295606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5612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1893"/>
          </a:xfrm>
        </p:spPr>
        <p:txBody>
          <a:bodyPr/>
          <a:lstStyle/>
          <a:p>
            <a:r>
              <a:rPr lang="en-US" i="1" dirty="0"/>
              <a:t>Road Lane </a:t>
            </a:r>
            <a:r>
              <a:rPr lang="en-US" i="1" dirty="0" smtClean="0"/>
              <a:t>Detector Process:</a:t>
            </a:r>
            <a:endParaRPr lang="en-US" dirty="0"/>
          </a:p>
        </p:txBody>
      </p:sp>
      <p:sp>
        <p:nvSpPr>
          <p:cNvPr id="3" name="Content Placeholder 2"/>
          <p:cNvSpPr>
            <a:spLocks noGrp="1"/>
          </p:cNvSpPr>
          <p:nvPr>
            <p:ph idx="1"/>
          </p:nvPr>
        </p:nvSpPr>
        <p:spPr>
          <a:xfrm>
            <a:off x="665019" y="1898072"/>
            <a:ext cx="10515600" cy="4749945"/>
          </a:xfrm>
        </p:spPr>
        <p:txBody>
          <a:bodyPr/>
          <a:lstStyle/>
          <a:p>
            <a:r>
              <a:rPr lang="en-US" u="sng" dirty="0"/>
              <a:t>four main parts</a:t>
            </a:r>
            <a:r>
              <a:rPr lang="en-US" u="sng" dirty="0" smtClean="0"/>
              <a:t>:</a:t>
            </a:r>
          </a:p>
          <a:p>
            <a:r>
              <a:rPr lang="en-US" dirty="0" smtClean="0"/>
              <a:t> warping</a:t>
            </a:r>
          </a:p>
          <a:p>
            <a:r>
              <a:rPr lang="en-US" dirty="0" smtClean="0"/>
              <a:t>filtering</a:t>
            </a:r>
          </a:p>
          <a:p>
            <a:r>
              <a:rPr lang="en-US" dirty="0" smtClean="0"/>
              <a:t>detecting </a:t>
            </a:r>
            <a:r>
              <a:rPr lang="en-US" dirty="0"/>
              <a:t>the road </a:t>
            </a:r>
            <a:r>
              <a:rPr lang="en-US" dirty="0" smtClean="0"/>
              <a:t>lane</a:t>
            </a:r>
          </a:p>
          <a:p>
            <a:r>
              <a:rPr lang="en-US" dirty="0" smtClean="0"/>
              <a:t>de-warping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819" y="1657638"/>
            <a:ext cx="5430981" cy="368805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14367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warping</a:t>
            </a:r>
          </a:p>
        </p:txBody>
      </p:sp>
      <p:sp>
        <p:nvSpPr>
          <p:cNvPr id="3" name="Content Placeholder 2"/>
          <p:cNvSpPr>
            <a:spLocks noGrp="1"/>
          </p:cNvSpPr>
          <p:nvPr>
            <p:ph idx="1"/>
          </p:nvPr>
        </p:nvSpPr>
        <p:spPr>
          <a:xfrm>
            <a:off x="838200" y="1325563"/>
            <a:ext cx="10515600" cy="4351338"/>
          </a:xfrm>
        </p:spPr>
        <p:txBody>
          <a:bodyPr/>
          <a:lstStyle/>
          <a:p>
            <a:r>
              <a:rPr lang="en-US" dirty="0"/>
              <a:t>warping part, we set The Region of Interest (</a:t>
            </a:r>
            <a:r>
              <a:rPr lang="en-US" dirty="0" err="1"/>
              <a:t>RoI</a:t>
            </a:r>
            <a:r>
              <a:rPr lang="en-US" dirty="0"/>
              <a:t>) of the </a:t>
            </a:r>
            <a:r>
              <a:rPr lang="en-US" dirty="0" smtClean="0"/>
              <a:t>road lane </a:t>
            </a:r>
            <a:r>
              <a:rPr lang="en-US" dirty="0"/>
              <a:t>and change its perspective into new images</a:t>
            </a:r>
            <a:r>
              <a:rPr lang="en-US" dirty="0" smtClean="0"/>
              <a:t>.</a:t>
            </a:r>
            <a:r>
              <a:rPr lang="en-US" dirty="0"/>
              <a:t> it will be much easier for us to visualize and </a:t>
            </a:r>
            <a:r>
              <a:rPr lang="en-US" dirty="0" smtClean="0"/>
              <a:t>to analyze </a:t>
            </a:r>
            <a:r>
              <a:rPr lang="en-US" dirty="0"/>
              <a:t>road lane</a:t>
            </a:r>
          </a:p>
        </p:txBody>
      </p:sp>
      <p:pic>
        <p:nvPicPr>
          <p:cNvPr id="4" name="Picture 3"/>
          <p:cNvPicPr>
            <a:picLocks noChangeAspect="1"/>
          </p:cNvPicPr>
          <p:nvPr/>
        </p:nvPicPr>
        <p:blipFill>
          <a:blip r:embed="rId2"/>
          <a:stretch>
            <a:fillRect/>
          </a:stretch>
        </p:blipFill>
        <p:spPr>
          <a:xfrm>
            <a:off x="1870364" y="2660073"/>
            <a:ext cx="9112827" cy="3854593"/>
          </a:xfrm>
          <a:prstGeom prst="rect">
            <a:avLst/>
          </a:prstGeom>
        </p:spPr>
      </p:pic>
    </p:spTree>
    <p:extLst>
      <p:ext uri="{BB962C8B-B14F-4D97-AF65-F5344CB8AC3E}">
        <p14:creationId xmlns:p14="http://schemas.microsoft.com/office/powerpoint/2010/main" val="2788115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warping</a:t>
            </a:r>
            <a:endParaRPr lang="en-US" dirty="0"/>
          </a:p>
        </p:txBody>
      </p:sp>
      <p:sp>
        <p:nvSpPr>
          <p:cNvPr id="3" name="Content Placeholder 2"/>
          <p:cNvSpPr>
            <a:spLocks noGrp="1"/>
          </p:cNvSpPr>
          <p:nvPr>
            <p:ph idx="1"/>
          </p:nvPr>
        </p:nvSpPr>
        <p:spPr/>
        <p:txBody>
          <a:bodyPr/>
          <a:lstStyle/>
          <a:p>
            <a:r>
              <a:rPr lang="en-US" dirty="0"/>
              <a:t>it tries to </a:t>
            </a:r>
            <a:r>
              <a:rPr lang="en-US" dirty="0" smtClean="0"/>
              <a:t>approximate (</a:t>
            </a:r>
            <a:r>
              <a:rPr lang="en-US" i="1" dirty="0" smtClean="0"/>
              <a:t>M</a:t>
            </a:r>
            <a:r>
              <a:rPr lang="en-US" dirty="0"/>
              <a:t>) the new images’ points (</a:t>
            </a:r>
            <a:r>
              <a:rPr lang="en-US" i="1" dirty="0" err="1"/>
              <a:t>dst</a:t>
            </a:r>
            <a:r>
              <a:rPr lang="en-US" dirty="0"/>
              <a:t>) based on the previous </a:t>
            </a:r>
            <a:r>
              <a:rPr lang="en-US" dirty="0" err="1" smtClean="0"/>
              <a:t>RoI</a:t>
            </a:r>
            <a:r>
              <a:rPr lang="en-US" dirty="0"/>
              <a:t> </a:t>
            </a:r>
            <a:r>
              <a:rPr lang="en-US" dirty="0" smtClean="0"/>
              <a:t>images </a:t>
            </a:r>
            <a:r>
              <a:rPr lang="en-US" dirty="0"/>
              <a:t>(x, y) using (1)(2).</a:t>
            </a:r>
          </a:p>
        </p:txBody>
      </p:sp>
      <p:pic>
        <p:nvPicPr>
          <p:cNvPr id="4" name="Picture 3"/>
          <p:cNvPicPr>
            <a:picLocks noChangeAspect="1"/>
          </p:cNvPicPr>
          <p:nvPr/>
        </p:nvPicPr>
        <p:blipFill>
          <a:blip r:embed="rId2"/>
          <a:stretch>
            <a:fillRect/>
          </a:stretch>
        </p:blipFill>
        <p:spPr>
          <a:xfrm>
            <a:off x="2337955" y="3582194"/>
            <a:ext cx="7748154" cy="1530133"/>
          </a:xfrm>
          <a:prstGeom prst="rect">
            <a:avLst/>
          </a:prstGeom>
        </p:spPr>
      </p:pic>
    </p:spTree>
    <p:extLst>
      <p:ext uri="{BB962C8B-B14F-4D97-AF65-F5344CB8AC3E}">
        <p14:creationId xmlns:p14="http://schemas.microsoft.com/office/powerpoint/2010/main" val="1036635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7782"/>
            <a:ext cx="9905998" cy="1478570"/>
          </a:xfrm>
        </p:spPr>
        <p:txBody>
          <a:bodyPr/>
          <a:lstStyle/>
          <a:p>
            <a:r>
              <a:rPr lang="en-US" dirty="0"/>
              <a:t>filtering</a:t>
            </a:r>
          </a:p>
        </p:txBody>
      </p:sp>
      <p:sp>
        <p:nvSpPr>
          <p:cNvPr id="3" name="Content Placeholder 2"/>
          <p:cNvSpPr>
            <a:spLocks noGrp="1"/>
          </p:cNvSpPr>
          <p:nvPr>
            <p:ph idx="1"/>
          </p:nvPr>
        </p:nvSpPr>
        <p:spPr>
          <a:xfrm>
            <a:off x="990600" y="1211407"/>
            <a:ext cx="9905999" cy="3541714"/>
          </a:xfrm>
        </p:spPr>
        <p:txBody>
          <a:bodyPr/>
          <a:lstStyle/>
          <a:p>
            <a:r>
              <a:rPr lang="en-US" dirty="0"/>
              <a:t>we do the filtering to </a:t>
            </a:r>
            <a:r>
              <a:rPr lang="en-US" dirty="0" smtClean="0"/>
              <a:t>separate the </a:t>
            </a:r>
            <a:r>
              <a:rPr lang="en-US" dirty="0"/>
              <a:t>lane color with the others. In the filtering process, we </a:t>
            </a:r>
            <a:r>
              <a:rPr lang="en-US" dirty="0" smtClean="0"/>
              <a:t>pick the </a:t>
            </a:r>
            <a:r>
              <a:rPr lang="en-US" dirty="0"/>
              <a:t>range of white and yellow color from the images </a:t>
            </a:r>
            <a:r>
              <a:rPr lang="en-US" dirty="0" smtClean="0"/>
              <a:t>using </a:t>
            </a:r>
            <a:r>
              <a:rPr lang="en-US" i="1" dirty="0" smtClean="0"/>
              <a:t>LUV </a:t>
            </a:r>
            <a:r>
              <a:rPr lang="en-US" dirty="0"/>
              <a:t>and </a:t>
            </a:r>
            <a:r>
              <a:rPr lang="en-US" i="1" dirty="0" err="1"/>
              <a:t>LaB</a:t>
            </a:r>
            <a:r>
              <a:rPr lang="en-US" i="1" dirty="0"/>
              <a:t> </a:t>
            </a:r>
            <a:r>
              <a:rPr lang="en-US" dirty="0"/>
              <a:t>image formats to get yellow and white </a:t>
            </a:r>
            <a:r>
              <a:rPr lang="en-US" dirty="0" smtClean="0"/>
              <a:t>colors from </a:t>
            </a:r>
            <a:r>
              <a:rPr lang="en-US" dirty="0"/>
              <a:t>the road lane as shown</a:t>
            </a:r>
          </a:p>
        </p:txBody>
      </p:sp>
      <p:pic>
        <p:nvPicPr>
          <p:cNvPr id="4" name="Picture 3"/>
          <p:cNvPicPr>
            <a:picLocks noChangeAspect="1"/>
          </p:cNvPicPr>
          <p:nvPr/>
        </p:nvPicPr>
        <p:blipFill>
          <a:blip r:embed="rId2"/>
          <a:stretch>
            <a:fillRect/>
          </a:stretch>
        </p:blipFill>
        <p:spPr>
          <a:xfrm>
            <a:off x="838200" y="3382530"/>
            <a:ext cx="10058399" cy="3239944"/>
          </a:xfrm>
          <a:prstGeom prst="rect">
            <a:avLst/>
          </a:prstGeom>
        </p:spPr>
      </p:pic>
    </p:spTree>
    <p:extLst>
      <p:ext uri="{BB962C8B-B14F-4D97-AF65-F5344CB8AC3E}">
        <p14:creationId xmlns:p14="http://schemas.microsoft.com/office/powerpoint/2010/main" val="539056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 the road</a:t>
            </a:r>
          </a:p>
        </p:txBody>
      </p:sp>
      <p:sp>
        <p:nvSpPr>
          <p:cNvPr id="3" name="Content Placeholder 2"/>
          <p:cNvSpPr>
            <a:spLocks noGrp="1"/>
          </p:cNvSpPr>
          <p:nvPr>
            <p:ph idx="1"/>
          </p:nvPr>
        </p:nvSpPr>
        <p:spPr/>
        <p:txBody>
          <a:bodyPr/>
          <a:lstStyle/>
          <a:p>
            <a:r>
              <a:rPr lang="en-US" dirty="0"/>
              <a:t>After the filtering, we detect the road lane points by </a:t>
            </a:r>
            <a:r>
              <a:rPr lang="en-US" dirty="0" smtClean="0"/>
              <a:t>getting</a:t>
            </a:r>
            <a:r>
              <a:rPr lang="ar-EG" dirty="0" smtClean="0"/>
              <a:t> </a:t>
            </a:r>
            <a:r>
              <a:rPr lang="en-US" dirty="0" smtClean="0"/>
              <a:t>the </a:t>
            </a:r>
            <a:r>
              <a:rPr lang="en-US" b="1" dirty="0"/>
              <a:t>nonzero values </a:t>
            </a:r>
            <a:r>
              <a:rPr lang="en-US" dirty="0"/>
              <a:t>from </a:t>
            </a:r>
            <a:r>
              <a:rPr lang="en-US" dirty="0" smtClean="0"/>
              <a:t>the </a:t>
            </a:r>
            <a:r>
              <a:rPr lang="en-US" dirty="0"/>
              <a:t>previous process</a:t>
            </a:r>
            <a:r>
              <a:rPr lang="en-US" dirty="0" smtClean="0"/>
              <a:t>.</a:t>
            </a:r>
            <a:endParaRPr lang="ar-EG" dirty="0" smtClean="0"/>
          </a:p>
          <a:p>
            <a:endParaRPr lang="ar-EG" dirty="0"/>
          </a:p>
          <a:p>
            <a:r>
              <a:rPr lang="en-US" dirty="0"/>
              <a:t>we </a:t>
            </a:r>
            <a:r>
              <a:rPr lang="en-US" dirty="0" smtClean="0"/>
              <a:t>crop</a:t>
            </a:r>
            <a:r>
              <a:rPr lang="ar-EG" dirty="0" smtClean="0"/>
              <a:t> </a:t>
            </a:r>
            <a:r>
              <a:rPr lang="en-US" dirty="0" smtClean="0"/>
              <a:t>the </a:t>
            </a:r>
            <a:r>
              <a:rPr lang="en-US" dirty="0"/>
              <a:t>images into 10 sub-images and divide them into left </a:t>
            </a:r>
            <a:r>
              <a:rPr lang="en-US" dirty="0" smtClean="0"/>
              <a:t>and</a:t>
            </a:r>
            <a:r>
              <a:rPr lang="ar-EG" dirty="0" smtClean="0"/>
              <a:t> </a:t>
            </a:r>
            <a:r>
              <a:rPr lang="en-US" dirty="0" smtClean="0"/>
              <a:t>right</a:t>
            </a:r>
            <a:r>
              <a:rPr lang="en-US" dirty="0"/>
              <a:t>. The purpose of this is to get the peak of nonzero </a:t>
            </a:r>
            <a:r>
              <a:rPr lang="en-US" dirty="0" smtClean="0"/>
              <a:t>values</a:t>
            </a:r>
            <a:r>
              <a:rPr lang="ar-EG" dirty="0" smtClean="0"/>
              <a:t> </a:t>
            </a:r>
            <a:r>
              <a:rPr lang="en-US" dirty="0" smtClean="0"/>
              <a:t>of </a:t>
            </a:r>
            <a:r>
              <a:rPr lang="en-US" dirty="0"/>
              <a:t>each lane (left and right)</a:t>
            </a:r>
          </a:p>
        </p:txBody>
      </p:sp>
    </p:spTree>
    <p:extLst>
      <p:ext uri="{BB962C8B-B14F-4D97-AF65-F5344CB8AC3E}">
        <p14:creationId xmlns:p14="http://schemas.microsoft.com/office/powerpoint/2010/main" val="1931694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self-driving car</a:t>
            </a:r>
            <a:endParaRPr lang="en-US" dirty="0"/>
          </a:p>
        </p:txBody>
      </p:sp>
      <p:sp>
        <p:nvSpPr>
          <p:cNvPr id="3" name="Content Placeholder 2"/>
          <p:cNvSpPr>
            <a:spLocks noGrp="1"/>
          </p:cNvSpPr>
          <p:nvPr>
            <p:ph idx="1"/>
          </p:nvPr>
        </p:nvSpPr>
        <p:spPr/>
        <p:txBody>
          <a:bodyPr/>
          <a:lstStyle/>
          <a:p>
            <a:r>
              <a:rPr lang="en-US" dirty="0"/>
              <a:t>A </a:t>
            </a:r>
            <a:r>
              <a:rPr lang="en-US" b="1" dirty="0"/>
              <a:t>self-driving car</a:t>
            </a:r>
            <a:r>
              <a:rPr lang="en-US" dirty="0"/>
              <a:t>, also known as an </a:t>
            </a:r>
            <a:r>
              <a:rPr lang="en-US" b="1" dirty="0"/>
              <a:t>autonomous vehicle</a:t>
            </a:r>
            <a:r>
              <a:rPr lang="en-US" dirty="0"/>
              <a:t> (</a:t>
            </a:r>
            <a:r>
              <a:rPr lang="en-US" b="1" dirty="0" smtClean="0"/>
              <a:t>AV</a:t>
            </a:r>
            <a:r>
              <a:rPr lang="ar-EG" b="1" dirty="0" smtClean="0"/>
              <a:t>(</a:t>
            </a:r>
            <a:r>
              <a:rPr lang="en-US" dirty="0" smtClean="0"/>
              <a:t>is </a:t>
            </a:r>
            <a:r>
              <a:rPr lang="en-US" dirty="0"/>
              <a:t>a </a:t>
            </a:r>
            <a:r>
              <a:rPr lang="en-US" dirty="0" smtClean="0"/>
              <a:t>car</a:t>
            </a:r>
            <a:r>
              <a:rPr lang="en-US" dirty="0"/>
              <a:t> that is capable of sensing its environment and moving safely with little or </a:t>
            </a:r>
            <a:r>
              <a:rPr lang="en-US" dirty="0" smtClean="0"/>
              <a:t>without </a:t>
            </a:r>
            <a:r>
              <a:rPr lang="en-US" dirty="0"/>
              <a:t> </a:t>
            </a:r>
            <a:r>
              <a:rPr lang="en-US" dirty="0">
                <a:hlinkClick r:id="rId2" tooltip="User interface"/>
              </a:rPr>
              <a:t>human input</a:t>
            </a:r>
            <a:r>
              <a:rPr lang="en-US" dirty="0" smtClean="0"/>
              <a:t>.</a:t>
            </a:r>
          </a:p>
          <a:p>
            <a:r>
              <a:rPr lang="en-US" dirty="0"/>
              <a:t>self-driving cars (SDC), the goal is to be able to operate a car like a human driver. The only catch is that there’s no driver behind the </a:t>
            </a:r>
            <a:r>
              <a:rPr lang="en-US" dirty="0" smtClean="0"/>
              <a:t>seat</a:t>
            </a:r>
          </a:p>
          <a:p>
            <a:r>
              <a:rPr lang="en-US" dirty="0"/>
              <a:t>Self-driving cars combine a variety of sensors to perceive their surroundings, </a:t>
            </a:r>
            <a:r>
              <a:rPr lang="en-US" dirty="0" smtClean="0"/>
              <a:t>such </a:t>
            </a:r>
            <a:r>
              <a:rPr lang="en-US" dirty="0"/>
              <a:t>as </a:t>
            </a:r>
            <a:r>
              <a:rPr lang="en-US" dirty="0">
                <a:hlinkClick r:id="rId3" tooltip="Radar"/>
              </a:rPr>
              <a:t>radar</a:t>
            </a:r>
            <a:r>
              <a:rPr lang="en-US" dirty="0"/>
              <a:t>, </a:t>
            </a:r>
            <a:r>
              <a:rPr lang="en-US" dirty="0" err="1">
                <a:hlinkClick r:id="rId4" tooltip="Lidar"/>
              </a:rPr>
              <a:t>lidar</a:t>
            </a:r>
            <a:r>
              <a:rPr lang="en-US" dirty="0"/>
              <a:t>, </a:t>
            </a:r>
            <a:r>
              <a:rPr lang="en-US" dirty="0">
                <a:hlinkClick r:id="rId5" tooltip="Sonar"/>
              </a:rPr>
              <a:t>sonar</a:t>
            </a:r>
            <a:r>
              <a:rPr lang="en-US" dirty="0"/>
              <a:t>, </a:t>
            </a:r>
            <a:r>
              <a:rPr lang="en-US" dirty="0">
                <a:hlinkClick r:id="rId6" tooltip="GPS"/>
              </a:rPr>
              <a:t>GPS</a:t>
            </a:r>
            <a:endParaRPr lang="en-US" dirty="0"/>
          </a:p>
        </p:txBody>
      </p:sp>
    </p:spTree>
    <p:extLst>
      <p:ext uri="{BB962C8B-B14F-4D97-AF65-F5344CB8AC3E}">
        <p14:creationId xmlns:p14="http://schemas.microsoft.com/office/powerpoint/2010/main" val="2998912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regression</a:t>
            </a:r>
          </a:p>
        </p:txBody>
      </p:sp>
      <p:sp>
        <p:nvSpPr>
          <p:cNvPr id="3" name="Content Placeholder 2"/>
          <p:cNvSpPr>
            <a:spLocks noGrp="1"/>
          </p:cNvSpPr>
          <p:nvPr>
            <p:ph idx="1"/>
          </p:nvPr>
        </p:nvSpPr>
        <p:spPr/>
        <p:txBody>
          <a:bodyPr/>
          <a:lstStyle/>
          <a:p>
            <a:r>
              <a:rPr lang="en-US" dirty="0"/>
              <a:t>enables us </a:t>
            </a:r>
            <a:r>
              <a:rPr lang="en-US" dirty="0" smtClean="0"/>
              <a:t>to </a:t>
            </a:r>
            <a:r>
              <a:rPr lang="en-US" b="1" dirty="0" smtClean="0"/>
              <a:t>approximate </a:t>
            </a:r>
            <a:r>
              <a:rPr lang="en-US" b="1" dirty="0"/>
              <a:t>the lane</a:t>
            </a:r>
            <a:r>
              <a:rPr lang="en-US" dirty="0"/>
              <a:t>/curve (3) by fitting lane points (</a:t>
            </a:r>
            <a:r>
              <a:rPr lang="en-US" i="1" dirty="0"/>
              <a:t>y</a:t>
            </a:r>
            <a:r>
              <a:rPr lang="en-US" dirty="0"/>
              <a:t>) </a:t>
            </a:r>
            <a:r>
              <a:rPr lang="en-US" dirty="0" smtClean="0"/>
              <a:t>that have </a:t>
            </a:r>
            <a:r>
              <a:rPr lang="en-US" dirty="0"/>
              <a:t>been collected with coefficient points (</a:t>
            </a:r>
            <a:r>
              <a:rPr lang="en-US" i="1" dirty="0"/>
              <a:t>p</a:t>
            </a:r>
            <a:r>
              <a:rPr lang="en-US" dirty="0"/>
              <a:t>) into the </a:t>
            </a:r>
            <a:r>
              <a:rPr lang="en-US" dirty="0" smtClean="0"/>
              <a:t>best approximated </a:t>
            </a:r>
            <a:r>
              <a:rPr lang="en-US" dirty="0"/>
              <a:t>lane points (</a:t>
            </a:r>
            <a:r>
              <a:rPr lang="en-US" i="1" dirty="0" err="1"/>
              <a:t>Polyfit</a:t>
            </a:r>
            <a:r>
              <a:rPr lang="en-US" dirty="0"/>
              <a:t>) by </a:t>
            </a:r>
            <a:r>
              <a:rPr lang="en-US" b="1" dirty="0"/>
              <a:t>minimizing</a:t>
            </a:r>
            <a:r>
              <a:rPr lang="en-US" dirty="0"/>
              <a:t> the </a:t>
            </a:r>
            <a:r>
              <a:rPr lang="en-US" b="1" dirty="0"/>
              <a:t>error (</a:t>
            </a:r>
            <a:r>
              <a:rPr lang="en-US" b="1" i="1" dirty="0" smtClean="0"/>
              <a:t>E</a:t>
            </a:r>
            <a:r>
              <a:rPr lang="en-US" b="1" dirty="0" smtClean="0"/>
              <a:t>)</a:t>
            </a:r>
            <a:r>
              <a:rPr lang="en-US" dirty="0" smtClean="0"/>
              <a:t> from </a:t>
            </a:r>
            <a:r>
              <a:rPr lang="en-US" dirty="0"/>
              <a:t>the fitted lanes </a:t>
            </a:r>
            <a:r>
              <a:rPr lang="en-US" b="1" dirty="0"/>
              <a:t>(4</a:t>
            </a:r>
            <a:r>
              <a:rPr lang="en-US" b="1" dirty="0" smtClean="0"/>
              <a:t>)</a:t>
            </a:r>
          </a:p>
          <a:p>
            <a:endParaRPr lang="en-US" dirty="0"/>
          </a:p>
          <a:p>
            <a:endParaRPr lang="en-US" dirty="0"/>
          </a:p>
        </p:txBody>
      </p:sp>
      <p:pic>
        <p:nvPicPr>
          <p:cNvPr id="4" name="Picture 3"/>
          <p:cNvPicPr>
            <a:picLocks noChangeAspect="1"/>
          </p:cNvPicPr>
          <p:nvPr/>
        </p:nvPicPr>
        <p:blipFill>
          <a:blip r:embed="rId2"/>
          <a:stretch>
            <a:fillRect/>
          </a:stretch>
        </p:blipFill>
        <p:spPr>
          <a:xfrm>
            <a:off x="2043545" y="4294909"/>
            <a:ext cx="7239000" cy="1882054"/>
          </a:xfrm>
          <a:prstGeom prst="rect">
            <a:avLst/>
          </a:prstGeom>
        </p:spPr>
      </p:pic>
    </p:spTree>
    <p:extLst>
      <p:ext uri="{BB962C8B-B14F-4D97-AF65-F5344CB8AC3E}">
        <p14:creationId xmlns:p14="http://schemas.microsoft.com/office/powerpoint/2010/main" val="3717681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665018"/>
            <a:ext cx="9905999" cy="5126183"/>
          </a:xfrm>
        </p:spPr>
        <p:txBody>
          <a:bodyPr/>
          <a:lstStyle/>
          <a:p>
            <a:r>
              <a:rPr lang="en-US" dirty="0" smtClean="0"/>
              <a:t>by </a:t>
            </a:r>
            <a:r>
              <a:rPr lang="en-US" dirty="0"/>
              <a:t>getting right and left points, </a:t>
            </a:r>
            <a:r>
              <a:rPr lang="en-US" dirty="0" smtClean="0"/>
              <a:t>we could </a:t>
            </a:r>
            <a:r>
              <a:rPr lang="en-US" dirty="0"/>
              <a:t>make functions to approximate the lane structures </a:t>
            </a:r>
            <a:r>
              <a:rPr lang="en-US" dirty="0" smtClean="0"/>
              <a:t>by feeding </a:t>
            </a:r>
            <a:r>
              <a:rPr lang="en-US" dirty="0"/>
              <a:t>them into the regression method to </a:t>
            </a:r>
            <a:r>
              <a:rPr lang="en-US" b="1" dirty="0"/>
              <a:t>find</a:t>
            </a:r>
            <a:r>
              <a:rPr lang="en-US" dirty="0"/>
              <a:t> the </a:t>
            </a:r>
            <a:r>
              <a:rPr lang="en-US" b="1" dirty="0"/>
              <a:t>best fit </a:t>
            </a:r>
            <a:r>
              <a:rPr lang="en-US" b="1" dirty="0" smtClean="0"/>
              <a:t>of the </a:t>
            </a:r>
            <a:r>
              <a:rPr lang="en-US" b="1" dirty="0"/>
              <a:t>road lane detection</a:t>
            </a:r>
            <a:r>
              <a:rPr lang="en-US" dirty="0"/>
              <a:t>. </a:t>
            </a:r>
            <a:r>
              <a:rPr lang="en-US" dirty="0" smtClean="0"/>
              <a:t/>
            </a:r>
            <a:br>
              <a:rPr lang="en-US" dirty="0" smtClean="0"/>
            </a:br>
            <a:endParaRPr lang="en-US" dirty="0" smtClean="0"/>
          </a:p>
          <a:p>
            <a:r>
              <a:rPr lang="en-US" dirty="0" smtClean="0"/>
              <a:t>Finally</a:t>
            </a:r>
            <a:r>
              <a:rPr lang="en-US" dirty="0"/>
              <a:t>, </a:t>
            </a:r>
            <a:r>
              <a:rPr lang="en-US" dirty="0" smtClean="0"/>
              <a:t>we compute </a:t>
            </a:r>
            <a:r>
              <a:rPr lang="en-US" dirty="0"/>
              <a:t>the </a:t>
            </a:r>
            <a:r>
              <a:rPr lang="en-US" dirty="0" smtClean="0"/>
              <a:t>original perspective </a:t>
            </a:r>
            <a:r>
              <a:rPr lang="en-US" dirty="0"/>
              <a:t>by de-warping </a:t>
            </a:r>
            <a:r>
              <a:rPr lang="en-US" dirty="0" smtClean="0"/>
              <a:t>the </a:t>
            </a:r>
            <a:r>
              <a:rPr lang="en-US" dirty="0"/>
              <a:t>new images to the input images</a:t>
            </a:r>
            <a:endParaRPr lang="en-US" dirty="0"/>
          </a:p>
        </p:txBody>
      </p:sp>
      <p:pic>
        <p:nvPicPr>
          <p:cNvPr id="4" name="Picture 3"/>
          <p:cNvPicPr>
            <a:picLocks noChangeAspect="1"/>
          </p:cNvPicPr>
          <p:nvPr/>
        </p:nvPicPr>
        <p:blipFill>
          <a:blip r:embed="rId2"/>
          <a:stretch>
            <a:fillRect/>
          </a:stretch>
        </p:blipFill>
        <p:spPr>
          <a:xfrm>
            <a:off x="1510145" y="3819091"/>
            <a:ext cx="8381999" cy="2249200"/>
          </a:xfrm>
          <a:prstGeom prst="rect">
            <a:avLst/>
          </a:prstGeom>
        </p:spPr>
      </p:pic>
    </p:spTree>
    <p:extLst>
      <p:ext uri="{BB962C8B-B14F-4D97-AF65-F5344CB8AC3E}">
        <p14:creationId xmlns:p14="http://schemas.microsoft.com/office/powerpoint/2010/main" val="4183701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Controller</a:t>
            </a:r>
            <a:endParaRPr lang="en-US" dirty="0"/>
          </a:p>
        </p:txBody>
      </p:sp>
      <p:sp>
        <p:nvSpPr>
          <p:cNvPr id="3" name="Content Placeholder 2"/>
          <p:cNvSpPr>
            <a:spLocks noGrp="1"/>
          </p:cNvSpPr>
          <p:nvPr>
            <p:ph idx="1"/>
          </p:nvPr>
        </p:nvSpPr>
        <p:spPr/>
        <p:txBody>
          <a:bodyPr/>
          <a:lstStyle/>
          <a:p>
            <a:r>
              <a:rPr lang="en-US" dirty="0" smtClean="0"/>
              <a:t>Take the </a:t>
            </a:r>
            <a:r>
              <a:rPr lang="en-US" dirty="0"/>
              <a:t>information </a:t>
            </a:r>
            <a:r>
              <a:rPr lang="en-US" dirty="0" smtClean="0"/>
              <a:t>flows from </a:t>
            </a:r>
            <a:r>
              <a:rPr lang="en-US" dirty="0"/>
              <a:t>YOLO and road lane detector. It also computes </a:t>
            </a:r>
            <a:r>
              <a:rPr lang="en-US" dirty="0" smtClean="0"/>
              <a:t>the object </a:t>
            </a:r>
            <a:r>
              <a:rPr lang="en-US" dirty="0"/>
              <a:t>positions from the road lane and updates the road </a:t>
            </a:r>
            <a:r>
              <a:rPr lang="en-US" dirty="0" smtClean="0"/>
              <a:t>lane and </a:t>
            </a:r>
            <a:r>
              <a:rPr lang="en-US" dirty="0"/>
              <a:t>the performance of the system in the </a:t>
            </a:r>
            <a:r>
              <a:rPr lang="en-US" b="1" dirty="0"/>
              <a:t>real time</a:t>
            </a:r>
            <a:r>
              <a:rPr lang="en-US" b="1" dirty="0" smtClean="0"/>
              <a:t>.</a:t>
            </a:r>
          </a:p>
          <a:p>
            <a:endParaRPr lang="en-US" dirty="0"/>
          </a:p>
          <a:p>
            <a:endParaRPr lang="en-US" dirty="0" smtClean="0"/>
          </a:p>
          <a:p>
            <a:endParaRPr lang="en-US" dirty="0"/>
          </a:p>
        </p:txBody>
      </p:sp>
    </p:spTree>
    <p:extLst>
      <p:ext uri="{BB962C8B-B14F-4D97-AF65-F5344CB8AC3E}">
        <p14:creationId xmlns:p14="http://schemas.microsoft.com/office/powerpoint/2010/main" val="3469243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122" y="69330"/>
            <a:ext cx="9905998" cy="1478570"/>
          </a:xfrm>
        </p:spPr>
        <p:txBody>
          <a:bodyPr/>
          <a:lstStyle/>
          <a:p>
            <a:r>
              <a:rPr lang="en-US" i="1" dirty="0"/>
              <a:t>Pre-Setting </a:t>
            </a:r>
            <a:r>
              <a:rPr lang="en-US" i="1" dirty="0" smtClean="0"/>
              <a:t>for </a:t>
            </a:r>
            <a:r>
              <a:rPr lang="en-US" b="1" dirty="0" smtClean="0"/>
              <a:t>CONTROLLER</a:t>
            </a:r>
            <a:endParaRPr lang="en-US" b="1" dirty="0"/>
          </a:p>
        </p:txBody>
      </p:sp>
      <p:sp>
        <p:nvSpPr>
          <p:cNvPr id="3" name="Content Placeholder 2"/>
          <p:cNvSpPr>
            <a:spLocks noGrp="1"/>
          </p:cNvSpPr>
          <p:nvPr>
            <p:ph idx="1"/>
          </p:nvPr>
        </p:nvSpPr>
        <p:spPr>
          <a:xfrm>
            <a:off x="1044430" y="1099560"/>
            <a:ext cx="9905999" cy="3541714"/>
          </a:xfrm>
        </p:spPr>
        <p:txBody>
          <a:bodyPr>
            <a:normAutofit lnSpcReduction="10000"/>
          </a:bodyPr>
          <a:lstStyle/>
          <a:p>
            <a:r>
              <a:rPr lang="en-US" dirty="0"/>
              <a:t>we need </a:t>
            </a:r>
            <a:r>
              <a:rPr lang="en-US" dirty="0" smtClean="0"/>
              <a:t>to get </a:t>
            </a:r>
            <a:r>
              <a:rPr lang="en-US" dirty="0"/>
              <a:t>the information about the general road lane width in </a:t>
            </a:r>
            <a:r>
              <a:rPr lang="en-US" dirty="0" smtClean="0"/>
              <a:t>the </a:t>
            </a:r>
            <a:r>
              <a:rPr lang="en-US" b="1" dirty="0" smtClean="0"/>
              <a:t>pre-setting </a:t>
            </a:r>
            <a:r>
              <a:rPr lang="en-US" b="1" dirty="0"/>
              <a:t>configurations </a:t>
            </a:r>
            <a:r>
              <a:rPr lang="en-US" dirty="0"/>
              <a:t>to adjust the </a:t>
            </a:r>
            <a:r>
              <a:rPr lang="en-US" b="1" dirty="0"/>
              <a:t>road width </a:t>
            </a:r>
            <a:r>
              <a:rPr lang="en-US" dirty="0"/>
              <a:t>and </a:t>
            </a:r>
            <a:r>
              <a:rPr lang="en-US" dirty="0" smtClean="0"/>
              <a:t>the </a:t>
            </a:r>
            <a:r>
              <a:rPr lang="en-US" b="1" dirty="0" smtClean="0"/>
              <a:t>offset length</a:t>
            </a:r>
          </a:p>
          <a:p>
            <a:endParaRPr lang="en-US" dirty="0"/>
          </a:p>
          <a:p>
            <a:r>
              <a:rPr lang="en-US" dirty="0"/>
              <a:t>the controller loads the </a:t>
            </a:r>
            <a:r>
              <a:rPr lang="en-US" dirty="0" smtClean="0"/>
              <a:t>camera/video frames </a:t>
            </a:r>
            <a:r>
              <a:rPr lang="en-US" dirty="0"/>
              <a:t>and feeds them into YOLO and Road Lane Detector.</a:t>
            </a:r>
          </a:p>
          <a:p>
            <a:r>
              <a:rPr lang="en-US" dirty="0"/>
              <a:t>After combining both results, it draws the road </a:t>
            </a:r>
            <a:r>
              <a:rPr lang="en-US" dirty="0" smtClean="0"/>
              <a:t>lane</a:t>
            </a:r>
            <a:endParaRPr lang="en-US" dirty="0"/>
          </a:p>
        </p:txBody>
      </p:sp>
      <p:pic>
        <p:nvPicPr>
          <p:cNvPr id="4" name="Picture 3"/>
          <p:cNvPicPr>
            <a:picLocks noChangeAspect="1"/>
          </p:cNvPicPr>
          <p:nvPr/>
        </p:nvPicPr>
        <p:blipFill>
          <a:blip r:embed="rId2"/>
          <a:stretch>
            <a:fillRect/>
          </a:stretch>
        </p:blipFill>
        <p:spPr>
          <a:xfrm>
            <a:off x="3296083" y="4537364"/>
            <a:ext cx="4962525" cy="1905000"/>
          </a:xfrm>
          <a:prstGeom prst="rect">
            <a:avLst/>
          </a:prstGeom>
        </p:spPr>
      </p:pic>
    </p:spTree>
    <p:extLst>
      <p:ext uri="{BB962C8B-B14F-4D97-AF65-F5344CB8AC3E}">
        <p14:creationId xmlns:p14="http://schemas.microsoft.com/office/powerpoint/2010/main" val="3024369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1" y="129598"/>
            <a:ext cx="10515600" cy="812511"/>
          </a:xfrm>
        </p:spPr>
        <p:txBody>
          <a:bodyPr/>
          <a:lstStyle/>
          <a:p>
            <a:r>
              <a:rPr lang="en-US" dirty="0"/>
              <a:t>Controller Flow Process.</a:t>
            </a:r>
          </a:p>
        </p:txBody>
      </p:sp>
      <p:pic>
        <p:nvPicPr>
          <p:cNvPr id="4" name="Content Placeholder 3"/>
          <p:cNvPicPr>
            <a:picLocks noGrp="1" noChangeAspect="1"/>
          </p:cNvPicPr>
          <p:nvPr>
            <p:ph idx="1"/>
          </p:nvPr>
        </p:nvPicPr>
        <p:blipFill>
          <a:blip r:embed="rId2"/>
          <a:stretch>
            <a:fillRect/>
          </a:stretch>
        </p:blipFill>
        <p:spPr>
          <a:xfrm>
            <a:off x="2798619" y="748145"/>
            <a:ext cx="7051964" cy="5929746"/>
          </a:xfrm>
          <a:prstGeom prst="rect">
            <a:avLst/>
          </a:prstGeom>
        </p:spPr>
      </p:pic>
    </p:spTree>
    <p:extLst>
      <p:ext uri="{BB962C8B-B14F-4D97-AF65-F5344CB8AC3E}">
        <p14:creationId xmlns:p14="http://schemas.microsoft.com/office/powerpoint/2010/main" val="38742641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0654"/>
            <a:ext cx="10515600" cy="5624945"/>
          </a:xfrm>
        </p:spPr>
        <p:txBody>
          <a:bodyPr>
            <a:normAutofit/>
          </a:bodyPr>
          <a:lstStyle/>
          <a:p>
            <a:r>
              <a:rPr lang="en-US" dirty="0"/>
              <a:t>YOLO object detection function: </a:t>
            </a:r>
            <a:r>
              <a:rPr lang="en-US" dirty="0" smtClean="0"/>
              <a:t>return </a:t>
            </a:r>
            <a:r>
              <a:rPr lang="en-US" dirty="0"/>
              <a:t>the object points (x, y, width, </a:t>
            </a:r>
            <a:r>
              <a:rPr lang="en-US" dirty="0" smtClean="0"/>
              <a:t>and height</a:t>
            </a:r>
            <a:r>
              <a:rPr lang="en-US" dirty="0"/>
              <a:t>) of the detected </a:t>
            </a:r>
            <a:r>
              <a:rPr lang="en-US" dirty="0" smtClean="0"/>
              <a:t>objects</a:t>
            </a:r>
            <a:endParaRPr lang="en-US" dirty="0"/>
          </a:p>
          <a:p>
            <a:r>
              <a:rPr lang="en-US" dirty="0"/>
              <a:t>Road lane detector </a:t>
            </a:r>
            <a:r>
              <a:rPr lang="en-US" dirty="0" smtClean="0"/>
              <a:t>function</a:t>
            </a:r>
          </a:p>
          <a:p>
            <a:r>
              <a:rPr lang="en-US" dirty="0" smtClean="0"/>
              <a:t>Draw </a:t>
            </a:r>
            <a:r>
              <a:rPr lang="en-US" dirty="0"/>
              <a:t>the detected lane: draw both left and right </a:t>
            </a:r>
            <a:r>
              <a:rPr lang="en-US" dirty="0" smtClean="0"/>
              <a:t>lanes that </a:t>
            </a:r>
            <a:r>
              <a:rPr lang="en-US" dirty="0"/>
              <a:t>have been de-warped to the image frames </a:t>
            </a:r>
            <a:endParaRPr lang="en-US" dirty="0" smtClean="0"/>
          </a:p>
          <a:p>
            <a:r>
              <a:rPr lang="en-US" dirty="0" smtClean="0"/>
              <a:t>Object </a:t>
            </a:r>
            <a:r>
              <a:rPr lang="en-US" dirty="0"/>
              <a:t>Position: draw the bounding box of the </a:t>
            </a:r>
            <a:r>
              <a:rPr lang="en-US" dirty="0" smtClean="0"/>
              <a:t>objects and </a:t>
            </a:r>
            <a:r>
              <a:rPr lang="en-US" dirty="0"/>
              <a:t>its positions from the road lane points </a:t>
            </a:r>
            <a:endParaRPr lang="en-US" dirty="0" smtClean="0"/>
          </a:p>
          <a:p>
            <a:r>
              <a:rPr lang="en-US" dirty="0" smtClean="0"/>
              <a:t>Update </a:t>
            </a:r>
            <a:r>
              <a:rPr lang="en-US" dirty="0"/>
              <a:t>the runtime: compute the running time of </a:t>
            </a:r>
            <a:r>
              <a:rPr lang="en-US" dirty="0" smtClean="0"/>
              <a:t>the proposed </a:t>
            </a:r>
            <a:r>
              <a:rPr lang="en-US" dirty="0"/>
              <a:t>method to know its performance in the </a:t>
            </a:r>
            <a:r>
              <a:rPr lang="en-US" dirty="0" err="1" smtClean="0"/>
              <a:t>realtime</a:t>
            </a:r>
            <a:r>
              <a:rPr lang="en-US" dirty="0" smtClean="0"/>
              <a:t>.</a:t>
            </a:r>
            <a:endParaRPr lang="en-US" dirty="0" smtClean="0"/>
          </a:p>
          <a:p>
            <a:r>
              <a:rPr lang="en-US" dirty="0"/>
              <a:t>Show the detection results</a:t>
            </a:r>
          </a:p>
        </p:txBody>
      </p:sp>
      <p:sp>
        <p:nvSpPr>
          <p:cNvPr id="4" name="Rectangle 3"/>
          <p:cNvSpPr/>
          <p:nvPr/>
        </p:nvSpPr>
        <p:spPr>
          <a:xfrm>
            <a:off x="943552" y="196334"/>
            <a:ext cx="6884266" cy="584775"/>
          </a:xfrm>
          <a:prstGeom prst="rect">
            <a:avLst/>
          </a:prstGeom>
        </p:spPr>
        <p:txBody>
          <a:bodyPr wrap="square">
            <a:spAutoFit/>
          </a:bodyPr>
          <a:lstStyle/>
          <a:p>
            <a:r>
              <a:rPr lang="en-US" sz="3200" b="1" dirty="0"/>
              <a:t>Has 6 functions :</a:t>
            </a:r>
          </a:p>
        </p:txBody>
      </p:sp>
    </p:spTree>
    <p:extLst>
      <p:ext uri="{BB962C8B-B14F-4D97-AF65-F5344CB8AC3E}">
        <p14:creationId xmlns:p14="http://schemas.microsoft.com/office/powerpoint/2010/main" val="2789510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Implementations</a:t>
            </a:r>
            <a:endParaRPr lang="en-US" dirty="0"/>
          </a:p>
        </p:txBody>
      </p:sp>
      <p:sp>
        <p:nvSpPr>
          <p:cNvPr id="3" name="Content Placeholder 2"/>
          <p:cNvSpPr>
            <a:spLocks noGrp="1"/>
          </p:cNvSpPr>
          <p:nvPr>
            <p:ph idx="1"/>
          </p:nvPr>
        </p:nvSpPr>
        <p:spPr/>
        <p:txBody>
          <a:bodyPr/>
          <a:lstStyle/>
          <a:p>
            <a:r>
              <a:rPr lang="en-US" dirty="0"/>
              <a:t>The proposed method’s implementations and </a:t>
            </a:r>
            <a:r>
              <a:rPr lang="en-US" dirty="0" smtClean="0"/>
              <a:t>observations are </a:t>
            </a:r>
            <a:r>
              <a:rPr lang="en-US" dirty="0"/>
              <a:t>computed using </a:t>
            </a:r>
            <a:r>
              <a:rPr lang="en-US" i="1" dirty="0"/>
              <a:t>Python </a:t>
            </a:r>
            <a:r>
              <a:rPr lang="en-US" dirty="0"/>
              <a:t>programming language </a:t>
            </a:r>
            <a:r>
              <a:rPr lang="en-US" dirty="0" smtClean="0"/>
              <a:t>and CUDA</a:t>
            </a:r>
            <a:r>
              <a:rPr lang="en-US" dirty="0"/>
              <a:t>.</a:t>
            </a:r>
          </a:p>
        </p:txBody>
      </p:sp>
    </p:spTree>
    <p:extLst>
      <p:ext uri="{BB962C8B-B14F-4D97-AF65-F5344CB8AC3E}">
        <p14:creationId xmlns:p14="http://schemas.microsoft.com/office/powerpoint/2010/main" val="2684837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esult</a:t>
            </a:r>
            <a:endParaRPr lang="en-US" dirty="0"/>
          </a:p>
        </p:txBody>
      </p:sp>
      <p:sp>
        <p:nvSpPr>
          <p:cNvPr id="3" name="Content Placeholder 2"/>
          <p:cNvSpPr>
            <a:spLocks noGrp="1"/>
          </p:cNvSpPr>
          <p:nvPr>
            <p:ph idx="1"/>
          </p:nvPr>
        </p:nvSpPr>
        <p:spPr>
          <a:xfrm>
            <a:off x="838200" y="1594140"/>
            <a:ext cx="10515600" cy="4351338"/>
          </a:xfrm>
        </p:spPr>
        <p:txBody>
          <a:bodyPr>
            <a:normAutofit/>
          </a:bodyPr>
          <a:lstStyle/>
          <a:p>
            <a:r>
              <a:rPr lang="en-US" dirty="0" smtClean="0"/>
              <a:t>The results of the implementation are shown in Fig. 8 and Fig. 9 with some screenshots of different videos and the steering direction’s suggestions. For the detection suggestion results in the </a:t>
            </a:r>
            <a:r>
              <a:rPr lang="en-US" b="1" dirty="0" smtClean="0"/>
              <a:t>highway areas</a:t>
            </a:r>
            <a:r>
              <a:rPr lang="en-US" dirty="0" smtClean="0"/>
              <a:t>, it gives pretty accurate results. For the </a:t>
            </a:r>
            <a:r>
              <a:rPr lang="en-US" b="1" dirty="0" smtClean="0"/>
              <a:t>urban area</a:t>
            </a:r>
            <a:r>
              <a:rPr lang="en-US" dirty="0" smtClean="0"/>
              <a:t>, it seems to be confused between the white </a:t>
            </a:r>
            <a:r>
              <a:rPr lang="en-US" u="sng" dirty="0" smtClean="0"/>
              <a:t>line</a:t>
            </a:r>
            <a:r>
              <a:rPr lang="en-US" dirty="0" smtClean="0"/>
              <a:t> and the </a:t>
            </a:r>
            <a:r>
              <a:rPr lang="en-US" u="sng" dirty="0" smtClean="0"/>
              <a:t>sands</a:t>
            </a:r>
            <a:r>
              <a:rPr lang="en-US" dirty="0" smtClean="0"/>
              <a:t> in the edge of the road.</a:t>
            </a:r>
          </a:p>
          <a:p>
            <a:r>
              <a:rPr lang="en-US" dirty="0" smtClean="0"/>
              <a:t>The road lane detector also uses the crop of left and right to find the lane points in both lanes. While the approach is pretty good for straight and non-sharp-turned roads. However, it brings out a limitation, where the sharp-turned roads could lead to inaccurate detection</a:t>
            </a:r>
            <a:endParaRPr lang="en-US" dirty="0"/>
          </a:p>
        </p:txBody>
      </p:sp>
    </p:spTree>
    <p:extLst>
      <p:ext uri="{BB962C8B-B14F-4D97-AF65-F5344CB8AC3E}">
        <p14:creationId xmlns:p14="http://schemas.microsoft.com/office/powerpoint/2010/main" val="454310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7477" y="566737"/>
            <a:ext cx="6110721" cy="5114925"/>
          </a:xfrm>
          <a:prstGeom prst="rect">
            <a:avLst/>
          </a:prstGeom>
        </p:spPr>
      </p:pic>
      <p:pic>
        <p:nvPicPr>
          <p:cNvPr id="5" name="Picture 4"/>
          <p:cNvPicPr>
            <a:picLocks noChangeAspect="1"/>
          </p:cNvPicPr>
          <p:nvPr/>
        </p:nvPicPr>
        <p:blipFill>
          <a:blip r:embed="rId3"/>
          <a:stretch>
            <a:fillRect/>
          </a:stretch>
        </p:blipFill>
        <p:spPr>
          <a:xfrm>
            <a:off x="6511636" y="706581"/>
            <a:ext cx="5234421" cy="4975081"/>
          </a:xfrm>
          <a:prstGeom prst="rect">
            <a:avLst/>
          </a:prstGeom>
        </p:spPr>
      </p:pic>
    </p:spTree>
    <p:extLst>
      <p:ext uri="{BB962C8B-B14F-4D97-AF65-F5344CB8AC3E}">
        <p14:creationId xmlns:p14="http://schemas.microsoft.com/office/powerpoint/2010/main" val="370139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have demonstrated a detail and step-by-step </a:t>
            </a:r>
            <a:r>
              <a:rPr lang="en-US" dirty="0" smtClean="0"/>
              <a:t>approach for </a:t>
            </a:r>
            <a:r>
              <a:rPr lang="en-US" dirty="0"/>
              <a:t>the road lane guidance. The proposed method use </a:t>
            </a:r>
            <a:r>
              <a:rPr lang="en-US" dirty="0" smtClean="0"/>
              <a:t>pre-trained </a:t>
            </a:r>
            <a:r>
              <a:rPr lang="en-US" dirty="0" smtClean="0"/>
              <a:t>YOLO, </a:t>
            </a:r>
            <a:r>
              <a:rPr lang="en-US" dirty="0"/>
              <a:t>road lane detector, and a controller </a:t>
            </a:r>
            <a:r>
              <a:rPr lang="en-US" dirty="0" smtClean="0"/>
              <a:t>to integrate </a:t>
            </a:r>
            <a:r>
              <a:rPr lang="en-US" dirty="0"/>
              <a:t>them into a smart system. Based on the </a:t>
            </a:r>
            <a:r>
              <a:rPr lang="en-US" dirty="0" smtClean="0"/>
              <a:t>observations, he </a:t>
            </a:r>
            <a:r>
              <a:rPr lang="en-US" dirty="0"/>
              <a:t>proposed methods can adjust the road lane, detect </a:t>
            </a:r>
            <a:r>
              <a:rPr lang="en-US" dirty="0" smtClean="0"/>
              <a:t>the objects </a:t>
            </a:r>
            <a:r>
              <a:rPr lang="en-US" dirty="0"/>
              <a:t>(e.g. cars), and provide the steering suggestion to </a:t>
            </a:r>
            <a:r>
              <a:rPr lang="en-US" dirty="0" smtClean="0"/>
              <a:t>the driver </a:t>
            </a:r>
            <a:r>
              <a:rPr lang="en-US" dirty="0"/>
              <a:t>to help the automation of the driving process.</a:t>
            </a:r>
          </a:p>
        </p:txBody>
      </p:sp>
    </p:spTree>
    <p:extLst>
      <p:ext uri="{BB962C8B-B14F-4D97-AF65-F5344CB8AC3E}">
        <p14:creationId xmlns:p14="http://schemas.microsoft.com/office/powerpoint/2010/main" val="3155200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533400" y="3545321"/>
            <a:ext cx="10515600" cy="2782094"/>
          </a:xfrm>
        </p:spPr>
        <p:txBody>
          <a:bodyPr>
            <a:normAutofit/>
          </a:bodyPr>
          <a:lstStyle/>
          <a:p>
            <a:r>
              <a:rPr lang="en-US" dirty="0"/>
              <a:t>Every year, there are around </a:t>
            </a:r>
            <a:r>
              <a:rPr lang="en-US" i="1" dirty="0"/>
              <a:t>1.25 million </a:t>
            </a:r>
            <a:r>
              <a:rPr lang="en-US" dirty="0"/>
              <a:t>deaths caused by road accidents. That’s equivalent to </a:t>
            </a:r>
            <a:r>
              <a:rPr lang="en-US" i="1" dirty="0"/>
              <a:t>3,287 deaths </a:t>
            </a:r>
            <a:r>
              <a:rPr lang="en-US" dirty="0"/>
              <a:t>on a daily basis! As a teenager </a:t>
            </a:r>
            <a:r>
              <a:rPr lang="en-US" dirty="0" smtClean="0"/>
              <a:t>just</a:t>
            </a:r>
            <a:endParaRPr lang="en-US" dirty="0"/>
          </a:p>
          <a:p>
            <a:r>
              <a:rPr lang="en-US" dirty="0"/>
              <a:t>This got me thinking … is there another way we can replicate the driving of humans, but </a:t>
            </a:r>
            <a:r>
              <a:rPr lang="en-US" dirty="0" smtClean="0"/>
              <a:t>we need better</a:t>
            </a:r>
            <a:r>
              <a:rPr lang="en-US" dirty="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314" y="626919"/>
            <a:ext cx="4930486" cy="273829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21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FUTUREWORKS</a:t>
            </a:r>
          </a:p>
        </p:txBody>
      </p:sp>
      <p:sp>
        <p:nvSpPr>
          <p:cNvPr id="3" name="Content Placeholder 2"/>
          <p:cNvSpPr>
            <a:spLocks noGrp="1"/>
          </p:cNvSpPr>
          <p:nvPr>
            <p:ph idx="1"/>
          </p:nvPr>
        </p:nvSpPr>
        <p:spPr>
          <a:xfrm>
            <a:off x="1141412" y="3075969"/>
            <a:ext cx="9905999" cy="3541714"/>
          </a:xfrm>
        </p:spPr>
        <p:txBody>
          <a:bodyPr/>
          <a:lstStyle/>
          <a:p>
            <a:r>
              <a:rPr lang="en-US" dirty="0"/>
              <a:t>This paper is suitable for highway conditions, when </a:t>
            </a:r>
            <a:r>
              <a:rPr lang="en-US" dirty="0" smtClean="0"/>
              <a:t>it mostly </a:t>
            </a:r>
            <a:r>
              <a:rPr lang="en-US" dirty="0"/>
              <a:t>fails to detect the road lane in the </a:t>
            </a:r>
            <a:r>
              <a:rPr lang="en-US" b="1" dirty="0"/>
              <a:t>urban roads</a:t>
            </a:r>
            <a:r>
              <a:rPr lang="en-US" dirty="0"/>
              <a:t>. </a:t>
            </a:r>
            <a:r>
              <a:rPr lang="en-US" dirty="0" smtClean="0"/>
              <a:t>With those </a:t>
            </a:r>
            <a:r>
              <a:rPr lang="en-US" dirty="0"/>
              <a:t>limitations in mind, we will try to make better </a:t>
            </a:r>
            <a:r>
              <a:rPr lang="en-US" dirty="0" smtClean="0"/>
              <a:t>and </a:t>
            </a:r>
            <a:r>
              <a:rPr lang="en-US" b="1" dirty="0" smtClean="0"/>
              <a:t>robust </a:t>
            </a:r>
            <a:r>
              <a:rPr lang="en-US" b="1" dirty="0"/>
              <a:t>system </a:t>
            </a:r>
            <a:r>
              <a:rPr lang="en-US" dirty="0"/>
              <a:t>that can handle </a:t>
            </a:r>
            <a:r>
              <a:rPr lang="en-US" b="1" dirty="0"/>
              <a:t>over lighting</a:t>
            </a:r>
            <a:r>
              <a:rPr lang="en-US" dirty="0"/>
              <a:t>, </a:t>
            </a:r>
            <a:r>
              <a:rPr lang="en-US" b="1" dirty="0" smtClean="0"/>
              <a:t>sharp-turned roads</a:t>
            </a:r>
            <a:r>
              <a:rPr lang="en-US" dirty="0"/>
              <a:t>, and </a:t>
            </a:r>
            <a:r>
              <a:rPr lang="en-US" b="1" dirty="0"/>
              <a:t>collision warning</a:t>
            </a:r>
            <a:r>
              <a:rPr lang="en-US" dirty="0"/>
              <a:t>, and different road </a:t>
            </a:r>
            <a:r>
              <a:rPr lang="en-US" dirty="0" smtClean="0"/>
              <a:t>environments by </a:t>
            </a:r>
            <a:r>
              <a:rPr lang="en-US" dirty="0"/>
              <a:t>using end-to-end learning using CNN to </a:t>
            </a:r>
            <a:r>
              <a:rPr lang="en-US" b="1" dirty="0"/>
              <a:t>increase </a:t>
            </a:r>
            <a:r>
              <a:rPr lang="en-US" b="1" dirty="0" smtClean="0"/>
              <a:t>the capability</a:t>
            </a:r>
            <a:r>
              <a:rPr lang="en-US" dirty="0" smtClean="0"/>
              <a:t> </a:t>
            </a:r>
            <a:r>
              <a:rPr lang="en-US" dirty="0"/>
              <a:t>of our system to be applied in the </a:t>
            </a:r>
            <a:r>
              <a:rPr lang="en-US" b="1" dirty="0"/>
              <a:t>real </a:t>
            </a:r>
            <a:r>
              <a:rPr lang="en-US" b="1" dirty="0" smtClean="0"/>
              <a:t>environment </a:t>
            </a:r>
            <a:r>
              <a:rPr lang="en-US" dirty="0" smtClean="0"/>
              <a:t>of </a:t>
            </a:r>
            <a:r>
              <a:rPr lang="en-US" dirty="0"/>
              <a:t>self-driving cars.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9165" y="466292"/>
            <a:ext cx="5690755" cy="23647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3788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4540" y="1432069"/>
            <a:ext cx="9905999" cy="3541714"/>
          </a:xfrm>
        </p:spPr>
        <p:txBody>
          <a:bodyPr>
            <a:normAutofit/>
          </a:bodyPr>
          <a:lstStyle/>
          <a:p>
            <a:r>
              <a:rPr lang="en-US" sz="3600" b="1" dirty="0" smtClean="0"/>
              <a:t>Thanks </a:t>
            </a:r>
            <a:br>
              <a:rPr lang="en-US" sz="3600" b="1" dirty="0" smtClean="0"/>
            </a:b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7889" y="1432069"/>
            <a:ext cx="5962650" cy="4636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6482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components we need </a:t>
            </a:r>
            <a:r>
              <a:rPr lang="en-US" dirty="0"/>
              <a:t>make up an SDC:</a:t>
            </a:r>
            <a:br>
              <a:rPr lang="en-US" dirty="0"/>
            </a:br>
            <a:endParaRPr lang="en-US" dirty="0"/>
          </a:p>
        </p:txBody>
      </p:sp>
      <p:sp>
        <p:nvSpPr>
          <p:cNvPr id="3" name="Content Placeholder 2"/>
          <p:cNvSpPr>
            <a:spLocks noGrp="1"/>
          </p:cNvSpPr>
          <p:nvPr>
            <p:ph idx="1"/>
          </p:nvPr>
        </p:nvSpPr>
        <p:spPr>
          <a:xfrm>
            <a:off x="748146" y="2249487"/>
            <a:ext cx="10299266" cy="3541714"/>
          </a:xfrm>
        </p:spPr>
        <p:txBody>
          <a:bodyPr>
            <a:normAutofit fontScale="92500" lnSpcReduction="10000"/>
          </a:bodyPr>
          <a:lstStyle/>
          <a:p>
            <a:r>
              <a:rPr lang="en-US" sz="3600" b="1" u="sng" dirty="0"/>
              <a:t>Computer vision</a:t>
            </a:r>
          </a:p>
          <a:p>
            <a:r>
              <a:rPr lang="en-US" sz="3600" b="1" dirty="0"/>
              <a:t>Sensor fusion</a:t>
            </a:r>
          </a:p>
          <a:p>
            <a:r>
              <a:rPr lang="en-US" sz="3600" b="1" dirty="0"/>
              <a:t>Localization</a:t>
            </a:r>
          </a:p>
          <a:p>
            <a:r>
              <a:rPr lang="en-US" sz="3600" b="1" dirty="0"/>
              <a:t>Path planning</a:t>
            </a:r>
          </a:p>
          <a:p>
            <a:r>
              <a:rPr lang="en-US" sz="3600" b="1" dirty="0"/>
              <a:t>Control</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1491" y="1704109"/>
            <a:ext cx="6691746" cy="42533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45087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892896"/>
            <a:ext cx="10515600" cy="1325563"/>
          </a:xfrm>
        </p:spPr>
        <p:txBody>
          <a:bodyPr/>
          <a:lstStyle/>
          <a:p>
            <a:r>
              <a:rPr lang="en-US" dirty="0"/>
              <a:t>Computer vision</a:t>
            </a:r>
            <a:br>
              <a:rPr lang="en-US" dirty="0"/>
            </a:br>
            <a:endParaRPr lang="en-US" dirty="0"/>
          </a:p>
        </p:txBody>
      </p:sp>
      <p:sp>
        <p:nvSpPr>
          <p:cNvPr id="3" name="Content Placeholder 2"/>
          <p:cNvSpPr>
            <a:spLocks noGrp="1"/>
          </p:cNvSpPr>
          <p:nvPr>
            <p:ph idx="1"/>
          </p:nvPr>
        </p:nvSpPr>
        <p:spPr>
          <a:xfrm>
            <a:off x="727363" y="2241261"/>
            <a:ext cx="10515600" cy="4351338"/>
          </a:xfrm>
        </p:spPr>
        <p:txBody>
          <a:bodyPr>
            <a:normAutofit lnSpcReduction="10000"/>
          </a:bodyPr>
          <a:lstStyle/>
          <a:p>
            <a:pPr marL="0" indent="0">
              <a:buNone/>
            </a:pPr>
            <a:endParaRPr lang="en-US" dirty="0"/>
          </a:p>
          <a:p>
            <a:pPr marL="0" indent="0">
              <a:buNone/>
            </a:pPr>
            <a:endParaRPr lang="en-US" dirty="0"/>
          </a:p>
          <a:p>
            <a:r>
              <a:rPr lang="en-US" dirty="0" smtClean="0"/>
              <a:t>Like </a:t>
            </a:r>
            <a:r>
              <a:rPr lang="en-US" dirty="0"/>
              <a:t>a human driver, we need to be able to </a:t>
            </a:r>
            <a:r>
              <a:rPr lang="en-US" i="1" dirty="0"/>
              <a:t>see</a:t>
            </a:r>
            <a:r>
              <a:rPr lang="en-US" dirty="0"/>
              <a:t> the environment around us, whether that’s looking ahead for traffic or reading road </a:t>
            </a:r>
            <a:r>
              <a:rPr lang="en-US" dirty="0" smtClean="0"/>
              <a:t>signs, detecting any object, </a:t>
            </a:r>
            <a:r>
              <a:rPr lang="en-US" dirty="0"/>
              <a:t>vision is </a:t>
            </a:r>
            <a:r>
              <a:rPr lang="en-US" dirty="0" smtClean="0"/>
              <a:t>the Key </a:t>
            </a:r>
            <a:r>
              <a:rPr lang="en-US" dirty="0"/>
              <a:t>.</a:t>
            </a:r>
          </a:p>
          <a:p>
            <a:r>
              <a:rPr lang="en-US" dirty="0"/>
              <a:t>Similarly, </a:t>
            </a:r>
            <a:r>
              <a:rPr lang="en-US" b="1" dirty="0"/>
              <a:t>computer vision is how a car </a:t>
            </a:r>
            <a:r>
              <a:rPr lang="en-US" b="1" i="1" dirty="0"/>
              <a:t>sees</a:t>
            </a:r>
            <a:r>
              <a:rPr lang="en-US" b="1" dirty="0"/>
              <a:t> its environment</a:t>
            </a:r>
            <a:r>
              <a:rPr lang="en-US" dirty="0"/>
              <a:t>.</a:t>
            </a:r>
          </a:p>
          <a:p>
            <a:r>
              <a:rPr lang="en-US" dirty="0"/>
              <a:t>In computer vision for SDC, the </a:t>
            </a:r>
            <a:r>
              <a:rPr lang="en-US" u="sng" dirty="0"/>
              <a:t>goal</a:t>
            </a:r>
            <a:r>
              <a:rPr lang="en-US" dirty="0"/>
              <a:t> is to be able to identify objects near the car. We do that by using an image classification network called </a:t>
            </a:r>
            <a:r>
              <a:rPr lang="en-US" dirty="0" smtClean="0"/>
              <a:t>Convolution Neural Network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45" y="138545"/>
            <a:ext cx="6082144" cy="30895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35424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vision helps in </a:t>
            </a:r>
            <a:endParaRPr lang="en-US" dirty="0"/>
          </a:p>
        </p:txBody>
      </p:sp>
      <p:sp>
        <p:nvSpPr>
          <p:cNvPr id="3" name="Content Placeholder 2"/>
          <p:cNvSpPr>
            <a:spLocks noGrp="1"/>
          </p:cNvSpPr>
          <p:nvPr>
            <p:ph idx="1"/>
          </p:nvPr>
        </p:nvSpPr>
        <p:spPr/>
        <p:txBody>
          <a:bodyPr>
            <a:normAutofit lnSpcReduction="10000"/>
          </a:bodyPr>
          <a:lstStyle/>
          <a:p>
            <a:r>
              <a:rPr lang="en-US" b="1" dirty="0"/>
              <a:t>Creating 3D </a:t>
            </a:r>
            <a:r>
              <a:rPr lang="en-US" b="1" dirty="0" smtClean="0"/>
              <a:t>Maps </a:t>
            </a:r>
            <a:r>
              <a:rPr lang="en-US" dirty="0"/>
              <a:t>to capture visual data in real </a:t>
            </a:r>
            <a:r>
              <a:rPr lang="en-US" dirty="0" smtClean="0"/>
              <a:t>time to </a:t>
            </a:r>
            <a:r>
              <a:rPr lang="en-US" dirty="0"/>
              <a:t>understand their surroundings better</a:t>
            </a:r>
            <a:r>
              <a:rPr lang="en-US" b="1" dirty="0" smtClean="0"/>
              <a:t>.</a:t>
            </a:r>
            <a:endParaRPr lang="en-US" b="1" dirty="0"/>
          </a:p>
          <a:p>
            <a:r>
              <a:rPr lang="en-US" b="1" u="sng" dirty="0"/>
              <a:t>Classifying and Detecting </a:t>
            </a:r>
            <a:r>
              <a:rPr lang="en-US" dirty="0" smtClean="0"/>
              <a:t>different </a:t>
            </a:r>
            <a:r>
              <a:rPr lang="en-US" dirty="0"/>
              <a:t>types of </a:t>
            </a:r>
            <a:r>
              <a:rPr lang="en-US" dirty="0" smtClean="0"/>
              <a:t>surrounding objects</a:t>
            </a:r>
            <a:r>
              <a:rPr lang="en-US" b="1" dirty="0" smtClean="0"/>
              <a:t>.</a:t>
            </a:r>
            <a:endParaRPr lang="en-US" b="1" dirty="0"/>
          </a:p>
          <a:p>
            <a:r>
              <a:rPr lang="en-US" b="1" dirty="0"/>
              <a:t>Gathering </a:t>
            </a:r>
            <a:r>
              <a:rPr lang="en-US" b="1" dirty="0" smtClean="0"/>
              <a:t>Data for Training Algorithms </a:t>
            </a:r>
            <a:r>
              <a:rPr lang="en-US" dirty="0" smtClean="0"/>
              <a:t> </a:t>
            </a:r>
            <a:r>
              <a:rPr lang="en-US" dirty="0"/>
              <a:t>These details can be further used in training deep learning </a:t>
            </a:r>
            <a:r>
              <a:rPr lang="en-US" dirty="0" smtClean="0"/>
              <a:t>models </a:t>
            </a:r>
            <a:r>
              <a:rPr lang="en-US" dirty="0"/>
              <a:t> For instance, a thousand images of traffic signals</a:t>
            </a:r>
            <a:r>
              <a:rPr lang="en-US" dirty="0" smtClean="0"/>
              <a:t>.</a:t>
            </a:r>
          </a:p>
          <a:p>
            <a:r>
              <a:rPr lang="en-US" b="1" dirty="0"/>
              <a:t>Computer </a:t>
            </a:r>
            <a:r>
              <a:rPr lang="en-US" b="1" dirty="0" smtClean="0"/>
              <a:t>Vision helps in </a:t>
            </a:r>
            <a:r>
              <a:rPr lang="en-US" b="1" dirty="0"/>
              <a:t>Low-Light Mode</a:t>
            </a:r>
          </a:p>
          <a:p>
            <a:endParaRPr lang="en-US" b="1" dirty="0"/>
          </a:p>
        </p:txBody>
      </p:sp>
    </p:spTree>
    <p:extLst>
      <p:ext uri="{BB962C8B-B14F-4D97-AF65-F5344CB8AC3E}">
        <p14:creationId xmlns:p14="http://schemas.microsoft.com/office/powerpoint/2010/main" val="401529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Classifying and Detecting </a:t>
            </a:r>
            <a:r>
              <a:rPr lang="en-US" b="1" dirty="0" smtClean="0"/>
              <a:t> :</a:t>
            </a:r>
            <a:br>
              <a:rPr lang="en-US" b="1" dirty="0" smtClean="0"/>
            </a:br>
            <a:r>
              <a:rPr lang="en-US" b="1" dirty="0" smtClean="0"/>
              <a:t>Road </a:t>
            </a:r>
            <a:r>
              <a:rPr lang="en-US" b="1" dirty="0"/>
              <a:t>Lane Detector</a:t>
            </a:r>
            <a:endParaRPr lang="en-US" dirty="0"/>
          </a:p>
        </p:txBody>
      </p:sp>
      <p:sp>
        <p:nvSpPr>
          <p:cNvPr id="3" name="Content Placeholder 2"/>
          <p:cNvSpPr>
            <a:spLocks noGrp="1"/>
          </p:cNvSpPr>
          <p:nvPr>
            <p:ph idx="1"/>
          </p:nvPr>
        </p:nvSpPr>
        <p:spPr>
          <a:xfrm>
            <a:off x="838200" y="1867189"/>
            <a:ext cx="10515600" cy="4351338"/>
          </a:xfrm>
        </p:spPr>
        <p:txBody>
          <a:bodyPr>
            <a:normAutofit/>
          </a:bodyPr>
          <a:lstStyle/>
          <a:p>
            <a:endParaRPr lang="en-US" b="1" dirty="0" smtClean="0"/>
          </a:p>
          <a:p>
            <a:r>
              <a:rPr lang="en-US" b="1" dirty="0" smtClean="0"/>
              <a:t>To provide </a:t>
            </a:r>
            <a:r>
              <a:rPr lang="en-US" b="1" dirty="0"/>
              <a:t>additional information that can be helpful for </a:t>
            </a:r>
            <a:r>
              <a:rPr lang="en-US" b="1" dirty="0" smtClean="0"/>
              <a:t>the decision-making </a:t>
            </a:r>
            <a:r>
              <a:rPr lang="en-US" b="1" dirty="0"/>
              <a:t>process of the self-driving car</a:t>
            </a:r>
            <a:r>
              <a:rPr lang="en-US" b="1" dirty="0" smtClean="0"/>
              <a:t>.</a:t>
            </a:r>
          </a:p>
          <a:p>
            <a:endParaRPr lang="en-US" b="1" dirty="0" smtClean="0"/>
          </a:p>
          <a:p>
            <a:r>
              <a:rPr lang="en-US" dirty="0"/>
              <a:t>Identifying lanes of the road is very common task that human driver performs. This is important to keep the vehicle in the constraints of the lane. This is also very critical task for an autonomous vehicle to perform</a:t>
            </a:r>
            <a:r>
              <a:rPr lang="en-US" dirty="0" smtClean="0"/>
              <a:t>.</a:t>
            </a:r>
            <a:endParaRPr lang="en-US" b="1" dirty="0"/>
          </a:p>
        </p:txBody>
      </p:sp>
    </p:spTree>
    <p:extLst>
      <p:ext uri="{BB962C8B-B14F-4D97-AF65-F5344CB8AC3E}">
        <p14:creationId xmlns:p14="http://schemas.microsoft.com/office/powerpoint/2010/main" val="3221491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CNN</a:t>
            </a:r>
          </a:p>
        </p:txBody>
      </p:sp>
      <p:sp>
        <p:nvSpPr>
          <p:cNvPr id="3" name="Content Placeholder 2"/>
          <p:cNvSpPr>
            <a:spLocks noGrp="1"/>
          </p:cNvSpPr>
          <p:nvPr>
            <p:ph idx="1"/>
          </p:nvPr>
        </p:nvSpPr>
        <p:spPr/>
        <p:txBody>
          <a:bodyPr/>
          <a:lstStyle/>
          <a:p>
            <a:r>
              <a:rPr lang="en-US" dirty="0"/>
              <a:t>CNN method has been mainly </a:t>
            </a:r>
            <a:r>
              <a:rPr lang="en-US" dirty="0" smtClean="0"/>
              <a:t>used for </a:t>
            </a:r>
            <a:r>
              <a:rPr lang="en-US" dirty="0"/>
              <a:t>object detection and automation based on </a:t>
            </a:r>
            <a:r>
              <a:rPr lang="en-US" dirty="0" smtClean="0"/>
              <a:t>the images/videos</a:t>
            </a:r>
            <a:r>
              <a:rPr lang="en-US" dirty="0"/>
              <a:t>. </a:t>
            </a:r>
            <a:endParaRPr lang="en-US" dirty="0" smtClean="0"/>
          </a:p>
          <a:p>
            <a:r>
              <a:rPr lang="en-US" dirty="0" smtClean="0"/>
              <a:t>are </a:t>
            </a:r>
            <a:r>
              <a:rPr lang="en-US" dirty="0"/>
              <a:t>examples of the succession of the </a:t>
            </a:r>
            <a:r>
              <a:rPr lang="en-US" dirty="0" smtClean="0"/>
              <a:t>CNN : </a:t>
            </a:r>
            <a:br>
              <a:rPr lang="en-US" dirty="0" smtClean="0"/>
            </a:br>
            <a:r>
              <a:rPr lang="en-US" dirty="0" err="1" smtClean="0"/>
              <a:t>GoogLeNet</a:t>
            </a:r>
            <a:r>
              <a:rPr lang="en-US" dirty="0"/>
              <a:t>, Faster R-CNN, Single </a:t>
            </a:r>
            <a:r>
              <a:rPr lang="en-US" dirty="0" smtClean="0"/>
              <a:t>Shot </a:t>
            </a:r>
            <a:r>
              <a:rPr lang="en-US" dirty="0" err="1" smtClean="0"/>
              <a:t>MultiBox</a:t>
            </a:r>
            <a:r>
              <a:rPr lang="en-US" dirty="0" smtClean="0"/>
              <a:t> </a:t>
            </a:r>
            <a:r>
              <a:rPr lang="en-US" dirty="0"/>
              <a:t>Detector (SSD), and </a:t>
            </a:r>
            <a:r>
              <a:rPr lang="en-US" u="sng" dirty="0"/>
              <a:t>You Only Look </a:t>
            </a:r>
            <a:r>
              <a:rPr lang="en-US" u="sng" dirty="0" smtClean="0"/>
              <a:t>Once(</a:t>
            </a:r>
            <a:r>
              <a:rPr lang="en-US" u="sng" dirty="0"/>
              <a:t>YOLO)</a:t>
            </a:r>
          </a:p>
        </p:txBody>
      </p:sp>
    </p:spTree>
    <p:extLst>
      <p:ext uri="{BB962C8B-B14F-4D97-AF65-F5344CB8AC3E}">
        <p14:creationId xmlns:p14="http://schemas.microsoft.com/office/powerpoint/2010/main" val="3596922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detection</a:t>
            </a:r>
          </a:p>
        </p:txBody>
      </p:sp>
      <p:sp>
        <p:nvSpPr>
          <p:cNvPr id="3" name="Content Placeholder 2"/>
          <p:cNvSpPr>
            <a:spLocks noGrp="1"/>
          </p:cNvSpPr>
          <p:nvPr>
            <p:ph idx="1"/>
          </p:nvPr>
        </p:nvSpPr>
        <p:spPr/>
        <p:txBody>
          <a:bodyPr>
            <a:normAutofit fontScale="92500" lnSpcReduction="10000"/>
          </a:bodyPr>
          <a:lstStyle/>
          <a:p>
            <a:r>
              <a:rPr lang="en-US" dirty="0"/>
              <a:t>There are </a:t>
            </a:r>
            <a:r>
              <a:rPr lang="en-US" dirty="0" smtClean="0"/>
              <a:t>many approaches </a:t>
            </a:r>
            <a:r>
              <a:rPr lang="en-US" dirty="0"/>
              <a:t>that can be used for the edge detection to help </a:t>
            </a:r>
            <a:r>
              <a:rPr lang="en-US" dirty="0" smtClean="0"/>
              <a:t>the road </a:t>
            </a:r>
            <a:r>
              <a:rPr lang="en-US" dirty="0"/>
              <a:t>lane detection: Sobel, Laplacian, and Canny detectors</a:t>
            </a:r>
            <a:r>
              <a:rPr lang="en-US" dirty="0" smtClean="0"/>
              <a:t>.</a:t>
            </a:r>
          </a:p>
          <a:p>
            <a:r>
              <a:rPr lang="en-US" dirty="0" smtClean="0"/>
              <a:t>Sobel: </a:t>
            </a:r>
            <a:r>
              <a:rPr lang="en-US" dirty="0" smtClean="0"/>
              <a:t>gradient </a:t>
            </a:r>
            <a:r>
              <a:rPr lang="en-US" dirty="0" smtClean="0"/>
              <a:t>magnitude with </a:t>
            </a:r>
            <a:r>
              <a:rPr lang="en-US" dirty="0"/>
              <a:t>the greatest rate’s change in the light intensity using </a:t>
            </a:r>
            <a:r>
              <a:rPr lang="en-US" dirty="0" smtClean="0"/>
              <a:t>two 3x3 </a:t>
            </a:r>
            <a:r>
              <a:rPr lang="en-US" dirty="0"/>
              <a:t>kernels in x and y directions</a:t>
            </a:r>
            <a:r>
              <a:rPr lang="en-US" dirty="0" smtClean="0"/>
              <a:t>.</a:t>
            </a:r>
          </a:p>
          <a:p>
            <a:r>
              <a:rPr lang="en-US" dirty="0"/>
              <a:t>Laplacian </a:t>
            </a:r>
            <a:r>
              <a:rPr lang="en-US" dirty="0" smtClean="0"/>
              <a:t>:uses </a:t>
            </a:r>
            <a:r>
              <a:rPr lang="en-US" dirty="0"/>
              <a:t>only one kernel. The main downside </a:t>
            </a:r>
            <a:r>
              <a:rPr lang="en-US" dirty="0" smtClean="0"/>
              <a:t>of this </a:t>
            </a:r>
            <a:r>
              <a:rPr lang="en-US" dirty="0"/>
              <a:t>detection method is the extreme sensitivity of </a:t>
            </a:r>
            <a:r>
              <a:rPr lang="en-US" dirty="0" smtClean="0"/>
              <a:t>noises</a:t>
            </a:r>
          </a:p>
          <a:p>
            <a:r>
              <a:rPr lang="en-US" dirty="0"/>
              <a:t>Canny </a:t>
            </a:r>
            <a:r>
              <a:rPr lang="en-US" dirty="0" smtClean="0"/>
              <a:t>detectors:  applying the </a:t>
            </a:r>
            <a:r>
              <a:rPr lang="en-US" dirty="0"/>
              <a:t>Gaussian filter and the Non-Maximum Suppression (</a:t>
            </a:r>
            <a:r>
              <a:rPr lang="en-US" dirty="0" smtClean="0"/>
              <a:t>NMS) and </a:t>
            </a:r>
            <a:r>
              <a:rPr lang="en-US" dirty="0"/>
              <a:t>thresholds the range of the gradient intensities</a:t>
            </a:r>
          </a:p>
        </p:txBody>
      </p:sp>
    </p:spTree>
    <p:extLst>
      <p:ext uri="{BB962C8B-B14F-4D97-AF65-F5344CB8AC3E}">
        <p14:creationId xmlns:p14="http://schemas.microsoft.com/office/powerpoint/2010/main" val="2125966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1692</TotalTime>
  <Words>1385</Words>
  <Application>Microsoft Office PowerPoint</Application>
  <PresentationFormat>Widescreen</PresentationFormat>
  <Paragraphs>108</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Trebuchet MS</vt:lpstr>
      <vt:lpstr>Circuit</vt:lpstr>
      <vt:lpstr>Towards Self-driving Car Using  Convolutional Neural Network and Road Lane Detector</vt:lpstr>
      <vt:lpstr>self-driving car</vt:lpstr>
      <vt:lpstr>Why</vt:lpstr>
      <vt:lpstr>components we need make up an SDC: </vt:lpstr>
      <vt:lpstr>Computer vision </vt:lpstr>
      <vt:lpstr>Computer vision helps in </vt:lpstr>
      <vt:lpstr>Classifying and Detecting  : Road Lane Detector</vt:lpstr>
      <vt:lpstr>CNN</vt:lpstr>
      <vt:lpstr>edge detection</vt:lpstr>
      <vt:lpstr>edge detection</vt:lpstr>
      <vt:lpstr>proposed method</vt:lpstr>
      <vt:lpstr>YOLO  (You Only Look Once) </vt:lpstr>
      <vt:lpstr>proposed method</vt:lpstr>
      <vt:lpstr>yolo</vt:lpstr>
      <vt:lpstr>Road Lane Detector Process:</vt:lpstr>
      <vt:lpstr>warping</vt:lpstr>
      <vt:lpstr>warping</vt:lpstr>
      <vt:lpstr>filtering</vt:lpstr>
      <vt:lpstr>detect the road</vt:lpstr>
      <vt:lpstr>Polynomial regression</vt:lpstr>
      <vt:lpstr>PowerPoint Presentation</vt:lpstr>
      <vt:lpstr>Controller</vt:lpstr>
      <vt:lpstr>Pre-Setting for CONTROLLER</vt:lpstr>
      <vt:lpstr>Controller Flow Process.</vt:lpstr>
      <vt:lpstr>PowerPoint Presentation</vt:lpstr>
      <vt:lpstr>Implementations</vt:lpstr>
      <vt:lpstr>Result</vt:lpstr>
      <vt:lpstr>PowerPoint Presentation</vt:lpstr>
      <vt:lpstr>CONCLUSIONS</vt:lpstr>
      <vt:lpstr>FUTUREWORKS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Self-driving Car Using  Convolutional Neural Network and Road Lane Detector</dc:title>
  <dc:creator>engmohnasser94@gmail.com</dc:creator>
  <cp:lastModifiedBy>engmohnasser94@gmail.com</cp:lastModifiedBy>
  <cp:revision>57</cp:revision>
  <dcterms:created xsi:type="dcterms:W3CDTF">2019-12-24T18:35:40Z</dcterms:created>
  <dcterms:modified xsi:type="dcterms:W3CDTF">2019-12-26T10:36:52Z</dcterms:modified>
</cp:coreProperties>
</file>