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4">
  <p:sldMasterIdLst>
    <p:sldMasterId id="2147483649" r:id="rId1"/>
  </p:sldMasterIdLst>
  <p:notesMasterIdLst>
    <p:notesMasterId r:id="rId15"/>
  </p:notesMasterIdLst>
  <p:handoutMasterIdLst>
    <p:handoutMasterId r:id="rId16"/>
  </p:handoutMasterIdLst>
  <p:sldIdLst>
    <p:sldId id="568" r:id="rId2"/>
    <p:sldId id="667" r:id="rId3"/>
    <p:sldId id="660" r:id="rId4"/>
    <p:sldId id="661" r:id="rId5"/>
    <p:sldId id="638" r:id="rId6"/>
    <p:sldId id="662" r:id="rId7"/>
    <p:sldId id="663" r:id="rId8"/>
    <p:sldId id="664" r:id="rId9"/>
    <p:sldId id="665" r:id="rId10"/>
    <p:sldId id="669" r:id="rId11"/>
    <p:sldId id="666" r:id="rId12"/>
    <p:sldId id="668" r:id="rId13"/>
    <p:sldId id="670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hail" initials="MT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80000"/>
    <a:srgbClr val="33CC33"/>
    <a:srgbClr val="0000F8"/>
    <a:srgbClr val="009900"/>
    <a:srgbClr val="006600"/>
    <a:srgbClr val="990000"/>
    <a:srgbClr val="FF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1049" autoAdjust="0"/>
    <p:restoredTop sz="72705" autoAdjust="0"/>
  </p:normalViewPr>
  <p:slideViewPr>
    <p:cSldViewPr>
      <p:cViewPr varScale="1">
        <p:scale>
          <a:sx n="63" d="100"/>
          <a:sy n="63" d="100"/>
        </p:scale>
        <p:origin x="-185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7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34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7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7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fld id="{C074F955-49C0-4C96-BF09-3F7F219B0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fld id="{6199F82C-8FF4-43CA-A2EB-F3EBE78069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1600" b="0" dirty="0" smtClean="0"/>
              <a:t>Heat and mass transfer phenomena (properties of substances and materials, transport in multi-phase flows, liquid films)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0" dirty="0" smtClean="0"/>
              <a:t>Fundamentals of developing new technologies for power generation and energy saving (Efficient coal/gas combustion, Hydro- and nuclear energy, Hydrogen and solar energy)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0" dirty="0" smtClean="0"/>
              <a:t>Non-intrusive techniques for diagnostics of heat and mass transfer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0" dirty="0" smtClean="0"/>
              <a:t>Numerical simulations of unsteady heat and mass transfer in complex geometries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99F82C-8FF4-43CA-A2EB-F3EBE780693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hazardous waste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99F82C-8FF4-43CA-A2EB-F3EBE780693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</a:t>
            </a:r>
            <a:r>
              <a:rPr lang="en-US" baseline="0" dirty="0" smtClean="0"/>
              <a:t> be embedded into a control loop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99F82C-8FF4-43CA-A2EB-F3EBE780693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7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4267200"/>
            <a:ext cx="6019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9" name="Номер слайда 30"/>
          <p:cNvSpPr>
            <a:spLocks noGrp="1"/>
          </p:cNvSpPr>
          <p:nvPr>
            <p:ph type="sldNum" sz="quarter" idx="11"/>
          </p:nvPr>
        </p:nvSpPr>
        <p:spPr>
          <a:xfrm>
            <a:off x="8072462" y="6248400"/>
            <a:ext cx="75726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4582D-D6A1-4FA0-8FBE-650D4F41870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C1D6B-C12C-4253-8B8F-FAEB76A2D2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9245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9245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CF8A7-A930-40A4-B735-04C7118D4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6248400"/>
            <a:ext cx="68583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A78B0-93F1-466B-BE5A-CF3418D7E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F8FDE-E0C0-42DB-9D5D-4679B7A57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EBD2E-D82F-49B6-B353-9507F7CA5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0B7ED-6666-4F04-8068-026AA73F6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1E3F-58ED-4989-84EA-8B05869F1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C54B6-0183-4DCD-812F-C5F38897C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A840C-38F7-4026-92FA-EDB359E9F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2462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2" y="6488955"/>
            <a:ext cx="842493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 b="1">
                <a:effectLst/>
                <a:cs typeface="+mn-cs"/>
              </a:defRPr>
            </a:lvl1pPr>
          </a:lstStyle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248400"/>
            <a:ext cx="7572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4139DF73-BC53-44F2-B311-C7FC3DAD64E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  <a:cs typeface="+mn-cs"/>
              </a:endParaRPr>
            </a:p>
          </p:txBody>
        </p:sp>
        <p:sp>
          <p:nvSpPr>
            <p:cNvPr id="3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  <a:cs typeface="+mn-cs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  <a:cs typeface="+mn-cs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hlink"/>
                </a:solidFill>
                <a:cs typeface="+mn-cs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  <a:cs typeface="+mn-cs"/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>
                <a:solidFill>
                  <a:schemeClr val="accent2"/>
                </a:solidFill>
                <a:cs typeface="+mn-cs"/>
              </a:endParaRPr>
            </a:p>
          </p:txBody>
        </p:sp>
      </p:grpSp>
      <p:sp>
        <p:nvSpPr>
          <p:cNvPr id="410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8864" y="1125538"/>
            <a:ext cx="82296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245225"/>
            <a:ext cx="2736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16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tensorflow.org/models/object_detection/mask_rcnn_resnet101_atrous_coco_2018_01_28.tar.gz" TargetMode="External"/><Relationship Id="rId2" Type="http://schemas.openxmlformats.org/officeDocument/2006/relationships/hyperlink" Target="http://download.tensorflow.org/models/object_detection/faster_rcnn_resnet101_coco_2018_01_28.tar.g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ike\2020\StudentsProjects\VID_20201006_170327.mp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lfet/research-and-projects?authuser=0" TargetMode="External"/><Relationship Id="rId2" Type="http://schemas.openxmlformats.org/officeDocument/2006/relationships/hyperlink" Target="https://sites.google.com/view/lfe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view/lfet/numerical-simulation?authuser=0" TargetMode="External"/><Relationship Id="rId4" Type="http://schemas.openxmlformats.org/officeDocument/2006/relationships/hyperlink" Target="https://sites.google.com/view/lfet/experimental-facilities?authuser=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hyperlink" Target="https://drive.google.com/file/d/1S6DHkvTx9M-9t9fJY4WdQ7RiOdvqP2Af/vie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docid=Mo10r1xLqF6zNM&amp;tbnid=8m0HHqqIYeg_EM:&amp;ved=0CAUQjRw&amp;url=http://bioinfo-fr.net/gpgpu-le-supercalculateur-du-pauvre&amp;ei=rqpSUs2QOIrI4ASnzYDgCQ&amp;bvm=bv.53537100,d.bGE&amp;psig=AFQjCNFoEJCM0VS6DPlloi6syPvAE32eXA&amp;ust=138123569950682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42976" y="4409530"/>
            <a:ext cx="7893520" cy="216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400" kern="0" smtClean="0">
                <a:latin typeface="+mn-lt"/>
                <a:cs typeface="+mn-cs"/>
              </a:rPr>
              <a:t>Dr. </a:t>
            </a:r>
            <a:r>
              <a:rPr lang="en-US" sz="2400" kern="0" smtClean="0">
                <a:latin typeface="+mn-lt"/>
                <a:cs typeface="+mn-cs"/>
              </a:rPr>
              <a:t>Mikhail </a:t>
            </a:r>
            <a:r>
              <a:rPr lang="en-US" sz="2400" kern="0" dirty="0" err="1" smtClean="0">
                <a:latin typeface="+mn-lt"/>
                <a:cs typeface="+mn-cs"/>
              </a:rPr>
              <a:t>Tokarev</a:t>
            </a:r>
            <a:endParaRPr lang="en-US" sz="2400" kern="0" dirty="0" smtClean="0">
              <a:latin typeface="+mn-lt"/>
              <a:cs typeface="+mn-cs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400" kern="0" dirty="0" err="1" smtClean="0"/>
              <a:t>Kutateladze</a:t>
            </a:r>
            <a:r>
              <a:rPr lang="en-US" sz="2400" kern="0" dirty="0" smtClean="0"/>
              <a:t> Institute of </a:t>
            </a:r>
            <a:r>
              <a:rPr lang="en-US" sz="2400" kern="0" dirty="0" err="1" smtClean="0"/>
              <a:t>Thermophysics</a:t>
            </a:r>
            <a:r>
              <a:rPr lang="en-US" sz="2400" kern="0" dirty="0" smtClean="0"/>
              <a:t>, SB RAS, Novosibirsk, Russia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400" kern="0" dirty="0" smtClean="0">
                <a:latin typeface="+mn-lt"/>
                <a:cs typeface="+mn-cs"/>
              </a:rPr>
              <a:t>mtokarev@itp.nsc.ru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en-US" sz="2400" kern="0" dirty="0" smtClean="0">
              <a:latin typeface="+mn-lt"/>
              <a:cs typeface="+mn-cs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en-US" sz="2800" kern="0" baseline="30000" dirty="0" smtClean="0">
              <a:latin typeface="+mn-lt"/>
              <a:cs typeface="+mn-cs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en-US" sz="1600" b="1" u="sng" kern="0" baseline="30000" dirty="0" smtClean="0">
              <a:solidFill>
                <a:srgbClr val="0000F8"/>
              </a:solidFill>
              <a:latin typeface="+mn-lt"/>
              <a:cs typeface="+mn-cs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en-US" sz="1600" b="1" kern="0" dirty="0" smtClean="0">
              <a:latin typeface="+mn-lt"/>
              <a:cs typeface="+mn-cs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00298" y="1878002"/>
            <a:ext cx="6643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chemeClr val="bg1"/>
                </a:solidFill>
              </a:rPr>
              <a:t>Flow diagnostics and active flow control projects for students in</a:t>
            </a:r>
            <a:br>
              <a:rPr lang="en-US" sz="2800" b="1" kern="0" dirty="0" smtClean="0">
                <a:solidFill>
                  <a:schemeClr val="bg1"/>
                </a:solidFill>
              </a:rPr>
            </a:br>
            <a:r>
              <a:rPr lang="en-US" sz="2800" b="1" kern="0" dirty="0" smtClean="0">
                <a:solidFill>
                  <a:schemeClr val="bg1"/>
                </a:solidFill>
              </a:rPr>
              <a:t>LFET laboratory of ITP SB RAS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39552" y="6524625"/>
            <a:ext cx="8424936" cy="252413"/>
          </a:xfrm>
        </p:spPr>
        <p:txBody>
          <a:bodyPr/>
          <a:lstStyle/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4" descr="ther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714884"/>
            <a:ext cx="49379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642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#2 (RL control animation)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7" descr="re100-1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4100" y="1052736"/>
            <a:ext cx="5384204" cy="437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7200" y="5445224"/>
            <a:ext cx="8229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dirty="0" err="1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Vorticity</a:t>
            </a:r>
            <a:r>
              <a:rPr lang="en-US" sz="22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field evolution for Re = 100 after turning on the neural network control from the state of a stationary cylinder </a:t>
            </a:r>
            <a:r>
              <a:rPr lang="en-US" sz="22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en-US" sz="22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22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the black arrow shows the angle of rotation of the cylinder)</a:t>
            </a:r>
            <a:endParaRPr lang="ru-RU" sz="2200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18864" y="1125538"/>
            <a:ext cx="8373616" cy="5256212"/>
          </a:xfrm>
        </p:spPr>
        <p:txBody>
          <a:bodyPr/>
          <a:lstStyle/>
          <a:p>
            <a:r>
              <a:rPr lang="en-US" dirty="0" smtClean="0"/>
              <a:t>Improvement of the sorting quality of the prototype of the industrial robotic sorting system</a:t>
            </a:r>
          </a:p>
          <a:p>
            <a:pPr lvl="1"/>
            <a:r>
              <a:rPr lang="en-US" dirty="0" smtClean="0"/>
              <a:t>Tasks:</a:t>
            </a:r>
          </a:p>
          <a:p>
            <a:pPr lvl="2"/>
            <a:r>
              <a:rPr lang="en-US" dirty="0" smtClean="0"/>
              <a:t>Training of the </a:t>
            </a:r>
            <a:r>
              <a:rPr lang="en-US" b="0" dirty="0" smtClean="0">
                <a:hlinkClick r:id="rId2"/>
              </a:rPr>
              <a:t>faster_rcnn_resnet101_coco</a:t>
            </a:r>
            <a:r>
              <a:rPr lang="en-US" b="0" dirty="0" smtClean="0"/>
              <a:t> or </a:t>
            </a:r>
            <a:r>
              <a:rPr lang="en-US" dirty="0" smtClean="0">
                <a:hlinkClick r:id="rId3"/>
              </a:rPr>
              <a:t>mask_rcnn_resnet101_atrous_coco</a:t>
            </a:r>
            <a:r>
              <a:rPr lang="en-US" dirty="0" smtClean="0"/>
              <a:t> </a:t>
            </a:r>
            <a:r>
              <a:rPr lang="en-US" b="0" dirty="0" smtClean="0"/>
              <a:t>(TOD API) on a larger dataset of objects</a:t>
            </a:r>
          </a:p>
          <a:p>
            <a:pPr lvl="2"/>
            <a:r>
              <a:rPr lang="en-US" b="0" dirty="0" smtClean="0"/>
              <a:t>Adding new classes: split PET -&gt; color PET (transparent, blue, green, brown)</a:t>
            </a:r>
          </a:p>
          <a:p>
            <a:pPr lvl="2"/>
            <a:r>
              <a:rPr lang="en-US" dirty="0" smtClean="0"/>
              <a:t>Development precise landing system into objects by an elevation sensor (passive or active) for a more secure grip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Skills:</a:t>
            </a:r>
          </a:p>
          <a:p>
            <a:pPr lvl="2"/>
            <a:r>
              <a:rPr lang="en-US" dirty="0" smtClean="0"/>
              <a:t>Python</a:t>
            </a:r>
          </a:p>
          <a:p>
            <a:pPr lvl="2"/>
            <a:r>
              <a:rPr lang="en-US" dirty="0" err="1" smtClean="0"/>
              <a:t>TensorFlow</a:t>
            </a:r>
            <a:r>
              <a:rPr lang="en-US" dirty="0" smtClean="0"/>
              <a:t> Object Detection API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907" y="4554494"/>
            <a:ext cx="2448237" cy="18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70518"/>
            <a:ext cx="2304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6" cstate="print"/>
          <a:srcRect l="1736" r="1692"/>
          <a:stretch/>
        </p:blipFill>
        <p:spPr bwMode="auto">
          <a:xfrm>
            <a:off x="6372200" y="4626502"/>
            <a:ext cx="2448272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04248" y="6453336"/>
            <a:ext cx="1548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Seredkin</a:t>
            </a:r>
            <a:r>
              <a:rPr lang="en-US" sz="1200" dirty="0" smtClean="0"/>
              <a:t> et al. 2019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#3 (video)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VID_20201006_17032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90713" y="192405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125539"/>
            <a:ext cx="8229600" cy="287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 for attention!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sz="3600" b="1" kern="0" dirty="0" smtClean="0">
                <a:solidFill>
                  <a:srgbClr val="0000F8"/>
                </a:solidFill>
                <a:latin typeface="+mn-lt"/>
                <a:cs typeface="+mn-cs"/>
              </a:rPr>
              <a:t>Questions?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info about the institute and the lab</a:t>
            </a:r>
          </a:p>
          <a:p>
            <a:r>
              <a:rPr lang="en-US" dirty="0" smtClean="0"/>
              <a:t>Recent development of analysis techniques in the </a:t>
            </a:r>
            <a:r>
              <a:rPr lang="en-US" dirty="0" smtClean="0"/>
              <a:t>lab</a:t>
            </a:r>
          </a:p>
          <a:p>
            <a:r>
              <a:rPr lang="en-US" dirty="0" smtClean="0"/>
              <a:t>One minute video</a:t>
            </a:r>
            <a:endParaRPr lang="en-US" dirty="0" smtClean="0"/>
          </a:p>
          <a:p>
            <a:r>
              <a:rPr lang="en-US" dirty="0" smtClean="0"/>
              <a:t>Project #1</a:t>
            </a:r>
          </a:p>
          <a:p>
            <a:r>
              <a:rPr lang="en-US" dirty="0" smtClean="0"/>
              <a:t>Project #2</a:t>
            </a:r>
          </a:p>
          <a:p>
            <a:r>
              <a:rPr lang="en-US" dirty="0" smtClean="0"/>
              <a:t>Project #3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124744"/>
            <a:ext cx="383442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Institute of </a:t>
            </a:r>
            <a:r>
              <a:rPr lang="en-US" sz="2400" dirty="0" err="1" smtClean="0"/>
              <a:t>Thermophysics</a:t>
            </a:r>
            <a:r>
              <a:rPr lang="en-US" sz="2400" dirty="0" smtClean="0"/>
              <a:t> SB RAS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9388" y="3266079"/>
            <a:ext cx="4267200" cy="3187257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162000"/>
          <a:lstStyle/>
          <a:p>
            <a:pPr marL="173038" indent="-173038" eaLnBrk="0" hangingPunct="0">
              <a:spcBef>
                <a:spcPts val="600"/>
              </a:spcBef>
              <a:buClrTx/>
              <a:buSzTx/>
              <a:buFontTx/>
              <a:buNone/>
              <a:tabLst>
                <a:tab pos="3243263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STAFF</a:t>
            </a:r>
          </a:p>
          <a:p>
            <a:pPr marL="173038" indent="-173038" algn="l" eaLnBrk="0" hangingPunct="0">
              <a:spcBef>
                <a:spcPts val="600"/>
              </a:spcBef>
              <a:buClrTx/>
              <a:buSzTx/>
              <a:buFontTx/>
              <a:buNone/>
              <a:tabLst>
                <a:tab pos="3243263" algn="l"/>
              </a:tabLst>
            </a:pPr>
            <a:r>
              <a:rPr lang="en-US" sz="1600" b="1" dirty="0">
                <a:solidFill>
                  <a:srgbClr val="FF0000"/>
                </a:solidFill>
                <a:effectLst/>
              </a:rPr>
              <a:t>500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1" dirty="0">
                <a:solidFill>
                  <a:srgbClr val="000000"/>
                </a:solidFill>
                <a:effectLst/>
              </a:rPr>
              <a:t>Employees</a:t>
            </a:r>
            <a:r>
              <a:rPr lang="en-US" sz="1600" dirty="0">
                <a:solidFill>
                  <a:srgbClr val="000000"/>
                </a:solidFill>
                <a:effectLst/>
              </a:rPr>
              <a:t>, </a:t>
            </a:r>
            <a:r>
              <a:rPr lang="en-US" sz="1600" b="1" dirty="0">
                <a:solidFill>
                  <a:srgbClr val="FF0000"/>
                </a:solidFill>
                <a:effectLst/>
              </a:rPr>
              <a:t>200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1" dirty="0">
                <a:solidFill>
                  <a:srgbClr val="000000"/>
                </a:solidFill>
                <a:effectLst/>
              </a:rPr>
              <a:t>Researchers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</a:rPr>
              <a:t>including :</a:t>
            </a:r>
            <a:r>
              <a:rPr lang="en-US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	</a:t>
            </a:r>
            <a: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  <a:t/>
            </a:r>
            <a:b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</a:br>
            <a:r>
              <a:rPr lang="ru-RU" sz="1600" dirty="0" err="1">
                <a:solidFill>
                  <a:srgbClr val="000000"/>
                </a:solidFill>
                <a:effectLst/>
                <a:latin typeface="Tahoma" pitchFamily="34" charset="0"/>
              </a:rPr>
              <a:t>Members</a:t>
            </a:r>
            <a:r>
              <a:rPr lang="ru-RU" sz="1600" dirty="0">
                <a:solidFill>
                  <a:srgbClr val="000000"/>
                </a:solidFill>
                <a:effectLst/>
                <a:latin typeface="Tahoma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ahoma" pitchFamily="34" charset="0"/>
              </a:rPr>
              <a:t>of</a:t>
            </a:r>
            <a:r>
              <a:rPr lang="ru-RU" sz="1600" dirty="0">
                <a:solidFill>
                  <a:srgbClr val="000000"/>
                </a:solidFill>
                <a:effectLst/>
                <a:latin typeface="Tahoma" pitchFamily="34" charset="0"/>
              </a:rPr>
              <a:t> RAS</a:t>
            </a:r>
            <a:r>
              <a:rPr lang="ru-RU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	</a:t>
            </a:r>
            <a: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  <a:t>7</a:t>
            </a:r>
            <a:b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</a:br>
            <a:r>
              <a:rPr lang="ru-RU" sz="1600" dirty="0" err="1">
                <a:solidFill>
                  <a:srgbClr val="000000"/>
                </a:solidFill>
                <a:effectLst/>
                <a:latin typeface="Tahoma" pitchFamily="34" charset="0"/>
              </a:rPr>
              <a:t>Prof</a:t>
            </a:r>
            <a:r>
              <a:rPr lang="en-US" sz="1600" dirty="0">
                <a:solidFill>
                  <a:srgbClr val="000000"/>
                </a:solidFill>
                <a:effectLst/>
                <a:latin typeface="Tahoma" pitchFamily="34" charset="0"/>
              </a:rPr>
              <a:t>./Dr. Sci.</a:t>
            </a:r>
            <a:r>
              <a:rPr lang="ru-RU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	</a:t>
            </a:r>
            <a: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  <a:t>55</a:t>
            </a:r>
            <a:b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Tahoma" pitchFamily="34" charset="0"/>
              </a:rPr>
              <a:t>PhDs </a:t>
            </a:r>
            <a:r>
              <a:rPr lang="ru-RU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	</a:t>
            </a:r>
            <a: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  <a:t>100</a:t>
            </a:r>
            <a:b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</a:br>
            <a:endParaRPr lang="en-US" sz="1600" b="1" dirty="0">
              <a:effectLst/>
              <a:latin typeface="Tahoma" pitchFamily="34" charset="0"/>
            </a:endParaRPr>
          </a:p>
          <a:p>
            <a:pPr marL="173038" indent="-173038" algn="l" eaLnBrk="0" hangingPunct="0">
              <a:spcBef>
                <a:spcPts val="600"/>
              </a:spcBef>
              <a:buClrTx/>
              <a:buSzTx/>
              <a:buFontTx/>
              <a:buNone/>
              <a:tabLst>
                <a:tab pos="3243263" algn="l"/>
              </a:tabLst>
            </a:pPr>
            <a:r>
              <a:rPr lang="en-US" sz="1600" b="1" dirty="0">
                <a:effectLst/>
                <a:latin typeface="Tahoma" pitchFamily="34" charset="0"/>
              </a:rPr>
              <a:t>Students</a:t>
            </a:r>
            <a: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  <a:t/>
            </a:r>
            <a:b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Tahoma" pitchFamily="34" charset="0"/>
              </a:rPr>
              <a:t>PhD students</a:t>
            </a:r>
            <a:r>
              <a:rPr lang="ru-RU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	</a:t>
            </a:r>
            <a: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  <a:t>30</a:t>
            </a:r>
            <a:b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</a:br>
            <a:r>
              <a:rPr lang="en-US" sz="1600" dirty="0">
                <a:effectLst/>
                <a:latin typeface="Tahoma" pitchFamily="34" charset="0"/>
              </a:rPr>
              <a:t>B. and M. Students	</a:t>
            </a:r>
            <a:r>
              <a:rPr lang="en-US" sz="1600" b="1" dirty="0" smtClean="0">
                <a:solidFill>
                  <a:srgbClr val="FF0000"/>
                </a:solidFill>
                <a:effectLst/>
                <a:latin typeface="Tahoma" pitchFamily="34" charset="0"/>
              </a:rPr>
              <a:t>40</a:t>
            </a:r>
          </a:p>
          <a:p>
            <a:pPr marL="173038" indent="-173038" algn="l" eaLnBrk="0" hangingPunct="0">
              <a:spcBef>
                <a:spcPts val="600"/>
              </a:spcBef>
              <a:buClrTx/>
              <a:buSzTx/>
              <a:buFontTx/>
              <a:buNone/>
              <a:tabLst>
                <a:tab pos="3243263" algn="l"/>
              </a:tabLst>
            </a:pPr>
            <a:r>
              <a:rPr lang="en-US" sz="1600" dirty="0" smtClean="0">
                <a:latin typeface="Tahoma" pitchFamily="34" charset="0"/>
              </a:rPr>
              <a:t>Head Prof. </a:t>
            </a:r>
            <a:r>
              <a:rPr lang="en-US" sz="1600" dirty="0" smtClean="0">
                <a:latin typeface="Tahoma" pitchFamily="34" charset="0"/>
              </a:rPr>
              <a:t>Dmitry M. </a:t>
            </a:r>
            <a:r>
              <a:rPr lang="en-US" sz="1600" dirty="0" err="1" smtClean="0">
                <a:latin typeface="Tahoma" pitchFamily="34" charset="0"/>
              </a:rPr>
              <a:t>Markovich</a:t>
            </a:r>
            <a:r>
              <a:rPr lang="en-US" sz="1600" dirty="0" smtClean="0">
                <a:latin typeface="Tahoma" pitchFamily="34" charset="0"/>
              </a:rPr>
              <a:t>  </a:t>
            </a:r>
            <a:endParaRPr lang="ru-RU" sz="1600" dirty="0">
              <a:latin typeface="Tahoma" pitchFamily="34" charset="0"/>
            </a:endParaRPr>
          </a:p>
          <a:p>
            <a:pPr marL="173038" indent="-173038" algn="l" eaLnBrk="0" hangingPunct="0">
              <a:spcBef>
                <a:spcPts val="600"/>
              </a:spcBef>
              <a:buClrTx/>
              <a:buSzTx/>
              <a:buFontTx/>
              <a:buNone/>
              <a:tabLst>
                <a:tab pos="3243263" algn="l"/>
              </a:tabLst>
            </a:pPr>
            <a:endParaRPr lang="ru-RU" sz="1600" b="1" dirty="0"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9388" y="1753192"/>
            <a:ext cx="4267200" cy="1331469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162000" anchor="ctr"/>
          <a:lstStyle/>
          <a:p>
            <a:pPr marL="476250" indent="-476250" eaLnBrk="0" hangingPunct="0">
              <a:spcBef>
                <a:spcPts val="600"/>
              </a:spcBef>
              <a:buClrTx/>
              <a:buSzTx/>
              <a:buFontTx/>
              <a:buNone/>
              <a:tabLst>
                <a:tab pos="3243263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Year of foundation</a:t>
            </a:r>
          </a:p>
          <a:p>
            <a:pPr marL="476250" indent="-476250" eaLnBrk="0" hangingPunct="0">
              <a:spcBef>
                <a:spcPts val="600"/>
              </a:spcBef>
              <a:buClrTx/>
              <a:buSzTx/>
              <a:buFontTx/>
              <a:buNone/>
              <a:tabLst>
                <a:tab pos="3243263" algn="l"/>
              </a:tabLst>
            </a:pPr>
            <a:r>
              <a:rPr lang="en-US" sz="1600" b="1" dirty="0">
                <a:solidFill>
                  <a:srgbClr val="FF0000"/>
                </a:solidFill>
                <a:effectLst/>
                <a:latin typeface="Tahoma" pitchFamily="34" charset="0"/>
              </a:rPr>
              <a:t>1957</a:t>
            </a:r>
          </a:p>
          <a:p>
            <a:pPr marL="476250" indent="-476250" eaLnBrk="0" hangingPunct="0">
              <a:spcBef>
                <a:spcPts val="600"/>
              </a:spcBef>
              <a:buClrTx/>
              <a:buSzTx/>
              <a:buFontTx/>
              <a:buNone/>
              <a:tabLst>
                <a:tab pos="3243263" algn="l"/>
              </a:tabLst>
            </a:pPr>
            <a:endParaRPr lang="en-US" sz="1600" b="1" dirty="0">
              <a:solidFill>
                <a:srgbClr val="FF0000"/>
              </a:solidFill>
              <a:effectLst/>
              <a:latin typeface="Tahoma" pitchFamily="34" charset="0"/>
            </a:endParaRPr>
          </a:p>
          <a:p>
            <a:pPr marL="476250" indent="-476250" eaLnBrk="0" hangingPunct="0">
              <a:spcBef>
                <a:spcPts val="600"/>
              </a:spcBef>
              <a:buClrTx/>
              <a:buSzTx/>
              <a:buFontTx/>
              <a:buNone/>
              <a:tabLst>
                <a:tab pos="3243263" algn="l"/>
              </a:tabLst>
            </a:pPr>
            <a:r>
              <a:rPr lang="en-US" sz="1600" dirty="0">
                <a:effectLst/>
                <a:latin typeface="Tahoma" pitchFamily="34" charset="0"/>
              </a:rPr>
              <a:t>Named after</a:t>
            </a:r>
            <a:r>
              <a:rPr lang="en-US" sz="1600" b="1" dirty="0">
                <a:effectLst/>
                <a:latin typeface="Tahoma" pitchFamily="34" charset="0"/>
              </a:rPr>
              <a:t> S.S. </a:t>
            </a:r>
            <a:r>
              <a:rPr lang="en-US" sz="1600" b="1" dirty="0" err="1">
                <a:effectLst/>
                <a:latin typeface="Tahoma" pitchFamily="34" charset="0"/>
              </a:rPr>
              <a:t>Kutateladze</a:t>
            </a:r>
            <a:endParaRPr lang="ru-RU" sz="1600" b="1" dirty="0">
              <a:effectLst/>
              <a:latin typeface="Tahom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490"/>
          <a:stretch/>
        </p:blipFill>
        <p:spPr>
          <a:xfrm>
            <a:off x="4427984" y="1124744"/>
            <a:ext cx="4465082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Since 1992 (</a:t>
            </a:r>
            <a:r>
              <a:rPr lang="en-US" dirty="0" smtClean="0">
                <a:effectLst/>
                <a:hlinkClick r:id="rId2"/>
              </a:rPr>
              <a:t>https://sites.google.com/view/lfet</a:t>
            </a:r>
            <a:r>
              <a:rPr lang="en-US" dirty="0" smtClean="0">
                <a:effectLst/>
              </a:rPr>
              <a:t>)</a:t>
            </a:r>
          </a:p>
          <a:p>
            <a:r>
              <a:rPr lang="en-US" b="0" dirty="0" smtClean="0">
                <a:effectLst/>
              </a:rPr>
              <a:t>Basic and applied </a:t>
            </a:r>
            <a:r>
              <a:rPr lang="en-US" b="0" u="sng" dirty="0" smtClean="0">
                <a:effectLst/>
                <a:hlinkClick r:id="rId3"/>
              </a:rPr>
              <a:t>research</a:t>
            </a:r>
            <a:r>
              <a:rPr lang="en-US" b="0" dirty="0" smtClean="0">
                <a:effectLst/>
              </a:rPr>
              <a:t> in the field of fluid mechanics and heat transfer in energetic applications and environment. The research focus is at multi-scale transport phenomena and development of efficient methods for flow dynamics prediction and control. The research tools are advanced non-intrusive optical </a:t>
            </a:r>
            <a:r>
              <a:rPr lang="en-US" b="0" u="sng" dirty="0" smtClean="0">
                <a:effectLst/>
                <a:hlinkClick r:id="rId4"/>
              </a:rPr>
              <a:t>measurements</a:t>
            </a:r>
            <a:r>
              <a:rPr lang="en-US" b="0" dirty="0" smtClean="0">
                <a:effectLst/>
              </a:rPr>
              <a:t> and </a:t>
            </a:r>
            <a:r>
              <a:rPr lang="en-US" b="0" u="sng" dirty="0" smtClean="0">
                <a:effectLst/>
                <a:hlinkClick r:id="rId5"/>
              </a:rPr>
              <a:t>numerical simulations</a:t>
            </a:r>
            <a:r>
              <a:rPr lang="en-US" b="0" dirty="0" smtClean="0">
                <a:effectLst/>
              </a:rPr>
              <a:t>. Model reduction and machine learning methods are used for data analysis and patterns recognition. The research scope is the improvement of efficiency and safety of power-engineering facilities and reduction of environmental pollution.</a:t>
            </a:r>
          </a:p>
          <a:p>
            <a:r>
              <a:rPr lang="en-US" dirty="0" smtClean="0">
                <a:effectLst/>
              </a:rPr>
              <a:t>Laboratory head: Vladimir </a:t>
            </a:r>
            <a:r>
              <a:rPr lang="en-US" dirty="0" err="1" smtClean="0">
                <a:effectLst/>
              </a:rPr>
              <a:t>Dulin</a:t>
            </a:r>
            <a:r>
              <a:rPr lang="en-US" dirty="0" smtClean="0">
                <a:effectLst/>
              </a:rPr>
              <a:t>, Ph.D., </a:t>
            </a:r>
            <a:r>
              <a:rPr lang="en-US" dirty="0" err="1" smtClean="0">
                <a:effectLst/>
              </a:rPr>
              <a:t>D.Sci</a:t>
            </a:r>
            <a:r>
              <a:rPr lang="en-US" dirty="0" smtClean="0">
                <a:effectLst/>
              </a:rPr>
              <a:t>. (</a:t>
            </a:r>
            <a:r>
              <a:rPr lang="en-US" dirty="0" err="1" smtClean="0">
                <a:effectLst/>
              </a:rPr>
              <a:t>Habil</a:t>
            </a:r>
            <a:r>
              <a:rPr lang="en-US" dirty="0" smtClean="0">
                <a:effectLst/>
              </a:rPr>
              <a:t>.)</a:t>
            </a:r>
          </a:p>
          <a:p>
            <a:r>
              <a:rPr lang="en-US" dirty="0" smtClean="0">
                <a:effectLst/>
              </a:rPr>
              <a:t>Scientific interests: </a:t>
            </a:r>
          </a:p>
          <a:p>
            <a:pPr lvl="1"/>
            <a:r>
              <a:rPr lang="en-US" dirty="0" smtClean="0"/>
              <a:t>Jet flows (swirl jets, impinging jet) </a:t>
            </a:r>
          </a:p>
          <a:p>
            <a:pPr lvl="1"/>
            <a:r>
              <a:rPr lang="en-US" dirty="0" smtClean="0"/>
              <a:t>Two phase flows (liquid films, sprays, bubbly flows, flows with </a:t>
            </a:r>
            <a:r>
              <a:rPr lang="en-US" dirty="0" err="1" smtClean="0"/>
              <a:t>cavitation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Microfluidics</a:t>
            </a:r>
            <a:r>
              <a:rPr lang="en-US" dirty="0" smtClean="0"/>
              <a:t> (mixing, control)</a:t>
            </a:r>
          </a:p>
          <a:p>
            <a:pPr lvl="1"/>
            <a:r>
              <a:rPr lang="en-US" dirty="0" smtClean="0"/>
              <a:t>Flow control</a:t>
            </a:r>
            <a:br>
              <a:rPr lang="en-US" dirty="0" smtClean="0"/>
            </a:br>
            <a:r>
              <a:rPr lang="en-US" dirty="0" smtClean="0"/>
              <a:t>(forcing of large-scale vortices formation, swirl, dispersed phase)</a:t>
            </a:r>
          </a:p>
          <a:p>
            <a:pPr lvl="1"/>
            <a:r>
              <a:rPr lang="en-US" dirty="0" smtClean="0"/>
              <a:t>Development of optical flow diagnostics techniques </a:t>
            </a:r>
            <a:br>
              <a:rPr lang="en-US" dirty="0" smtClean="0"/>
            </a:br>
            <a:r>
              <a:rPr lang="en-US" dirty="0" smtClean="0"/>
              <a:t>(2D-3D PIV, Planar LIF, …)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Laboratory for Fundamentals of Energy Technologies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18864" y="1000108"/>
            <a:ext cx="6982094" cy="5857892"/>
          </a:xfrm>
        </p:spPr>
        <p:txBody>
          <a:bodyPr/>
          <a:lstStyle/>
          <a:p>
            <a:r>
              <a:rPr lang="en-US" sz="1400" dirty="0" smtClean="0">
                <a:effectLst/>
              </a:rPr>
              <a:t>2010-2014 (jets including reacting flows)</a:t>
            </a:r>
          </a:p>
          <a:p>
            <a:pPr lvl="1"/>
            <a:r>
              <a:rPr lang="en-US" sz="1400" dirty="0" smtClean="0"/>
              <a:t>Few projections optical tomography for 3D velocity measurements</a:t>
            </a:r>
          </a:p>
          <a:p>
            <a:pPr lvl="2"/>
            <a:r>
              <a:rPr lang="en-US" sz="1400" dirty="0" smtClean="0">
                <a:effectLst/>
              </a:rPr>
              <a:t>Iterative algebraic reconstruction for an ill-posed inverse problem </a:t>
            </a:r>
          </a:p>
          <a:p>
            <a:r>
              <a:rPr lang="en-US" sz="1400" dirty="0" smtClean="0">
                <a:effectLst/>
              </a:rPr>
              <a:t>2016-2017 (two-phase jets)</a:t>
            </a:r>
          </a:p>
          <a:p>
            <a:pPr lvl="1"/>
            <a:r>
              <a:rPr lang="en-US" sz="1400" dirty="0" smtClean="0"/>
              <a:t>Bubbles identification in gas saturated turbulent jets</a:t>
            </a:r>
          </a:p>
          <a:p>
            <a:pPr lvl="2"/>
            <a:r>
              <a:rPr lang="en-US" sz="1400" dirty="0" smtClean="0"/>
              <a:t>Supervised learning with a deep CNN for classification and detection</a:t>
            </a:r>
          </a:p>
          <a:p>
            <a:r>
              <a:rPr lang="en-US" sz="1400" dirty="0" smtClean="0">
                <a:effectLst/>
              </a:rPr>
              <a:t>2017-2018 (combustion, hydrofoils)</a:t>
            </a:r>
          </a:p>
          <a:p>
            <a:pPr lvl="1"/>
            <a:r>
              <a:rPr lang="en-US" sz="1400" dirty="0" smtClean="0"/>
              <a:t>Detection of flame modes in combustors and furnaces by visual images</a:t>
            </a:r>
          </a:p>
          <a:p>
            <a:pPr lvl="2"/>
            <a:r>
              <a:rPr lang="en-US" sz="1400" dirty="0" smtClean="0"/>
              <a:t>Unsupervised learning: linear and nonlinear clustering, supervised – CNN for classification </a:t>
            </a:r>
          </a:p>
          <a:p>
            <a:pPr lvl="1"/>
            <a:r>
              <a:rPr lang="en-US" sz="1400" dirty="0" smtClean="0"/>
              <a:t>Prediction of noise in hydrofoils</a:t>
            </a:r>
          </a:p>
          <a:p>
            <a:pPr lvl="2"/>
            <a:r>
              <a:rPr lang="en-US" sz="1400" dirty="0" smtClean="0"/>
              <a:t>Supervised/unsupervised  learning  </a:t>
            </a:r>
          </a:p>
          <a:p>
            <a:r>
              <a:rPr lang="en-US" sz="1400" dirty="0" smtClean="0">
                <a:effectLst/>
              </a:rPr>
              <a:t>2018-2019 (intelligent control)</a:t>
            </a:r>
          </a:p>
          <a:p>
            <a:pPr lvl="1"/>
            <a:r>
              <a:rPr lang="en-US" sz="1400" dirty="0" smtClean="0"/>
              <a:t>Adaptive PID controller with auto-tuning by NN unit for a nonlinear control of  a laboratory gas-coal furnace</a:t>
            </a:r>
          </a:p>
          <a:p>
            <a:pPr lvl="2"/>
            <a:r>
              <a:rPr lang="en-US" sz="1400" dirty="0" smtClean="0">
                <a:effectLst/>
              </a:rPr>
              <a:t>NN training through simulation of an </a:t>
            </a:r>
            <a:r>
              <a:rPr lang="en-US" sz="1400" dirty="0" smtClean="0"/>
              <a:t>air-supply </a:t>
            </a:r>
            <a:r>
              <a:rPr lang="en-US" sz="1400" dirty="0" smtClean="0">
                <a:effectLst/>
              </a:rPr>
              <a:t>control system</a:t>
            </a:r>
          </a:p>
          <a:p>
            <a:pPr lvl="1"/>
            <a:r>
              <a:rPr lang="en-US" sz="1400" dirty="0" smtClean="0">
                <a:effectLst/>
              </a:rPr>
              <a:t>Aerodynamic drag reduction of a generic truck model by ML optimized </a:t>
            </a:r>
            <a:br>
              <a:rPr lang="en-US" sz="1400" dirty="0" smtClean="0">
                <a:effectLst/>
              </a:rPr>
            </a:br>
            <a:r>
              <a:rPr lang="en-US" sz="1400" dirty="0" smtClean="0">
                <a:effectLst/>
              </a:rPr>
              <a:t>bi-frequency control (in cooperation with Chalmers, Sweden)</a:t>
            </a:r>
          </a:p>
          <a:p>
            <a:pPr lvl="2"/>
            <a:r>
              <a:rPr lang="en-US" sz="1400" dirty="0" smtClean="0"/>
              <a:t>Evolutionary genetic algorithm for optimization of the control lows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Recent development of analysis techniques in the lab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6572" y="1785926"/>
            <a:ext cx="2217428" cy="60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12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9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 descr="flam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2857496"/>
            <a:ext cx="1275530" cy="1000132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077072"/>
            <a:ext cx="20716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Группа 15"/>
          <p:cNvGrpSpPr/>
          <p:nvPr/>
        </p:nvGrpSpPr>
        <p:grpSpPr>
          <a:xfrm>
            <a:off x="6948264" y="5949280"/>
            <a:ext cx="1428760" cy="642942"/>
            <a:chOff x="5857884" y="4857760"/>
            <a:chExt cx="3442046" cy="13032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72396" y="4857760"/>
              <a:ext cx="1727534" cy="13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57884" y="4857760"/>
              <a:ext cx="1725613" cy="1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Группа 18"/>
          <p:cNvGrpSpPr/>
          <p:nvPr/>
        </p:nvGrpSpPr>
        <p:grpSpPr>
          <a:xfrm>
            <a:off x="4857752" y="3429000"/>
            <a:ext cx="1704352" cy="765180"/>
            <a:chOff x="4224970" y="2663820"/>
            <a:chExt cx="2194926" cy="1010642"/>
          </a:xfrm>
        </p:grpSpPr>
        <p:pic>
          <p:nvPicPr>
            <p:cNvPr id="17" name="Picture 10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970" y="2663820"/>
              <a:ext cx="1071570" cy="1000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9096" y="2673662"/>
              <a:ext cx="1000800" cy="1000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30488" y="928670"/>
            <a:ext cx="1156354" cy="90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4328" y="5301208"/>
            <a:ext cx="1224136" cy="63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308304" y="2348880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Poletaev</a:t>
            </a:r>
            <a:r>
              <a:rPr lang="en-US" sz="1200" dirty="0" smtClean="0"/>
              <a:t> et al. 2020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380312" y="5013176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Chertovskikh</a:t>
            </a:r>
            <a:r>
              <a:rPr lang="en-US" sz="1200" dirty="0" smtClean="0"/>
              <a:t> et al. 2019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804248" y="6597352"/>
            <a:ext cx="1482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Tokarev</a:t>
            </a:r>
            <a:r>
              <a:rPr lang="en-US" sz="1200" dirty="0" smtClean="0"/>
              <a:t> et al. 2019</a:t>
            </a:r>
            <a:endParaRPr lang="ru-RU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4864548" y="4088105"/>
            <a:ext cx="179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Abdurakipov</a:t>
            </a:r>
            <a:r>
              <a:rPr lang="en-US" sz="1200" dirty="0" smtClean="0"/>
              <a:t> et al. 2019</a:t>
            </a:r>
            <a:endParaRPr lang="ru-RU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452320" y="3789040"/>
            <a:ext cx="1482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Tokarev</a:t>
            </a:r>
            <a:r>
              <a:rPr lang="en-US" sz="1200" dirty="0" smtClean="0"/>
              <a:t> et al. 2018</a:t>
            </a:r>
            <a:endParaRPr lang="ru-RU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003979" y="908720"/>
            <a:ext cx="173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Alekseenko</a:t>
            </a:r>
            <a:r>
              <a:rPr lang="en-US" sz="1200" dirty="0" smtClean="0"/>
              <a:t> et al. 2014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256212"/>
          </a:xfrm>
        </p:spPr>
        <p:txBody>
          <a:bodyPr/>
          <a:lstStyle/>
          <a:p>
            <a:r>
              <a:rPr lang="en-US" dirty="0" smtClean="0"/>
              <a:t>2020-present (active flow control, LPT, robotic waste sorting)</a:t>
            </a:r>
          </a:p>
          <a:p>
            <a:pPr lvl="1"/>
            <a:r>
              <a:rPr lang="en-US" dirty="0" smtClean="0"/>
              <a:t>Deep reinforcement learning control of cylinder flow using rotary oscillations at low Reynolds number (with a </a:t>
            </a:r>
            <a:r>
              <a:rPr lang="en-US" u="sng" dirty="0" smtClean="0"/>
              <a:t>feedback loop from pressure sensors</a:t>
            </a:r>
            <a:r>
              <a:rPr lang="en-US" dirty="0" smtClean="0"/>
              <a:t>)</a:t>
            </a:r>
          </a:p>
          <a:p>
            <a:pPr lvl="1"/>
            <a:endParaRPr lang="en-US" dirty="0" smtClean="0">
              <a:effectLst/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err="1" smtClean="0">
                <a:effectLst/>
              </a:rPr>
              <a:t>Lagrangian</a:t>
            </a:r>
            <a:r>
              <a:rPr lang="en-US" dirty="0" smtClean="0">
                <a:effectLst/>
              </a:rPr>
              <a:t> Particle Tracking (</a:t>
            </a:r>
            <a:r>
              <a:rPr lang="en-US" dirty="0" smtClean="0"/>
              <a:t>Challenge on 3D LPT and Data Assimilation</a:t>
            </a:r>
            <a:r>
              <a:rPr lang="en-US" dirty="0" smtClean="0">
                <a:effectLst/>
              </a:rPr>
              <a:t>)</a:t>
            </a:r>
          </a:p>
          <a:p>
            <a:pPr lvl="2"/>
            <a:r>
              <a:rPr lang="en-US" dirty="0" smtClean="0"/>
              <a:t>International Challenge 09.03-31.07.2020</a:t>
            </a:r>
            <a:endParaRPr lang="en-US" dirty="0" smtClean="0">
              <a:effectLst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Prototype of a waste sorting robotic system (Visible spectrum + </a:t>
            </a:r>
            <a:r>
              <a:rPr lang="en-US" dirty="0" err="1" smtClean="0"/>
              <a:t>rCNN</a:t>
            </a:r>
            <a:r>
              <a:rPr lang="en-US" dirty="0" smtClean="0"/>
              <a:t> + parallel robot, UV spectrum for plastic material recognition)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Recent development of analysis techniques in the lab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1520" y="6605587"/>
            <a:ext cx="8424936" cy="252413"/>
          </a:xfrm>
        </p:spPr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355608" y="1916832"/>
            <a:ext cx="4304624" cy="972369"/>
            <a:chOff x="3500139" y="1897087"/>
            <a:chExt cx="4304624" cy="97236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0139" y="2132856"/>
              <a:ext cx="1703388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Стрелка вправо 6"/>
            <p:cNvSpPr/>
            <p:nvPr/>
          </p:nvSpPr>
          <p:spPr>
            <a:xfrm>
              <a:off x="5405139" y="2361456"/>
              <a:ext cx="4572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38539" y="2148731"/>
              <a:ext cx="1735138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933453" y="189708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 control</a:t>
              </a:r>
              <a:endParaRPr lang="ru-RU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96136" y="1897087"/>
              <a:ext cx="2008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After RL control enable</a:t>
              </a:r>
              <a:endParaRPr lang="ru-RU" sz="1400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76460" y="3481263"/>
            <a:ext cx="8388028" cy="1315889"/>
            <a:chOff x="827584" y="3501008"/>
            <a:chExt cx="8388028" cy="131588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3573016"/>
              <a:ext cx="143215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 descr="STB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4288" y="3501008"/>
              <a:ext cx="1944216" cy="1067982"/>
            </a:xfrm>
            <a:prstGeom prst="rect">
              <a:avLst/>
            </a:prstGeom>
          </p:spPr>
        </p:pic>
        <p:grpSp>
          <p:nvGrpSpPr>
            <p:cNvPr id="22" name="Группа 21"/>
            <p:cNvGrpSpPr/>
            <p:nvPr/>
          </p:nvGrpSpPr>
          <p:grpSpPr>
            <a:xfrm>
              <a:off x="3203848" y="3501008"/>
              <a:ext cx="1105272" cy="1003574"/>
              <a:chOff x="3394720" y="3547864"/>
              <a:chExt cx="1105272" cy="100357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94720" y="3547864"/>
                <a:ext cx="648072" cy="546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47120" y="3700264"/>
                <a:ext cx="648072" cy="546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699520" y="3852664"/>
                <a:ext cx="648072" cy="546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851920" y="4005064"/>
                <a:ext cx="648072" cy="546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1" name="Группа 20"/>
            <p:cNvGrpSpPr/>
            <p:nvPr/>
          </p:nvGrpSpPr>
          <p:grpSpPr>
            <a:xfrm>
              <a:off x="5004048" y="3645024"/>
              <a:ext cx="1505540" cy="823327"/>
              <a:chOff x="5135642" y="5301208"/>
              <a:chExt cx="1505540" cy="823327"/>
            </a:xfrm>
          </p:grpSpPr>
          <p:sp>
            <p:nvSpPr>
              <p:cNvPr id="20" name="Прямоугольник 19"/>
              <p:cNvSpPr/>
              <p:nvPr/>
            </p:nvSpPr>
            <p:spPr bwMode="auto">
              <a:xfrm>
                <a:off x="5148064" y="5301208"/>
                <a:ext cx="1440160" cy="72008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n"/>
                  <a:tabLst/>
                </a:pPr>
                <a:endParaRPr kumimoji="0" lang="ru-RU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135642" y="5416649"/>
                <a:ext cx="150554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Shake-The-Box (STB)</a:t>
                </a:r>
              </a:p>
              <a:p>
                <a:r>
                  <a:rPr lang="en-US" sz="1000" dirty="0" smtClean="0"/>
                  <a:t>LPT Tracking algorithm</a:t>
                </a:r>
              </a:p>
              <a:p>
                <a:pPr algn="ctr"/>
                <a:r>
                  <a:rPr lang="en-US" sz="1000" dirty="0" smtClean="0"/>
                  <a:t>~70 000 particle tracks </a:t>
                </a:r>
              </a:p>
              <a:p>
                <a:endParaRPr lang="ru-RU" sz="1000" dirty="0"/>
              </a:p>
            </p:txBody>
          </p:sp>
        </p:grpSp>
        <p:sp>
          <p:nvSpPr>
            <p:cNvPr id="23" name="Стрелка вправо 22"/>
            <p:cNvSpPr/>
            <p:nvPr/>
          </p:nvSpPr>
          <p:spPr>
            <a:xfrm>
              <a:off x="2555776" y="3933056"/>
              <a:ext cx="4572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Стрелка вправо 23"/>
            <p:cNvSpPr/>
            <p:nvPr/>
          </p:nvSpPr>
          <p:spPr>
            <a:xfrm>
              <a:off x="4427984" y="3933056"/>
              <a:ext cx="4572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Стрелка вправо 24"/>
            <p:cNvSpPr/>
            <p:nvPr/>
          </p:nvSpPr>
          <p:spPr>
            <a:xfrm>
              <a:off x="6588224" y="3933056"/>
              <a:ext cx="4572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39752" y="4489375"/>
              <a:ext cx="3010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Exp or </a:t>
              </a:r>
              <a:r>
                <a:rPr lang="en-US" sz="1400" dirty="0" err="1" smtClean="0"/>
                <a:t>synth</a:t>
              </a:r>
              <a:r>
                <a:rPr lang="en-US" sz="1400" dirty="0" smtClean="0"/>
                <a:t> 2D </a:t>
              </a:r>
              <a:r>
                <a:rPr lang="en-US" sz="1400" dirty="0" err="1" smtClean="0"/>
                <a:t>proj</a:t>
              </a:r>
              <a:r>
                <a:rPr lang="en-US" sz="1400" dirty="0" smtClean="0"/>
                <a:t> images in time</a:t>
              </a:r>
              <a:endParaRPr lang="ru-RU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68456" y="3573016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Output</a:t>
              </a:r>
              <a:endParaRPr lang="ru-RU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282376" y="3573016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Input</a:t>
              </a:r>
              <a:endParaRPr lang="ru-RU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32240" y="4509120"/>
              <a:ext cx="2483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Connected 3D particle tracks</a:t>
              </a:r>
              <a:endParaRPr lang="ru-RU" sz="1400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015208" y="5328592"/>
            <a:ext cx="5373216" cy="1412776"/>
            <a:chOff x="2195736" y="5328592"/>
            <a:chExt cx="5373216" cy="1412776"/>
          </a:xfrm>
        </p:grpSpPr>
        <p:pic>
          <p:nvPicPr>
            <p:cNvPr id="467970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23928" y="5445224"/>
              <a:ext cx="1792517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7971" name="Picture 3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156176" y="5328592"/>
              <a:ext cx="1412776" cy="141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7972" name="Picture 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95736" y="5373216"/>
              <a:ext cx="1135410" cy="1059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6623720" y="227687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-14% for aerodynamic drag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39552" y="3573016"/>
            <a:ext cx="14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LES Re=4500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67974" name="Picture 6" descr="http://www.itp.nsc.ru/images/stories/Applied_exploit/plazmotron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6024" y="5463055"/>
            <a:ext cx="1835696" cy="846265"/>
          </a:xfrm>
          <a:prstGeom prst="rect">
            <a:avLst/>
          </a:prstGeom>
          <a:noFill/>
        </p:spPr>
      </p:pic>
      <p:sp>
        <p:nvSpPr>
          <p:cNvPr id="39" name="Стрелка вправо 38"/>
          <p:cNvSpPr/>
          <p:nvPr/>
        </p:nvSpPr>
        <p:spPr>
          <a:xfrm>
            <a:off x="2267744" y="5805264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179512" y="6309320"/>
            <a:ext cx="1893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ITP previous systems</a:t>
            </a:r>
            <a:endParaRPr lang="ru-RU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6662893" y="6577607"/>
            <a:ext cx="2204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 link for a r-sorting video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online GPU correlation analysis of streamed </a:t>
            </a:r>
            <a:r>
              <a:rPr lang="en-US" dirty="0" smtClean="0"/>
              <a:t>images</a:t>
            </a:r>
            <a:r>
              <a:rPr lang="ru-RU" dirty="0" smtClean="0"/>
              <a:t> </a:t>
            </a:r>
            <a:r>
              <a:rPr lang="en-US" dirty="0" smtClean="0"/>
              <a:t>of particles</a:t>
            </a:r>
            <a:endParaRPr lang="en-US" dirty="0" smtClean="0"/>
          </a:p>
          <a:p>
            <a:pPr lvl="1"/>
            <a:r>
              <a:rPr lang="en-US" dirty="0" smtClean="0"/>
              <a:t>Two-dimensional online (~40Hz) velocity sensor for active flow control applications with a feedback loop</a:t>
            </a:r>
          </a:p>
          <a:p>
            <a:pPr lvl="1"/>
            <a:r>
              <a:rPr lang="en-US" dirty="0" smtClean="0"/>
              <a:t>Sensor resolution up to 20x15 </a:t>
            </a:r>
            <a:r>
              <a:rPr lang="en-US" dirty="0" smtClean="0"/>
              <a:t>vectors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Tasks: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/>
              <a:t>Development (existing code migration) of the correlation analysis in CUDA architecture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/>
              <a:t>Integration of the algorithm with a streaming </a:t>
            </a:r>
            <a:r>
              <a:rPr lang="en-US" dirty="0" err="1" smtClean="0"/>
              <a:t>GigE</a:t>
            </a:r>
            <a:r>
              <a:rPr lang="en-US" dirty="0" smtClean="0"/>
              <a:t> CCD cam (API)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Processing hardware </a:t>
            </a:r>
            <a:r>
              <a:rPr lang="ru-RU" dirty="0" smtClean="0"/>
              <a:t>(</a:t>
            </a:r>
            <a:r>
              <a:rPr lang="en-US" u="sng" dirty="0" smtClean="0"/>
              <a:t>available</a:t>
            </a:r>
            <a:r>
              <a:rPr lang="ru-RU" dirty="0" smtClean="0"/>
              <a:t>)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GPUs: </a:t>
            </a:r>
            <a:r>
              <a:rPr lang="en-US" dirty="0" err="1" smtClean="0"/>
              <a:t>nVidia</a:t>
            </a:r>
            <a:r>
              <a:rPr lang="en-US" dirty="0" smtClean="0"/>
              <a:t> GTX 1080, GTX Titan</a:t>
            </a:r>
          </a:p>
          <a:p>
            <a:pPr lvl="1"/>
            <a:r>
              <a:rPr lang="en-US" dirty="0" err="1" smtClean="0"/>
              <a:t>Streamimg</a:t>
            </a:r>
            <a:r>
              <a:rPr lang="en-US" dirty="0" smtClean="0"/>
              <a:t> double frame CCD cam (</a:t>
            </a:r>
            <a:r>
              <a:rPr lang="en-US" u="sng" dirty="0" smtClean="0"/>
              <a:t>available</a:t>
            </a:r>
            <a:r>
              <a:rPr lang="en-US" dirty="0" smtClean="0"/>
              <a:t>): </a:t>
            </a:r>
          </a:p>
          <a:p>
            <a:pPr lvl="2"/>
            <a:r>
              <a:rPr lang="ru-RU" dirty="0" err="1" smtClean="0"/>
              <a:t>Imperx</a:t>
            </a:r>
            <a:r>
              <a:rPr lang="ru-RU" dirty="0" smtClean="0"/>
              <a:t> GEV-B0620M</a:t>
            </a:r>
            <a:r>
              <a:rPr lang="en-US" dirty="0" smtClean="0"/>
              <a:t> </a:t>
            </a:r>
            <a:r>
              <a:rPr lang="ru-RU" dirty="0" smtClean="0"/>
              <a:t>648х488</a:t>
            </a:r>
            <a:r>
              <a:rPr lang="en-US" dirty="0" err="1" smtClean="0"/>
              <a:t>px</a:t>
            </a:r>
            <a:r>
              <a:rPr lang="en-US" dirty="0" smtClean="0"/>
              <a:t>, 259Hz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Skills </a:t>
            </a:r>
          </a:p>
          <a:p>
            <a:pPr lvl="2"/>
            <a:r>
              <a:rPr lang="en-US" dirty="0" smtClean="0"/>
              <a:t>C++</a:t>
            </a:r>
          </a:p>
          <a:p>
            <a:pPr lvl="2"/>
            <a:r>
              <a:rPr lang="en-US" dirty="0" smtClean="0"/>
              <a:t>Data analysis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5" descr="http://bioinfo-fr.net/wp-content/uploads/2012/02/cpugpu_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156176" y="4581128"/>
            <a:ext cx="2770277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 (PIV animation)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altLang="ru-RU" b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1" descr="E:\My Documents\ITP\PIV_Challenge03\ImageProcDocs\gui_lectures\piv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32834" y="981100"/>
            <a:ext cx="6802157" cy="5256212"/>
          </a:xfrm>
          <a:prstGeom prst="rect">
            <a:avLst/>
          </a:prstGeom>
          <a:noFill/>
        </p:spPr>
      </p:pic>
      <p:graphicFrame>
        <p:nvGraphicFramePr>
          <p:cNvPr id="468994" name="Object 2"/>
          <p:cNvGraphicFramePr>
            <a:graphicFrameLocks noChangeAspect="1"/>
          </p:cNvGraphicFramePr>
          <p:nvPr/>
        </p:nvGraphicFramePr>
        <p:xfrm>
          <a:off x="467544" y="5949280"/>
          <a:ext cx="8013700" cy="685800"/>
        </p:xfrm>
        <a:graphic>
          <a:graphicData uri="http://schemas.openxmlformats.org/presentationml/2006/ole">
            <p:oleObj spid="_x0000_s468994" name="Формула" r:id="rId4" imgW="567684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Evolutionary optimization for control of cylinder flow using rotary oscillations at low </a:t>
            </a:r>
            <a:r>
              <a:rPr lang="en-US" u="sng" dirty="0" smtClean="0"/>
              <a:t>and high</a:t>
            </a:r>
            <a:r>
              <a:rPr lang="en-US" dirty="0" smtClean="0"/>
              <a:t> Reynolds numbers</a:t>
            </a:r>
          </a:p>
          <a:p>
            <a:pPr lvl="1"/>
            <a:r>
              <a:rPr lang="en-US" dirty="0" smtClean="0"/>
              <a:t>Coupling existing tree based and linear Genetic Programming algorithms with CFD codes used in the lab for comparison of the stability, convergence speed and computational complexity with the RL optimization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Tasks:</a:t>
            </a:r>
          </a:p>
          <a:p>
            <a:pPr lvl="2"/>
            <a:r>
              <a:rPr lang="en-US" dirty="0" smtClean="0"/>
              <a:t>Coupling of a tree based GP with T-Flows CFD, turning optimization parameters</a:t>
            </a:r>
          </a:p>
          <a:p>
            <a:pPr lvl="2"/>
            <a:r>
              <a:rPr lang="en-US" dirty="0" smtClean="0"/>
              <a:t>Running low Re opt for the cylinder flow</a:t>
            </a:r>
          </a:p>
          <a:p>
            <a:pPr lvl="2"/>
            <a:r>
              <a:rPr lang="en-US" dirty="0" smtClean="0"/>
              <a:t>Comparison of the results with RL data</a:t>
            </a:r>
          </a:p>
          <a:p>
            <a:pPr lvl="2"/>
            <a:r>
              <a:rPr lang="en-US" dirty="0" smtClean="0"/>
              <a:t>Running high Re distributed opt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Skills:</a:t>
            </a:r>
          </a:p>
          <a:p>
            <a:pPr lvl="2"/>
            <a:r>
              <a:rPr lang="en-US" dirty="0" smtClean="0"/>
              <a:t>Python or </a:t>
            </a:r>
            <a:r>
              <a:rPr lang="en-US" dirty="0" err="1" smtClean="0"/>
              <a:t>Matlab</a:t>
            </a:r>
            <a:endParaRPr lang="en-US" dirty="0" smtClean="0"/>
          </a:p>
          <a:p>
            <a:pPr lvl="2"/>
            <a:r>
              <a:rPr lang="en-US" dirty="0" smtClean="0"/>
              <a:t>Linux</a:t>
            </a:r>
          </a:p>
          <a:p>
            <a:pPr lvl="2"/>
            <a:r>
              <a:rPr lang="en-US" dirty="0" smtClean="0"/>
              <a:t>Basic knowledge of opt algorithms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EDDDFB-8F32-4458-9E71-089D6D8AE1A9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-396552" y="6524625"/>
            <a:ext cx="8424936" cy="252413"/>
          </a:xfrm>
        </p:spPr>
        <p:txBody>
          <a:bodyPr/>
          <a:lstStyle/>
          <a:p>
            <a:pPr lvl="0">
              <a:defRPr/>
            </a:pPr>
            <a:r>
              <a:rPr lang="en-US" altLang="ru-RU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13th of October, 2020, Novosibirsk State University</a:t>
            </a:r>
            <a:endParaRPr lang="ru-RU" altLang="ru-RU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7" descr="re140k-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104" y="3501008"/>
            <a:ext cx="3367357" cy="273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436096" y="6237312"/>
            <a:ext cx="3667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vorticity</a:t>
            </a:r>
            <a:r>
              <a:rPr lang="en-US" sz="1600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 field evolution for Re=140 000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and periodic control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Ω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=2, f=2.5f</a:t>
            </a:r>
            <a:r>
              <a:rPr lang="en-US" sz="1600" baseline="-25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0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)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MT-7_Dulin">
  <a:themeElements>
    <a:clrScheme name="THMT-7_Dulin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THMT-7_Dul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Char char="n"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Char char="n"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HMT-7_Dulin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MT-7_Dulin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MT-7_Dulin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MT-7_Dulin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MT-7_Dulin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MT-7_Dulin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MT-7_Dulin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MT-7_Dulin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MT-7_Dulin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MT-7_Dulin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MT-7_Dulin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MT-7_Dulin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THMT-7_Dulin</Template>
  <TotalTime>74951</TotalTime>
  <Words>933</Words>
  <Application>Microsoft Office PowerPoint</Application>
  <PresentationFormat>Экран (4:3)</PresentationFormat>
  <Paragraphs>169</Paragraphs>
  <Slides>13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THMT-7_Dulin</vt:lpstr>
      <vt:lpstr>Microsoft Equation 3.0</vt:lpstr>
      <vt:lpstr>Слайд 1</vt:lpstr>
      <vt:lpstr>Outline</vt:lpstr>
      <vt:lpstr>Institute of Thermophysics SB RAS</vt:lpstr>
      <vt:lpstr>Laboratory for Fundamentals of Energy Technologies</vt:lpstr>
      <vt:lpstr>Recent development of analysis techniques in the lab</vt:lpstr>
      <vt:lpstr>Recent development of analysis techniques in the lab</vt:lpstr>
      <vt:lpstr>Project #1</vt:lpstr>
      <vt:lpstr>Project #1 (PIV animation)</vt:lpstr>
      <vt:lpstr>Project #2</vt:lpstr>
      <vt:lpstr>Project #2 (RL control animation)</vt:lpstr>
      <vt:lpstr>Project #3</vt:lpstr>
      <vt:lpstr>Project #3 (video)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PIV ИЗМЕРЕНИЯ ВБЛИЗИ МОДЕЛИ ГРУЗОВИКА В ЭКСПЕРИМЕНТАХС АКТИВНЫМ УПРАВЛЕНИЕМ ПОТОКОМ</dc:title>
  <dc:creator>mtokarev</dc:creator>
  <cp:lastModifiedBy>mike</cp:lastModifiedBy>
  <cp:revision>3599</cp:revision>
  <dcterms:created xsi:type="dcterms:W3CDTF">2012-09-24T08:48:57Z</dcterms:created>
  <dcterms:modified xsi:type="dcterms:W3CDTF">2020-10-13T08:03:09Z</dcterms:modified>
</cp:coreProperties>
</file>