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8" r:id="rId3"/>
    <p:sldId id="282" r:id="rId4"/>
    <p:sldId id="284" r:id="rId5"/>
    <p:sldId id="283" r:id="rId6"/>
    <p:sldId id="279" r:id="rId7"/>
    <p:sldId id="274" r:id="rId8"/>
    <p:sldId id="285" r:id="rId9"/>
    <p:sldId id="277" r:id="rId10"/>
    <p:sldId id="281" r:id="rId11"/>
    <p:sldId id="27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39B5-8E41-467E-BD9D-892217D98C89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813BA-975A-45A7-9CB3-5D006FD4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1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13BA-975A-45A7-9CB3-5D006FD4782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787900" y="3200400"/>
            <a:ext cx="3589338" cy="12461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3738" y="4330700"/>
            <a:ext cx="7772400" cy="1014413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465384" y="2780928"/>
            <a:ext cx="8251130" cy="148907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Trends and directions of development of </a:t>
            </a:r>
            <a:r>
              <a:rPr lang="en-US" sz="3000" b="1" dirty="0" err="1">
                <a:solidFill>
                  <a:srgbClr val="7030A0"/>
                </a:solidFill>
              </a:rPr>
              <a:t>geoinformatics</a:t>
            </a:r>
            <a:r>
              <a:rPr lang="en-US" sz="3000" b="1" dirty="0">
                <a:solidFill>
                  <a:srgbClr val="7030A0"/>
                </a:solidFill>
              </a:rPr>
              <a:t> and cartography</a:t>
            </a:r>
            <a:endParaRPr lang="ru-RU" sz="30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1112" y="4591648"/>
            <a:ext cx="7525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900" dirty="0"/>
              <a:t>Kolesnikov Alexey </a:t>
            </a:r>
            <a:r>
              <a:rPr lang="en-US" sz="1900" dirty="0" err="1" smtClean="0"/>
              <a:t>Alexandrovich</a:t>
            </a:r>
            <a:endParaRPr lang="ru-RU" sz="1900" dirty="0" smtClean="0"/>
          </a:p>
          <a:p>
            <a:pPr algn="r"/>
            <a:r>
              <a:rPr lang="en-US" sz="1900" dirty="0"/>
              <a:t>Associate Professor of the Department of Cartography and </a:t>
            </a:r>
            <a:r>
              <a:rPr lang="en-US" sz="1900" dirty="0" err="1"/>
              <a:t>Geoinformatics</a:t>
            </a:r>
            <a:endParaRPr lang="ru-RU" sz="1900" dirty="0" smtClean="0"/>
          </a:p>
          <a:p>
            <a:pPr algn="r"/>
            <a:r>
              <a:rPr lang="en-US" sz="1900" i="1" dirty="0" smtClean="0">
                <a:solidFill>
                  <a:schemeClr val="tx2"/>
                </a:solidFill>
              </a:rPr>
              <a:t>alexeykw@yandex.ru</a:t>
            </a:r>
          </a:p>
          <a:p>
            <a:pPr algn="r"/>
            <a:r>
              <a:rPr lang="en-US" sz="1900" i="1" dirty="0" smtClean="0">
                <a:solidFill>
                  <a:schemeClr val="tx2"/>
                </a:solidFill>
              </a:rPr>
              <a:t>facebook.com/alexey.kolesnikov.77</a:t>
            </a:r>
            <a:r>
              <a:rPr lang="en-US" sz="1900" i="1" dirty="0">
                <a:solidFill>
                  <a:schemeClr val="tx2"/>
                </a:solidFill>
              </a:rPr>
              <a:t>/</a:t>
            </a:r>
            <a:endParaRPr lang="ru-RU" sz="1900" i="1" dirty="0" smtClean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7889" y="6128559"/>
            <a:ext cx="67839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900" dirty="0" smtClean="0"/>
              <a:t>2020</a:t>
            </a:r>
          </a:p>
        </p:txBody>
      </p:sp>
      <p:pic>
        <p:nvPicPr>
          <p:cNvPr id="1026" name="Picture 2" descr="https://sgugit.ru/img/header_logo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8" y="134556"/>
            <a:ext cx="3674568" cy="9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28" y="123279"/>
            <a:ext cx="2508903" cy="9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00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miro.medium.com/max/525/1*9tlvJChJmFQLLamFPgrgoQ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9" y="2301234"/>
            <a:ext cx="2881147" cy="285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3"/>
          <a:srcRect l="9685" t="28395" r="10569" b="5909"/>
          <a:stretch/>
        </p:blipFill>
        <p:spPr bwMode="auto">
          <a:xfrm>
            <a:off x="3394981" y="2812890"/>
            <a:ext cx="4782232" cy="2215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261" y="6011514"/>
            <a:ext cx="216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 </a:t>
            </a:r>
            <a:r>
              <a:rPr lang="en-US" b="1" dirty="0"/>
              <a:t>collaboration with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73" y="5920744"/>
            <a:ext cx="1768425" cy="505264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446591" y="6246634"/>
            <a:ext cx="733921" cy="391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7030A0"/>
                </a:solidFill>
              </a:rPr>
              <a:t>10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05463" y="1174705"/>
            <a:ext cx="7724544" cy="84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Algorithms for determining the state of the road network as an integral part of the rapid mapping concept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06882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>
                <a:solidFill>
                  <a:srgbClr val="7030A0"/>
                </a:solidFill>
              </a:rPr>
              <a:t>Research cases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4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931433" y="4116346"/>
            <a:ext cx="3589338" cy="12461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465244" y="6246634"/>
            <a:ext cx="585093" cy="391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7030A0"/>
                </a:solidFill>
              </a:rPr>
              <a:t>11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" b="15615"/>
          <a:stretch/>
        </p:blipFill>
        <p:spPr>
          <a:xfrm>
            <a:off x="688452" y="5110177"/>
            <a:ext cx="7868544" cy="156870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05463" y="764704"/>
            <a:ext cx="7724544" cy="84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Geocoding of Unstructured Blocks </a:t>
            </a:r>
            <a:r>
              <a:rPr lang="en-US" sz="2400" b="1" dirty="0">
                <a:solidFill>
                  <a:srgbClr val="92D050"/>
                </a:solidFill>
              </a:rPr>
              <a:t>of </a:t>
            </a:r>
            <a:r>
              <a:rPr lang="en-US" sz="2400" b="1" dirty="0" smtClean="0">
                <a:solidFill>
                  <a:srgbClr val="92D050"/>
                </a:solidFill>
              </a:rPr>
              <a:t>Text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06882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>
                <a:solidFill>
                  <a:srgbClr val="7030A0"/>
                </a:solidFill>
              </a:rPr>
              <a:t>Research cases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6" y="1409479"/>
            <a:ext cx="8210778" cy="17696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61" y="2799998"/>
            <a:ext cx="5432567" cy="23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72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72008" y="1655169"/>
            <a:ext cx="3589338" cy="12461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3738" y="4330700"/>
            <a:ext cx="7772400" cy="1014413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7889" y="6128559"/>
            <a:ext cx="67839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900" dirty="0" smtClean="0"/>
              <a:t>2020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1519" y="1882282"/>
            <a:ext cx="8251130" cy="148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7030A0"/>
                </a:solidFill>
              </a:rPr>
              <a:t>Thank you for attention!</a:t>
            </a:r>
            <a:endParaRPr lang="ru-RU" sz="30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87900" y="3200400"/>
            <a:ext cx="3589338" cy="12461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93738" y="4330700"/>
            <a:ext cx="7772400" cy="1014413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384" y="3040856"/>
            <a:ext cx="8251130" cy="148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>
                <a:solidFill>
                  <a:srgbClr val="7030A0"/>
                </a:solidFill>
              </a:rPr>
              <a:t>Trends and directions of development of geoinformatics and cartography</a:t>
            </a:r>
            <a:endParaRPr lang="ru-RU" sz="30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" name="Picture 2" descr="https://sgugit.ru/img/header_logo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8" y="134556"/>
            <a:ext cx="3674568" cy="9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28" y="123279"/>
            <a:ext cx="2508903" cy="9366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51112" y="4591648"/>
            <a:ext cx="7525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900" dirty="0"/>
              <a:t>Kolesnikov Alexey </a:t>
            </a:r>
            <a:r>
              <a:rPr lang="en-US" sz="1900" dirty="0" err="1" smtClean="0"/>
              <a:t>Alexandrovich</a:t>
            </a:r>
            <a:endParaRPr lang="ru-RU" sz="1900" dirty="0" smtClean="0"/>
          </a:p>
          <a:p>
            <a:pPr algn="r"/>
            <a:r>
              <a:rPr lang="en-US" sz="1900" dirty="0"/>
              <a:t>Associate Professor of the Department of Cartography and </a:t>
            </a:r>
            <a:r>
              <a:rPr lang="en-US" sz="1900" dirty="0" err="1"/>
              <a:t>Geoinformatics</a:t>
            </a:r>
            <a:endParaRPr lang="ru-RU" sz="1900" dirty="0" smtClean="0"/>
          </a:p>
          <a:p>
            <a:pPr algn="r"/>
            <a:r>
              <a:rPr lang="en-US" sz="1900" i="1" dirty="0" smtClean="0">
                <a:solidFill>
                  <a:schemeClr val="tx2"/>
                </a:solidFill>
              </a:rPr>
              <a:t>alexeykw@yandex.ru</a:t>
            </a:r>
          </a:p>
          <a:p>
            <a:pPr algn="r"/>
            <a:r>
              <a:rPr lang="en-US" sz="1900" i="1" dirty="0" smtClean="0">
                <a:solidFill>
                  <a:schemeClr val="tx2"/>
                </a:solidFill>
              </a:rPr>
              <a:t>facebook.com/alexey.kolesnikov.77</a:t>
            </a:r>
            <a:r>
              <a:rPr lang="en-US" sz="1900" i="1" dirty="0">
                <a:solidFill>
                  <a:schemeClr val="tx2"/>
                </a:solidFill>
              </a:rPr>
              <a:t>/</a:t>
            </a:r>
            <a:endParaRPr lang="ru-RU" sz="19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17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255404" y="79250"/>
            <a:ext cx="6586796" cy="908175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</a:rPr>
              <a:t>About Me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202" y="911955"/>
            <a:ext cx="8609211" cy="1824349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Education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 engineer by specialization Information </a:t>
            </a:r>
            <a:r>
              <a:rPr lang="en-US" sz="2400" dirty="0" smtClean="0">
                <a:solidFill>
                  <a:schemeClr val="tx1"/>
                </a:solidFill>
              </a:rPr>
              <a:t>Systems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PhD in cartography on the topic "Multimedia technologies in the creation of maps"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87900" y="3200400"/>
            <a:ext cx="3589338" cy="12461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34064" y="6246634"/>
            <a:ext cx="416273" cy="391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7030A0"/>
                </a:solidFill>
              </a:rPr>
              <a:t>2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67395" y="2776164"/>
            <a:ext cx="8609211" cy="1824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chemeClr val="tx1"/>
                </a:solidFill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</a:rPr>
              <a:t>ork Experience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About three years as a cartographer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About </a:t>
            </a:r>
            <a:r>
              <a:rPr lang="en-US" sz="2400" dirty="0" smtClean="0">
                <a:solidFill>
                  <a:schemeClr val="tx1"/>
                </a:solidFill>
              </a:rPr>
              <a:t>two </a:t>
            </a:r>
            <a:r>
              <a:rPr lang="en-US" sz="2400" dirty="0">
                <a:solidFill>
                  <a:schemeClr val="tx1"/>
                </a:solidFill>
              </a:rPr>
              <a:t>years as a </a:t>
            </a:r>
            <a:r>
              <a:rPr lang="en-US" sz="2400" dirty="0" smtClean="0">
                <a:solidFill>
                  <a:schemeClr val="tx1"/>
                </a:solidFill>
              </a:rPr>
              <a:t>surveyor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About </a:t>
            </a:r>
            <a:r>
              <a:rPr lang="en-US" sz="2400" dirty="0">
                <a:solidFill>
                  <a:schemeClr val="tx1"/>
                </a:solidFill>
              </a:rPr>
              <a:t>three years as a </a:t>
            </a:r>
            <a:r>
              <a:rPr lang="en-US" sz="2400" dirty="0" smtClean="0">
                <a:solidFill>
                  <a:schemeClr val="tx1"/>
                </a:solidFill>
              </a:rPr>
              <a:t>GIS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developer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80151" y="4845011"/>
            <a:ext cx="8609211" cy="1824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chemeClr val="tx1"/>
                </a:solidFill>
              </a:rPr>
              <a:t>and now </a:t>
            </a:r>
            <a:r>
              <a:rPr lang="en-US" sz="2400" b="1" dirty="0" err="1" smtClean="0">
                <a:solidFill>
                  <a:schemeClr val="tx1"/>
                </a:solidFill>
              </a:rPr>
              <a:t>i'm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ssociate </a:t>
            </a:r>
            <a:r>
              <a:rPr lang="en-US" sz="2400" dirty="0">
                <a:solidFill>
                  <a:schemeClr val="tx1"/>
                </a:solidFill>
              </a:rPr>
              <a:t>professor in Siberian State University of Geosystems and Technologies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"</a:t>
            </a:r>
            <a:r>
              <a:rPr lang="en-US" sz="2400" dirty="0" err="1">
                <a:solidFill>
                  <a:schemeClr val="tx1"/>
                </a:solidFill>
              </a:rPr>
              <a:t>Geoinformation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mapping"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"Spatial </a:t>
            </a:r>
            <a:r>
              <a:rPr lang="en-US" sz="2400" dirty="0">
                <a:solidFill>
                  <a:schemeClr val="tx1"/>
                </a:solidFill>
              </a:rPr>
              <a:t>databases", "</a:t>
            </a:r>
            <a:r>
              <a:rPr lang="en-US" sz="2400" dirty="0" smtClean="0">
                <a:solidFill>
                  <a:schemeClr val="tx1"/>
                </a:solidFill>
              </a:rPr>
              <a:t>Web-cartography“ …)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81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634064" y="6246634"/>
            <a:ext cx="416273" cy="3910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87900" y="3200400"/>
            <a:ext cx="3589338" cy="12461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6763" y="201615"/>
            <a:ext cx="7981701" cy="805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7030A0"/>
                </a:solidFill>
              </a:rPr>
              <a:t>Significant growth in available data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742" y="1205448"/>
            <a:ext cx="17495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Satellites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UAV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err="1"/>
              <a:t>Self-Driving</a:t>
            </a:r>
            <a:r>
              <a:rPr lang="ru-RU" b="1" dirty="0"/>
              <a:t> </a:t>
            </a:r>
            <a:r>
              <a:rPr lang="ru-RU" b="1" dirty="0" err="1"/>
              <a:t>Cars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LiDAR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Smartphones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…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1251968"/>
            <a:ext cx="4143375" cy="2581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93669"/>
            <a:ext cx="3890835" cy="2191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7" y="4169800"/>
            <a:ext cx="4139952" cy="23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7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634064" y="6246634"/>
            <a:ext cx="416273" cy="39108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4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87900" y="3200400"/>
            <a:ext cx="3589338" cy="12461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5576" y="201615"/>
            <a:ext cx="7992888" cy="805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7030A0"/>
                </a:solidFill>
              </a:rPr>
              <a:t>Current tasks of </a:t>
            </a:r>
            <a:r>
              <a:rPr lang="en-US" sz="2800" b="1" dirty="0" err="1">
                <a:solidFill>
                  <a:srgbClr val="7030A0"/>
                </a:solidFill>
              </a:rPr>
              <a:t>geoinformatics</a:t>
            </a:r>
            <a:r>
              <a:rPr lang="en-US" sz="2800" b="1" dirty="0">
                <a:solidFill>
                  <a:srgbClr val="7030A0"/>
                </a:solidFill>
              </a:rPr>
              <a:t> and cartography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988" y="1075988"/>
            <a:ext cx="4032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Navigation systems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Web cartography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3D cartography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Multimedia cartography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Spatial analysis and modeling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Tactile mapping and assistive technology GIS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Perception of cartographic works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GIS of operational monitoring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Spatial question-answer </a:t>
            </a:r>
            <a:r>
              <a:rPr lang="en-US" sz="2000" b="1" dirty="0" smtClean="0"/>
              <a:t>systems</a:t>
            </a:r>
            <a:endParaRPr lang="ru-RU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 smtClean="0"/>
              <a:t>…</a:t>
            </a:r>
            <a:endParaRPr lang="ru-RU" sz="2000" b="1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4136636" y="2935114"/>
            <a:ext cx="720080" cy="122413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4048" y="2276872"/>
            <a:ext cx="36923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C</a:t>
            </a:r>
            <a:r>
              <a:rPr lang="en-US" sz="2000" b="1" dirty="0" smtClean="0"/>
              <a:t>alculations </a:t>
            </a:r>
            <a:r>
              <a:rPr lang="en-US" sz="2000" b="1" dirty="0"/>
              <a:t>and forecasts based on tabular data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Image </a:t>
            </a:r>
            <a:r>
              <a:rPr lang="en-US" sz="2000" b="1" dirty="0"/>
              <a:t>classification and segmentation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Natural </a:t>
            </a:r>
            <a:r>
              <a:rPr lang="en-US" sz="2000" b="1" dirty="0"/>
              <a:t>language </a:t>
            </a:r>
            <a:r>
              <a:rPr lang="en-US" sz="2000" b="1" dirty="0" smtClean="0"/>
              <a:t>processing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3185" y="5116970"/>
            <a:ext cx="369231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and all this together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16919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634064" y="6246634"/>
            <a:ext cx="416273" cy="39108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5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87900" y="3200400"/>
            <a:ext cx="3589338" cy="12461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55311" y="90458"/>
            <a:ext cx="7344816" cy="805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7030A0"/>
                </a:solidFill>
              </a:rPr>
              <a:t>Specifics of processing of spatial information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836712"/>
            <a:ext cx="877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Continually add data on a large scale - Distributed processing and storage, high-performance computing</a:t>
            </a:r>
            <a:endParaRPr lang="ru-RU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56731" y="1700808"/>
            <a:ext cx="87750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Format heterogeneity - Integration systems and web services</a:t>
            </a:r>
            <a:endParaRPr lang="ru-RU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204864"/>
            <a:ext cx="87750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Data description methods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An </a:t>
            </a:r>
            <a:r>
              <a:rPr lang="en-US" b="1" dirty="0"/>
              <a:t>object as a pair of coordinates and / or a set of coordinates and / or pixels of a space image and / or a point cloud and / or a set of semantic characteristics and / or a distance to influence points and / or 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Satellite image as a raster image set or multidimensional array or one dimensional array or t-SNE or ...</a:t>
            </a:r>
            <a:endParaRPr lang="ru-RU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797152"/>
            <a:ext cx="87750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Data engineering based on open and closed sources</a:t>
            </a:r>
            <a:endParaRPr lang="ru-RU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51520" y="5301208"/>
            <a:ext cx="87750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Combination (ensemble) of processing algorithms</a:t>
            </a:r>
            <a:endParaRPr lang="ru-RU" b="1" dirty="0" smtClean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06047" y="6021288"/>
            <a:ext cx="7344816" cy="616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92D050"/>
                </a:solidFill>
              </a:rPr>
              <a:t>Systematization of methods for processing spatial data</a:t>
            </a:r>
            <a:endParaRPr lang="ru-RU" sz="2400" b="1" dirty="0" smtClean="0">
              <a:solidFill>
                <a:srgbClr val="92D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140870" y="5781948"/>
            <a:ext cx="1008112" cy="3562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31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7638" y="1190494"/>
            <a:ext cx="8864600" cy="46435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Semantic Segmentation of Satellite Images</a:t>
            </a:r>
            <a:endParaRPr lang="ru-RU" sz="2400" b="1" dirty="0" smtClean="0">
              <a:solidFill>
                <a:srgbClr val="92D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3738" y="4330700"/>
            <a:ext cx="7772400" cy="1014413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https://lh4.googleusercontent.com/1o4ManWw-1R8RKJfp0kn0tcfu2MGQMS9opm4LEZ4jIgkC6B0ELDWxKXks08X59NandBBG7S-QWZyt0pQvCTTcsLb43jGbi8E4CuW6_4MXnbdbhSu5i-bCaYoM9y_-SfMIeJLG1o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r="6266"/>
          <a:stretch/>
        </p:blipFill>
        <p:spPr bwMode="auto">
          <a:xfrm>
            <a:off x="405735" y="3067538"/>
            <a:ext cx="2950022" cy="216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" name="Picture 2" descr="https://lh3.googleusercontent.com/hLr7ninBCj32wJh1XF_b67mgwl1DjSgn-Jv2P1Luoa88-r5JYB6XPEDeVI0xmFZLEzDEiWGBLf9ZPvF9OvUV3VJQA-ilcO0UZ7UVUd5NAY95q7liF7fT0FKI0r405v30Ryrq8L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00" y="3245662"/>
            <a:ext cx="1854710" cy="1343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5" name="Picture 4" descr="https://lh4.googleusercontent.com/LVf-nFN_uU1XcSIR3LX_6NrX8L8waQNjL08zgo8V8EMtHSSJaRvWvS6TPDupY9JQuCoQUu-59zx8CSLdVZvjElNX9QxsuEHVAd7f-o22mUtRJhy1U2Na0JVqBRjI_FPv4rWu3AU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03" y="4878236"/>
            <a:ext cx="1854710" cy="1343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" name="Picture 6" descr="https://lh4.googleusercontent.com/eM0zbIJKVDwUxnInkoIFKconMzo0FAoG3nD8yLQf6-KYDvbDHXjfHyARj1T3CHWOTZdc-sN7yuWOlE67koB7L_T0W45gOv8OSI3zC8I5jL_TW8coIr4UHmZ4oMlJsPLE-AwJz7z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21" y="2358526"/>
            <a:ext cx="1854709" cy="1343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7" name="Picture 14" descr="https://lh3.googleusercontent.com/amgCfKZnMO80g8lCA66uEwXJ2PdlEfGrvwKj16nFeXsIEUEToQsYcK40h0Jn89LowLRfK-S_ZAQG3t9pvxR7Z7GIXivFZoUfBfgdZZO2KZO3RloKuSDRoJolEp8azO5o7dSbesR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78" y="4000726"/>
            <a:ext cx="1854709" cy="1343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312261" y="6011514"/>
            <a:ext cx="216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 </a:t>
            </a:r>
            <a:r>
              <a:rPr lang="en-US" b="1" dirty="0"/>
              <a:t>collaboration with</a:t>
            </a:r>
            <a:endParaRPr lang="ru-RU" b="1" dirty="0"/>
          </a:p>
        </p:txBody>
      </p:sp>
      <p:pic>
        <p:nvPicPr>
          <p:cNvPr id="12" name="Picture 4" descr="https://lh6.googleusercontent.com/kgblW2T67Qc7qghj0ni3pVDyzsM_U5xlBXqJZI5-zsEfgZbNQrp8P3fgJmrhx4-fA_smkW6WlqJZ-5iFU2NelH1kViRZzCqz562Q2ikTFH-CRGvNyrqm3j6jcC-UJ8v7FQYsjuD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r="26938"/>
          <a:stretch/>
        </p:blipFill>
        <p:spPr bwMode="auto">
          <a:xfrm>
            <a:off x="2327442" y="2288454"/>
            <a:ext cx="2355824" cy="2456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73" y="5920744"/>
            <a:ext cx="1768425" cy="505264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8634064" y="6246634"/>
            <a:ext cx="416273" cy="391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06882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>
                <a:solidFill>
                  <a:srgbClr val="7030A0"/>
                </a:solidFill>
              </a:rPr>
              <a:t>Research cases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3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787900" y="3200400"/>
            <a:ext cx="3589338" cy="12461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775" t="17808" r="21221" b="9501"/>
          <a:stretch/>
        </p:blipFill>
        <p:spPr>
          <a:xfrm>
            <a:off x="310907" y="2381672"/>
            <a:ext cx="5225147" cy="355107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7638" y="1190494"/>
            <a:ext cx="8864600" cy="464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Semantic Segmentation of Point Clouds</a:t>
            </a:r>
            <a:endParaRPr lang="ru-RU" sz="2400" b="1" dirty="0" smtClean="0">
              <a:solidFill>
                <a:srgbClr val="92D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8"/>
          <a:stretch/>
        </p:blipFill>
        <p:spPr>
          <a:xfrm>
            <a:off x="5769672" y="2123148"/>
            <a:ext cx="2841184" cy="348935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634064" y="6246634"/>
            <a:ext cx="416273" cy="391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7030A0"/>
                </a:solidFill>
              </a:rPr>
              <a:t>7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t="9501"/>
          <a:stretch/>
        </p:blipFill>
        <p:spPr>
          <a:xfrm>
            <a:off x="2730463" y="4544878"/>
            <a:ext cx="4114874" cy="198464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06882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>
                <a:solidFill>
                  <a:srgbClr val="7030A0"/>
                </a:solidFill>
              </a:rPr>
              <a:t>Research cases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1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634064" y="6246634"/>
            <a:ext cx="416273" cy="39108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8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87900" y="3200400"/>
            <a:ext cx="3589338" cy="12461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24" y="2681330"/>
            <a:ext cx="2370399" cy="159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The current and future global distribution and population at risk of dengue  | Nature Micro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2" y="2136886"/>
            <a:ext cx="4333701" cy="3466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utoShape 6" descr="Team СППУ (Санкт-Петербургский политехнический университет) LoL, roster,  matches, statis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47638" y="1190494"/>
            <a:ext cx="8864600" cy="464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Modeling </a:t>
            </a:r>
            <a:r>
              <a:rPr lang="en-US" sz="2400" b="1" dirty="0">
                <a:solidFill>
                  <a:srgbClr val="92D050"/>
                </a:solidFill>
              </a:rPr>
              <a:t>the </a:t>
            </a:r>
            <a:r>
              <a:rPr lang="en-US" sz="2400" b="1" dirty="0" smtClean="0">
                <a:solidFill>
                  <a:srgbClr val="92D050"/>
                </a:solidFill>
              </a:rPr>
              <a:t>Spread </a:t>
            </a:r>
            <a:r>
              <a:rPr lang="en-US" sz="2400" b="1" dirty="0">
                <a:solidFill>
                  <a:srgbClr val="92D050"/>
                </a:solidFill>
              </a:rPr>
              <a:t>of </a:t>
            </a:r>
            <a:r>
              <a:rPr lang="en-US" sz="2400" b="1" dirty="0" smtClean="0">
                <a:solidFill>
                  <a:srgbClr val="92D050"/>
                </a:solidFill>
              </a:rPr>
              <a:t>Tropical Diseases</a:t>
            </a:r>
            <a:endParaRPr lang="ru-RU" sz="2400" b="1" dirty="0" smtClean="0">
              <a:solidFill>
                <a:srgbClr val="92D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t="10178" r="1252"/>
          <a:stretch/>
        </p:blipFill>
        <p:spPr>
          <a:xfrm>
            <a:off x="3137691" y="3969870"/>
            <a:ext cx="4909467" cy="2379949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06882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>
                <a:solidFill>
                  <a:srgbClr val="7030A0"/>
                </a:solidFill>
              </a:rPr>
              <a:t>Research cases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931433" y="4116346"/>
            <a:ext cx="3589338" cy="12461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7213" y="6659563"/>
            <a:ext cx="966787" cy="198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6525" y="1460500"/>
            <a:ext cx="117475" cy="539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64325"/>
            <a:ext cx="4048125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-585787" y="6159500"/>
            <a:ext cx="1289050" cy="117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634064" y="6246634"/>
            <a:ext cx="416273" cy="391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7030A0"/>
                </a:solidFill>
              </a:rPr>
              <a:t>9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 descr="risunok_1">
            <a:extLst>
              <a:ext uri="{FF2B5EF4-FFF2-40B4-BE49-F238E27FC236}">
                <a16:creationId xmlns:a16="http://schemas.microsoft.com/office/drawing/2014/main" xmlns="" id="{D7E06096-9369-4CC9-96CD-9FF0CB42328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6" b="8334"/>
          <a:stretch/>
        </p:blipFill>
        <p:spPr bwMode="auto">
          <a:xfrm>
            <a:off x="866331" y="2214972"/>
            <a:ext cx="7056784" cy="987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fig_2">
            <a:extLst>
              <a:ext uri="{FF2B5EF4-FFF2-40B4-BE49-F238E27FC236}">
                <a16:creationId xmlns:a16="http://schemas.microsoft.com/office/drawing/2014/main" xmlns="" id="{BB6FD980-05E2-4672-BC55-B3E9828C8C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3" y="3365262"/>
            <a:ext cx="3658661" cy="238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fig_3">
            <a:extLst>
              <a:ext uri="{FF2B5EF4-FFF2-40B4-BE49-F238E27FC236}">
                <a16:creationId xmlns:a16="http://schemas.microsoft.com/office/drawing/2014/main" xmlns="" id="{B3309478-6B93-400D-9B71-1D51102A86C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r="3298"/>
          <a:stretch/>
        </p:blipFill>
        <p:spPr bwMode="auto">
          <a:xfrm>
            <a:off x="4931434" y="3741564"/>
            <a:ext cx="3591440" cy="2522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705463" y="1174706"/>
            <a:ext cx="7724544" cy="464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92D050"/>
                </a:solidFill>
              </a:rPr>
              <a:t>Integration of GIS technologies into the simulation model of a HPP cascade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261" y="6011514"/>
            <a:ext cx="216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 </a:t>
            </a:r>
            <a:r>
              <a:rPr lang="en-US" b="1" dirty="0"/>
              <a:t>collaboration with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21" y="5871356"/>
            <a:ext cx="2096116" cy="725996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6882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>
                <a:solidFill>
                  <a:srgbClr val="7030A0"/>
                </a:solidFill>
              </a:rPr>
              <a:t>Research cases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53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397</Words>
  <Application>Microsoft Office PowerPoint</Application>
  <PresentationFormat>Экран (4:3)</PresentationFormat>
  <Paragraphs>80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Trends and directions of development of geoinformatics and cartography</vt:lpstr>
      <vt:lpstr>About Me</vt:lpstr>
      <vt:lpstr>3</vt:lpstr>
      <vt:lpstr>4</vt:lpstr>
      <vt:lpstr>5</vt:lpstr>
      <vt:lpstr>Semantic Segmentation of Satellite Images</vt:lpstr>
      <vt:lpstr>Презентация PowerPoint</vt:lpstr>
      <vt:lpstr>8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СВОБОДНОГО ПРОГРАММНОГО ОБЕСПЕЧЕНИЯ, ДАННЫХ ОТКРЫТОГО ДОСТУПА И ОНЛАЙН-СЕРВИСОВ В ПРЕПОДАВАНИИ СПЕЦИАЛЬНЫХ ДИСЦИПЛИН</dc:title>
  <dc:creator>Елена</dc:creator>
  <cp:lastModifiedBy>Alexey Kolesnikov</cp:lastModifiedBy>
  <cp:revision>103</cp:revision>
  <dcterms:created xsi:type="dcterms:W3CDTF">2019-02-26T02:14:30Z</dcterms:created>
  <dcterms:modified xsi:type="dcterms:W3CDTF">2020-10-13T06:20:25Z</dcterms:modified>
</cp:coreProperties>
</file>