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02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369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14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83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76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55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13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94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864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94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632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096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9508123-084A-4BF0-A671-91707AE3A59D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9EEFD234-D678-41DB-AA5F-1F40D4E3A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79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0247" y="1789890"/>
            <a:ext cx="11562347" cy="1341156"/>
          </a:xfrm>
        </p:spPr>
        <p:txBody>
          <a:bodyPr/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en-US" dirty="0"/>
              <a:t> </a:t>
            </a:r>
            <a:r>
              <a:rPr lang="en-US" b="1" dirty="0"/>
              <a:t>Data Mining with Big Data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7783" y="3588246"/>
            <a:ext cx="5363637" cy="1645920"/>
          </a:xfrm>
        </p:spPr>
        <p:txBody>
          <a:bodyPr>
            <a:noAutofit/>
          </a:bodyPr>
          <a:lstStyle/>
          <a:p>
            <a:endParaRPr lang="ru-RU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Xindong</a:t>
            </a:r>
            <a:r>
              <a:rPr lang="en-US" sz="1400" dirty="0">
                <a:solidFill>
                  <a:schemeClr val="bg1"/>
                </a:solidFill>
              </a:rPr>
              <a:t> Wu1,2, </a:t>
            </a:r>
            <a:r>
              <a:rPr lang="en-US" sz="1400" dirty="0" err="1">
                <a:solidFill>
                  <a:schemeClr val="bg1"/>
                </a:solidFill>
              </a:rPr>
              <a:t>Xingquan</a:t>
            </a:r>
            <a:r>
              <a:rPr lang="en-US" sz="1400" dirty="0">
                <a:solidFill>
                  <a:schemeClr val="bg1"/>
                </a:solidFill>
              </a:rPr>
              <a:t> Zhu3, Gong-Qing Wu2, Wei Ding4 </a:t>
            </a:r>
          </a:p>
          <a:p>
            <a:r>
              <a:rPr lang="en-US" sz="1400" dirty="0">
                <a:solidFill>
                  <a:schemeClr val="bg1"/>
                </a:solidFill>
              </a:rPr>
              <a:t>1 School of Computer Science and Information Engineering, Hefei University of Technology, China </a:t>
            </a:r>
          </a:p>
          <a:p>
            <a:r>
              <a:rPr lang="en-US" sz="1400" dirty="0">
                <a:solidFill>
                  <a:schemeClr val="bg1"/>
                </a:solidFill>
              </a:rPr>
              <a:t>2 Department of Computer Science, University of Vermont, USA </a:t>
            </a:r>
          </a:p>
          <a:p>
            <a:r>
              <a:rPr lang="en-US" sz="1400" dirty="0">
                <a:solidFill>
                  <a:schemeClr val="bg1"/>
                </a:solidFill>
              </a:rPr>
              <a:t>3 QCIS Center, Faculty of Engineering &amp; Information Technology, University of Technology, Sydney, Australia </a:t>
            </a:r>
          </a:p>
          <a:p>
            <a:r>
              <a:rPr lang="en-US" sz="1400" dirty="0">
                <a:solidFill>
                  <a:schemeClr val="bg1"/>
                </a:solidFill>
              </a:rPr>
              <a:t>4 Department of Computer Science, University of Massachusetts Boston, USA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52553" y="4017524"/>
            <a:ext cx="4883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Academic Seminar – Paper Presentation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Presenter: </a:t>
            </a:r>
            <a:r>
              <a:rPr lang="en-US" dirty="0" err="1" smtClean="0">
                <a:solidFill>
                  <a:schemeClr val="bg1"/>
                </a:solidFill>
              </a:rPr>
              <a:t>Lunev</a:t>
            </a:r>
            <a:r>
              <a:rPr lang="en-US" dirty="0" smtClean="0">
                <a:solidFill>
                  <a:schemeClr val="bg1"/>
                </a:solidFill>
              </a:rPr>
              <a:t> Kirill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94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3424" y="2633133"/>
            <a:ext cx="10772775" cy="1658198"/>
          </a:xfrm>
        </p:spPr>
        <p:txBody>
          <a:bodyPr/>
          <a:lstStyle/>
          <a:p>
            <a:pPr algn="ctr"/>
            <a:r>
              <a:rPr lang="en-US" dirty="0" smtClean="0"/>
              <a:t>Thank you for attention!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0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224" y="0"/>
            <a:ext cx="10772775" cy="1658198"/>
          </a:xfrm>
        </p:spPr>
        <p:txBody>
          <a:bodyPr/>
          <a:lstStyle/>
          <a:p>
            <a:pPr algn="ctr"/>
            <a:r>
              <a:rPr lang="en-US" dirty="0" smtClean="0"/>
              <a:t>HACE theorem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7224" y="1353398"/>
            <a:ext cx="10753725" cy="52705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H - </a:t>
            </a:r>
            <a:r>
              <a:rPr lang="en-US" b="1" dirty="0"/>
              <a:t>Huge Data with Heterogeneous and Diverse Dimensionality </a:t>
            </a:r>
            <a:endParaRPr lang="en-US" b="1" dirty="0" smtClean="0"/>
          </a:p>
          <a:p>
            <a:r>
              <a:rPr lang="en-US" dirty="0"/>
              <a:t>One of the fundamental characteristics of the Big Data is the huge volume of data represented by heterogeneous and diverse dimensionalities. </a:t>
            </a:r>
            <a:endParaRPr lang="en-US" dirty="0" smtClean="0"/>
          </a:p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 - </a:t>
            </a:r>
            <a:r>
              <a:rPr lang="en-US" b="1" dirty="0"/>
              <a:t>Autonomous Sources with Distributed and Decentralized Control </a:t>
            </a:r>
            <a:endParaRPr lang="en-US" b="1" dirty="0" smtClean="0"/>
          </a:p>
          <a:p>
            <a:r>
              <a:rPr lang="en-US" dirty="0"/>
              <a:t>Autonomous data sources with distributed and decentralized controls are a main characteristic of Big Data applications. </a:t>
            </a:r>
            <a:endParaRPr lang="en-US" dirty="0" smtClean="0"/>
          </a:p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 - Complexity </a:t>
            </a:r>
          </a:p>
          <a:p>
            <a:pPr marL="0" indent="0">
              <a:buNone/>
            </a:pPr>
            <a:r>
              <a:rPr lang="en-US" dirty="0"/>
              <a:t>While the volume of the Big Data increases, so do the complexity and the relationships underneath the data. </a:t>
            </a:r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E - </a:t>
            </a:r>
            <a:r>
              <a:rPr lang="en-US" b="1" dirty="0"/>
              <a:t>Evolving Relationships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9622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HACE Problem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736" y="2157731"/>
            <a:ext cx="6729750" cy="3855034"/>
          </a:xfrm>
        </p:spPr>
      </p:pic>
    </p:spTree>
    <p:extLst>
      <p:ext uri="{BB962C8B-B14F-4D97-AF65-F5344CB8AC3E}">
        <p14:creationId xmlns:p14="http://schemas.microsoft.com/office/powerpoint/2010/main" val="324411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0963" y="1712232"/>
            <a:ext cx="5065295" cy="4412106"/>
          </a:xfr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Data Mining Challenges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Tiers representation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2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Tier I: </a:t>
            </a:r>
            <a:r>
              <a:rPr lang="ru-RU" dirty="0" err="1"/>
              <a:t>Big</a:t>
            </a:r>
            <a:r>
              <a:rPr lang="ru-RU" dirty="0"/>
              <a:t> </a:t>
            </a:r>
            <a:r>
              <a:rPr lang="ru-RU" dirty="0" err="1"/>
              <a:t>Data</a:t>
            </a:r>
            <a:r>
              <a:rPr lang="ru-RU" dirty="0"/>
              <a:t> </a:t>
            </a:r>
            <a:r>
              <a:rPr lang="ru-RU" dirty="0" err="1"/>
              <a:t>Mining</a:t>
            </a:r>
            <a:r>
              <a:rPr lang="ru-RU" dirty="0"/>
              <a:t> </a:t>
            </a:r>
            <a:r>
              <a:rPr lang="ru-RU" dirty="0" err="1"/>
              <a:t>Platform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typical data mining systems, the mining procedures require computational intensive computing units for data analysis and comparisons. A computing platform is therefore needed to have efficient access to, at least, two types of resources: data and computing processors</a:t>
            </a:r>
            <a:r>
              <a:rPr lang="en-US" dirty="0" smtClean="0"/>
              <a:t>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16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1102976" cy="1658198"/>
          </a:xfrm>
        </p:spPr>
        <p:txBody>
          <a:bodyPr/>
          <a:lstStyle/>
          <a:p>
            <a:pPr algn="ctr"/>
            <a:r>
              <a:rPr lang="en-US" dirty="0"/>
              <a:t>Tier II</a:t>
            </a:r>
            <a:r>
              <a:rPr lang="ru-RU" dirty="0"/>
              <a:t>: </a:t>
            </a:r>
            <a:r>
              <a:rPr lang="en-US" dirty="0"/>
              <a:t>Big Data Semantics and Application Knowledge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7224" y="2443480"/>
            <a:ext cx="10753725" cy="376618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i="1" dirty="0"/>
              <a:t>Information Sharing and Data Privacy </a:t>
            </a:r>
          </a:p>
          <a:p>
            <a:pPr marL="0" indent="0">
              <a:buNone/>
            </a:pPr>
            <a:r>
              <a:rPr lang="en-US" dirty="0"/>
              <a:t>Information sharing is an ultimate goal for all systems involving multiple parties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i="1" dirty="0"/>
              <a:t>Domain and Application Knowledge </a:t>
            </a:r>
          </a:p>
          <a:p>
            <a:pPr marL="0" indent="0">
              <a:buNone/>
            </a:pPr>
            <a:r>
              <a:rPr lang="en-US" dirty="0"/>
              <a:t>Domain and application knowledge provides essential information for designing Big Data mining algorithms and systems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416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748" y="397933"/>
            <a:ext cx="10772775" cy="1658198"/>
          </a:xfrm>
        </p:spPr>
        <p:txBody>
          <a:bodyPr/>
          <a:lstStyle/>
          <a:p>
            <a:pPr algn="ctr"/>
            <a:r>
              <a:rPr lang="en-US" dirty="0"/>
              <a:t>Tier III: Big Data Mining Algorithms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6272" y="2183131"/>
            <a:ext cx="10753725" cy="3766185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i="1" dirty="0"/>
              <a:t>Local Learning and Model Fusion for Multiple Information Sources </a:t>
            </a:r>
            <a:endParaRPr lang="en-US" b="1" i="1" dirty="0" smtClean="0"/>
          </a:p>
          <a:p>
            <a:pPr marL="0" indent="0">
              <a:buNone/>
            </a:pPr>
            <a:r>
              <a:rPr lang="en-US" dirty="0"/>
              <a:t>As Big Data applications are featured with autonomous sources and decentralized controls, aggregating distributed data sources to a centralized site for mining is systematically prohibitive due to the potential transmission cost and privacy concerns 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i="1" dirty="0"/>
              <a:t>Mining from Sparse, Uncertain, and Incomplete Data </a:t>
            </a:r>
            <a:endParaRPr lang="en-US" b="1" i="1" dirty="0" smtClean="0"/>
          </a:p>
          <a:p>
            <a:pPr marL="0" indent="0">
              <a:buNone/>
            </a:pPr>
            <a:r>
              <a:rPr lang="en-US" dirty="0"/>
              <a:t>Spare, uncertain, and incomplete data are defining features for Big Data applications. Being sparse, the number of data points is too few for drawing reliable conclusions 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i="1" dirty="0"/>
              <a:t>Mining Complex and Dynamic Data </a:t>
            </a:r>
            <a:endParaRPr lang="en-US" b="1" i="1" dirty="0" smtClean="0"/>
          </a:p>
          <a:p>
            <a:pPr marL="0" indent="0">
              <a:buNone/>
            </a:pPr>
            <a:r>
              <a:rPr lang="en-US" dirty="0"/>
              <a:t>The rise of Big Data is driven by the rapid increasing of complex data and their changes in volumes and in </a:t>
            </a:r>
            <a:r>
              <a:rPr lang="en-US" dirty="0" smtClean="0"/>
              <a:t>nature. 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42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Research Initiatives and Projects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6748" y="1935480"/>
            <a:ext cx="10753725" cy="3766185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Integrating </a:t>
            </a:r>
            <a:r>
              <a:rPr lang="en-US" dirty="0"/>
              <a:t>and Mining Bio-Data from Multiple Sources in Biological Networks, sponsored by the U.S. National Science Foundation (NSF), Medium Grant No. CCF-0905337, October 1, 2009 - September 30, 2013. 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Big </a:t>
            </a:r>
            <a:r>
              <a:rPr lang="en-US" dirty="0"/>
              <a:t>Data Fast Response: Real-time Classification of Big Data Stream, sponsored by the Australian Research Council (ARC), Grant No. DP130102748, January 1, 2013 – Dec. 31 2015. 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Pattern </a:t>
            </a:r>
            <a:r>
              <a:rPr lang="en-US" dirty="0"/>
              <a:t>Matching and Mining with Wildcards and Length Constraints, sponsored by the National Natural Science Foundation of China (NSFC), Grant Nos. 60828005 (Phase 1, January 1, 2009 - December 31, 2010) and 61229301 (Phase 2, January 1, 2013 - December 31, 2016).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273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 </a:t>
            </a:r>
            <a:r>
              <a:rPr lang="en-US" dirty="0"/>
              <a:t>Data have shown to be a challenging yet very compelling task. While the term Big Data literally concerns about data volumes, </a:t>
            </a:r>
            <a:r>
              <a:rPr lang="en-US" dirty="0" smtClean="0"/>
              <a:t>HACE </a:t>
            </a:r>
            <a:r>
              <a:rPr lang="en-US" dirty="0"/>
              <a:t>theorem suggests that the key characteristics of the Big Data are </a:t>
            </a:r>
            <a:r>
              <a:rPr lang="en-US" dirty="0" smtClean="0"/>
              <a:t>huge </a:t>
            </a:r>
            <a:r>
              <a:rPr lang="en-US" dirty="0"/>
              <a:t>with </a:t>
            </a:r>
            <a:r>
              <a:rPr lang="en-US" b="1" dirty="0"/>
              <a:t>h</a:t>
            </a:r>
            <a:r>
              <a:rPr lang="en-US" dirty="0"/>
              <a:t>eterogeneous and diverse data sources, </a:t>
            </a:r>
            <a:r>
              <a:rPr lang="en-US" b="1" dirty="0" smtClean="0"/>
              <a:t>a</a:t>
            </a:r>
            <a:r>
              <a:rPr lang="en-US" dirty="0" smtClean="0"/>
              <a:t>utonomous </a:t>
            </a:r>
            <a:r>
              <a:rPr lang="en-US" dirty="0"/>
              <a:t>with distributed and decentralized control, and </a:t>
            </a:r>
            <a:r>
              <a:rPr lang="en-US" b="1" dirty="0" smtClean="0"/>
              <a:t>c</a:t>
            </a:r>
            <a:r>
              <a:rPr lang="en-US" dirty="0" smtClean="0"/>
              <a:t>omplex </a:t>
            </a:r>
            <a:r>
              <a:rPr lang="en-US" dirty="0"/>
              <a:t>and </a:t>
            </a:r>
            <a:r>
              <a:rPr lang="en-US" b="1" dirty="0"/>
              <a:t>e</a:t>
            </a:r>
            <a:r>
              <a:rPr lang="en-US" dirty="0"/>
              <a:t>volving in data and knowledge associations. Such combined characteristics suggest that Big Data requires a “big mind” to consolidate data for maximum </a:t>
            </a:r>
            <a:r>
              <a:rPr lang="en-US" dirty="0" smtClean="0"/>
              <a:t>values.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01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0941A018-FB9B-4401-A32C-7E04526866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191</TotalTime>
  <Words>550</Words>
  <Application>Microsoft Office PowerPoint</Application>
  <PresentationFormat>Широкоэкранный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 Light</vt:lpstr>
      <vt:lpstr>Метрополия</vt:lpstr>
      <vt:lpstr>  Data Mining with Big Data </vt:lpstr>
      <vt:lpstr>HACE theorem</vt:lpstr>
      <vt:lpstr>HACE Problem</vt:lpstr>
      <vt:lpstr>Data Mining Challenges  Tiers representation </vt:lpstr>
      <vt:lpstr>Tier I: Big Data Mining Platform </vt:lpstr>
      <vt:lpstr>Tier II: Big Data Semantics and Application Knowledge</vt:lpstr>
      <vt:lpstr>Tier III: Big Data Mining Algorithms </vt:lpstr>
      <vt:lpstr>Research Initiatives and Projects </vt:lpstr>
      <vt:lpstr>Conclusions</vt:lpstr>
      <vt:lpstr>Thank you for attention!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Data Mining with Big Data </dc:title>
  <dc:creator>Учетная запись Майкрософт</dc:creator>
  <cp:lastModifiedBy>Учетная запись Майкрософт</cp:lastModifiedBy>
  <cp:revision>17</cp:revision>
  <dcterms:created xsi:type="dcterms:W3CDTF">2020-10-13T06:39:27Z</dcterms:created>
  <dcterms:modified xsi:type="dcterms:W3CDTF">2020-10-13T09:56:57Z</dcterms:modified>
</cp:coreProperties>
</file>