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59" r:id="rId2"/>
    <p:sldId id="261" r:id="rId3"/>
    <p:sldId id="282" r:id="rId4"/>
    <p:sldId id="325" r:id="rId5"/>
    <p:sldId id="288" r:id="rId6"/>
    <p:sldId id="289" r:id="rId7"/>
    <p:sldId id="290" r:id="rId8"/>
    <p:sldId id="296" r:id="rId9"/>
    <p:sldId id="297" r:id="rId10"/>
    <p:sldId id="300" r:id="rId11"/>
    <p:sldId id="302" r:id="rId12"/>
    <p:sldId id="303" r:id="rId13"/>
    <p:sldId id="305" r:id="rId14"/>
    <p:sldId id="307" r:id="rId15"/>
    <p:sldId id="308" r:id="rId16"/>
    <p:sldId id="311" r:id="rId17"/>
    <p:sldId id="313" r:id="rId18"/>
    <p:sldId id="314" r:id="rId19"/>
    <p:sldId id="315" r:id="rId20"/>
    <p:sldId id="324" r:id="rId21"/>
    <p:sldId id="317" r:id="rId22"/>
    <p:sldId id="318" r:id="rId23"/>
    <p:sldId id="319" r:id="rId24"/>
    <p:sldId id="320" r:id="rId25"/>
    <p:sldId id="323" r:id="rId26"/>
    <p:sldId id="321" r:id="rId27"/>
    <p:sldId id="327"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2"/>
            <p14:sldId id="325"/>
            <p14:sldId id="288"/>
            <p14:sldId id="289"/>
            <p14:sldId id="290"/>
            <p14:sldId id="296"/>
            <p14:sldId id="297"/>
            <p14:sldId id="300"/>
            <p14:sldId id="302"/>
            <p14:sldId id="303"/>
            <p14:sldId id="305"/>
            <p14:sldId id="307"/>
            <p14:sldId id="308"/>
            <p14:sldId id="311"/>
            <p14:sldId id="313"/>
            <p14:sldId id="314"/>
            <p14:sldId id="315"/>
            <p14:sldId id="324"/>
            <p14:sldId id="317"/>
            <p14:sldId id="318"/>
            <p14:sldId id="319"/>
            <p14:sldId id="320"/>
            <p14:sldId id="323"/>
            <p14:sldId id="321"/>
            <p14:sldId id="327"/>
          </p14:sldIdLst>
        </p14:section>
        <p14:section name="Topic 1" id="{6D9936A3-3945-4757-BC8B-B5C252D8E036}">
          <p14:sldIdLst/>
        </p14:section>
        <p14:section name="Conclusion and Summary" id="{790CEF5B-569A-4C2F-BED5-750B08C0E5AD}">
          <p14:sldIdLst>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140" d="100"/>
          <a:sy n="140" d="100"/>
        </p:scale>
        <p:origin x="-1986"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024654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24829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1. - Delineation of CT, PET/CT and DW-MRI images. (A-C) Images of central lung cancer (squamous cell carcinoma) in a 74-year-old male patient. (D-F) Images of central lung cancer (small cell tumor) in a 61-year-old male patient. (A) The lower left lung tumor was accompanied with atelectasis, which results in blurry tumor edges. The GTVCT is outlined in red. (B) PET/CT image of the concentrated radioactive tracers in the left lower lung. The GTVPET is outlined in pink. (C) DW-MRI of the lung tumor with clear edges. The signal from the atelectasis is relatively low, which can be easily differentiated from the real tumor tissues. The GTVMRI is outlined in brown. (D) CT image of the lung tumor. The GTVCT is outlined in red. (E) PE/CT image of the concentrated radioactive tracers in the lung tumor. The GTVPET is outlined in pink. (F) DW-MRI of the lung tumor. The GTVMRI is outlined in brown. CT, computed tomography; PET, positron emission tomography; DW-MRI, diffusion-weighted magnetic resonance imaging; GTV, gross target volume.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10/20/2020</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10/20/2020</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arxiv.org/abs/1711.05225"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a:t>Deep Learning Applications in Medical Image Analysis</a:t>
            </a:r>
          </a:p>
        </p:txBody>
      </p:sp>
      <p:sp>
        <p:nvSpPr>
          <p:cNvPr id="3" name="Subtitle 2"/>
          <p:cNvSpPr>
            <a:spLocks noGrp="1"/>
          </p:cNvSpPr>
          <p:nvPr>
            <p:ph type="subTitle" idx="1"/>
            <p:custDataLst>
              <p:tags r:id="rId3"/>
            </p:custDataLst>
          </p:nvPr>
        </p:nvSpPr>
        <p:spPr>
          <a:xfrm>
            <a:off x="2438400" y="4038600"/>
            <a:ext cx="6296528" cy="990600"/>
          </a:xfrm>
        </p:spPr>
        <p:txBody>
          <a:bodyPr>
            <a:normAutofit fontScale="85000" lnSpcReduction="20000"/>
          </a:bodyPr>
          <a:lstStyle/>
          <a:p>
            <a:r>
              <a:rPr lang="en-US" sz="2400" dirty="0"/>
              <a:t>JUSTIN </a:t>
            </a:r>
            <a:r>
              <a:rPr lang="en-US" sz="2400" dirty="0" smtClean="0"/>
              <a:t>KER, </a:t>
            </a:r>
            <a:r>
              <a:rPr lang="en-US" sz="2400" dirty="0"/>
              <a:t>LIPO </a:t>
            </a:r>
            <a:r>
              <a:rPr lang="en-US" sz="2400" dirty="0" smtClean="0"/>
              <a:t>WANG </a:t>
            </a:r>
            <a:r>
              <a:rPr lang="en-US" sz="2400" dirty="0"/>
              <a:t>, JAI </a:t>
            </a:r>
            <a:r>
              <a:rPr lang="en-US" sz="2400" dirty="0" smtClean="0"/>
              <a:t>RAO  </a:t>
            </a:r>
          </a:p>
          <a:p>
            <a:r>
              <a:rPr lang="en-US" sz="2400" dirty="0" smtClean="0"/>
              <a:t>AND </a:t>
            </a:r>
          </a:p>
          <a:p>
            <a:r>
              <a:rPr lang="en-US" sz="2400" dirty="0" smtClean="0"/>
              <a:t>TCHOYOSON LIM</a:t>
            </a:r>
          </a:p>
        </p:txBody>
      </p:sp>
      <p:sp>
        <p:nvSpPr>
          <p:cNvPr id="4" name="Subtitle 2"/>
          <p:cNvSpPr txBox="1">
            <a:spLocks/>
          </p:cNvSpPr>
          <p:nvPr>
            <p:custDataLst>
              <p:tags r:id="rId4"/>
            </p:custDataLst>
          </p:nvPr>
        </p:nvSpPr>
        <p:spPr>
          <a:xfrm>
            <a:off x="2592238" y="5715000"/>
            <a:ext cx="6296528" cy="9906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t>Presenter </a:t>
            </a:r>
          </a:p>
          <a:p>
            <a:r>
              <a:rPr lang="en-US" sz="2400" dirty="0" smtClean="0"/>
              <a:t>ENES KUZUCU</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How CNN works?</a:t>
            </a:r>
          </a:p>
        </p:txBody>
      </p:sp>
      <p:sp>
        <p:nvSpPr>
          <p:cNvPr id="3" name="Content Placeholder 2"/>
          <p:cNvSpPr>
            <a:spLocks noGrp="1"/>
          </p:cNvSpPr>
          <p:nvPr>
            <p:ph idx="1"/>
          </p:nvPr>
        </p:nvSpPr>
        <p:spPr/>
        <p:txBody>
          <a:bodyPr>
            <a:normAutofit/>
          </a:bodyPr>
          <a:lstStyle/>
          <a:p>
            <a:r>
              <a:rPr lang="en-US" sz="1400" dirty="0"/>
              <a:t> As shown in Fig. 2., a </a:t>
            </a:r>
            <a:r>
              <a:rPr lang="en-US" sz="1400" dirty="0" smtClean="0"/>
              <a:t>CNN takes </a:t>
            </a:r>
            <a:r>
              <a:rPr lang="en-US" sz="1400" dirty="0"/>
              <a:t>an input image of raw pixels, and transforms it </a:t>
            </a:r>
            <a:r>
              <a:rPr lang="en-US" sz="1400" dirty="0" smtClean="0"/>
              <a:t>via Convolutional </a:t>
            </a:r>
            <a:r>
              <a:rPr lang="en-US" sz="1400" dirty="0"/>
              <a:t>Layers, Rectified Linear Unit (RELU) </a:t>
            </a:r>
            <a:r>
              <a:rPr lang="en-US" sz="1400" dirty="0" smtClean="0"/>
              <a:t>Layers and </a:t>
            </a:r>
            <a:r>
              <a:rPr lang="en-US" sz="1400" dirty="0"/>
              <a:t>Pooling Layers. This feeds into a final Fully </a:t>
            </a:r>
            <a:r>
              <a:rPr lang="en-US" sz="1400" dirty="0" smtClean="0"/>
              <a:t>Connected Layer </a:t>
            </a:r>
            <a:r>
              <a:rPr lang="en-US" sz="1400" dirty="0"/>
              <a:t>which assigns class scores or probabilities, thus classifying the input into the class with the highest probability</a:t>
            </a:r>
            <a:r>
              <a:rPr lang="en-US" sz="1400" dirty="0" smtClean="0"/>
              <a:t>.</a:t>
            </a:r>
          </a:p>
          <a:p>
            <a:endParaRPr lang="en-US" sz="1400" dirty="0"/>
          </a:p>
        </p:txBody>
      </p:sp>
      <p:pic>
        <p:nvPicPr>
          <p:cNvPr id="4" name="Picture 2" descr="C:\Users\NS\Desktop\NSU_WS\sunum dp\fig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2743200"/>
            <a:ext cx="8224827" cy="341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1"/>
            <a:ext cx="8077200" cy="5512776"/>
          </a:xfrm>
        </p:spPr>
        <p:txBody>
          <a:bodyPr>
            <a:normAutofit fontScale="92500" lnSpcReduction="10000"/>
          </a:bodyPr>
          <a:lstStyle/>
          <a:p>
            <a:pPr marL="0" indent="0">
              <a:buNone/>
            </a:pPr>
            <a:r>
              <a:rPr lang="en-US" sz="1400" b="1" dirty="0" smtClean="0"/>
              <a:t>Convolution </a:t>
            </a:r>
            <a:r>
              <a:rPr lang="en-US" sz="1400" b="1" dirty="0"/>
              <a:t>exploits three ideas intrinsic to perform computationally efficient machine learning</a:t>
            </a:r>
            <a:r>
              <a:rPr lang="en-US" sz="1400" b="1" dirty="0" smtClean="0"/>
              <a:t>:</a:t>
            </a:r>
          </a:p>
          <a:p>
            <a:r>
              <a:rPr lang="en-US" sz="1400" b="1" dirty="0"/>
              <a:t>S</a:t>
            </a:r>
            <a:r>
              <a:rPr lang="en-US" sz="1400" b="1" dirty="0" smtClean="0"/>
              <a:t>parse connections</a:t>
            </a:r>
            <a:endParaRPr lang="en-US" sz="1400" b="1" dirty="0"/>
          </a:p>
          <a:p>
            <a:r>
              <a:rPr lang="en-US" sz="1400" b="1" dirty="0" smtClean="0"/>
              <a:t>Parameter </a:t>
            </a:r>
            <a:r>
              <a:rPr lang="en-US" sz="1400" b="1" dirty="0"/>
              <a:t>sharing (or weights sharing) and </a:t>
            </a:r>
            <a:endParaRPr lang="en-US" sz="1400" b="1" dirty="0" smtClean="0"/>
          </a:p>
          <a:p>
            <a:r>
              <a:rPr lang="en-US" sz="1400" b="1" dirty="0" smtClean="0"/>
              <a:t> Invariant representation </a:t>
            </a:r>
          </a:p>
          <a:p>
            <a:endParaRPr lang="en-US" sz="1400" b="1" dirty="0"/>
          </a:p>
          <a:p>
            <a:pPr marL="0" indent="0">
              <a:buNone/>
            </a:pPr>
            <a:r>
              <a:rPr lang="en-US" sz="1400" dirty="0">
                <a:latin typeface="Arial" pitchFamily="34" charset="0"/>
                <a:cs typeface="Arial" pitchFamily="34" charset="0"/>
              </a:rPr>
              <a:t>RECTIFIED LINEAR UNIT (RELU) </a:t>
            </a:r>
            <a:r>
              <a:rPr lang="en-US" sz="1400" dirty="0" smtClean="0">
                <a:latin typeface="Arial" pitchFamily="34" charset="0"/>
                <a:cs typeface="Arial" pitchFamily="34" charset="0"/>
              </a:rPr>
              <a:t>LAYER:</a:t>
            </a: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The </a:t>
            </a:r>
            <a:r>
              <a:rPr lang="en-US" sz="1400" dirty="0">
                <a:latin typeface="Arial" pitchFamily="34" charset="0"/>
                <a:cs typeface="Arial" pitchFamily="34" charset="0"/>
              </a:rPr>
              <a:t>RELU layer is an activation function that sets negative input values to zero. This simplifies and accelerates calculations and training, and helps to avoid the vanishing gradient problem. Mathematically it is defined as: f (x) = max(0, x). One way </a:t>
            </a:r>
            <a:r>
              <a:rPr lang="en-US" sz="1400" dirty="0" err="1">
                <a:latin typeface="Arial" pitchFamily="34" charset="0"/>
                <a:cs typeface="Arial" pitchFamily="34" charset="0"/>
              </a:rPr>
              <a:t>ReLUs</a:t>
            </a:r>
            <a:r>
              <a:rPr lang="en-US" sz="1400" dirty="0">
                <a:latin typeface="Arial" pitchFamily="34" charset="0"/>
                <a:cs typeface="Arial" pitchFamily="34" charset="0"/>
              </a:rPr>
              <a:t> improve neural networks is by speeding up training. The gradient computation is very simple (either 0 or 1 depending on the sign of xx). Also, the computational step of a </a:t>
            </a:r>
            <a:r>
              <a:rPr lang="en-US" sz="1400" dirty="0" err="1">
                <a:latin typeface="Arial" pitchFamily="34" charset="0"/>
                <a:cs typeface="Arial" pitchFamily="34" charset="0"/>
              </a:rPr>
              <a:t>ReLU</a:t>
            </a:r>
            <a:r>
              <a:rPr lang="en-US" sz="1400" dirty="0">
                <a:latin typeface="Arial" pitchFamily="34" charset="0"/>
                <a:cs typeface="Arial" pitchFamily="34" charset="0"/>
              </a:rPr>
              <a:t> is easy: any negative elements are set to 0.0 -- no exponentials, no multiplication or division operations</a:t>
            </a:r>
            <a:r>
              <a:rPr lang="en-US" sz="1400" dirty="0" smtClean="0">
                <a:latin typeface="Arial" pitchFamily="34" charset="0"/>
                <a:cs typeface="Arial" pitchFamily="34" charset="0"/>
              </a:rPr>
              <a:t>.</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POOLING </a:t>
            </a:r>
            <a:r>
              <a:rPr lang="en-US" sz="1400" dirty="0" smtClean="0">
                <a:latin typeface="Arial" pitchFamily="34" charset="0"/>
                <a:cs typeface="Arial" pitchFamily="34" charset="0"/>
              </a:rPr>
              <a:t>LAYER:</a:t>
            </a:r>
          </a:p>
          <a:p>
            <a:pPr marL="0" indent="0">
              <a:buNone/>
            </a:pP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The </a:t>
            </a:r>
            <a:r>
              <a:rPr lang="en-US" sz="1400" dirty="0">
                <a:latin typeface="Arial" pitchFamily="34" charset="0"/>
                <a:cs typeface="Arial" pitchFamily="34" charset="0"/>
              </a:rPr>
              <a:t>Pooling layer is inserted between the Convolution and RELU layers to reduce the number of parameters to be calculated, as well as the size of the image (width and height, but not depth). Max-pooling is most commonly used; other pooling layers include Average pooling and L2-normalization pooling. Max-pooling simply takes the largest input value within a filter and discards the other values; effectively it summarizes the strongest activations over a neighborhood. </a:t>
            </a:r>
            <a:endParaRPr lang="en-US" sz="1400"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FULLY CONNECTED </a:t>
            </a:r>
            <a:r>
              <a:rPr lang="en-US" sz="1400" dirty="0" smtClean="0">
                <a:latin typeface="Arial" pitchFamily="34" charset="0"/>
                <a:cs typeface="Arial" pitchFamily="34" charset="0"/>
              </a:rPr>
              <a:t>LAYER:</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This layer takes the output from the preceding layer (Convolutional, RELU or Pooling) as its input, and computes a probability score for classification into the different available classes</a:t>
            </a:r>
          </a:p>
          <a:p>
            <a:endParaRPr lang="en-US" sz="1400" b="1" dirty="0"/>
          </a:p>
        </p:txBody>
      </p:sp>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normAutofit/>
          </a:bodyPr>
          <a:lstStyle/>
          <a:p>
            <a:r>
              <a:rPr lang="en-US" sz="2000" dirty="0"/>
              <a:t>2) TRANSFER LEARNING WITH CNNs</a:t>
            </a:r>
            <a:br>
              <a:rPr lang="en-US" sz="2000" dirty="0"/>
            </a:br>
            <a:endParaRPr lang="en-US" sz="2000" dirty="0"/>
          </a:p>
        </p:txBody>
      </p:sp>
      <p:sp>
        <p:nvSpPr>
          <p:cNvPr id="3" name="Content Placeholder 2"/>
          <p:cNvSpPr>
            <a:spLocks noGrp="1"/>
          </p:cNvSpPr>
          <p:nvPr>
            <p:ph idx="1"/>
          </p:nvPr>
        </p:nvSpPr>
        <p:spPr>
          <a:xfrm>
            <a:off x="838200" y="808037"/>
            <a:ext cx="8077200" cy="4297363"/>
          </a:xfrm>
        </p:spPr>
        <p:txBody>
          <a:bodyPr>
            <a:normAutofit/>
          </a:bodyPr>
          <a:lstStyle/>
          <a:p>
            <a:r>
              <a:rPr lang="en-US" sz="1400" dirty="0"/>
              <a:t>Unlike general natural image recognition tasks, medical image analysis lacks large </a:t>
            </a:r>
            <a:r>
              <a:rPr lang="en-US" sz="1400" dirty="0" smtClean="0"/>
              <a:t>labeled </a:t>
            </a:r>
            <a:r>
              <a:rPr lang="en-US" sz="1400" dirty="0"/>
              <a:t>training datasets. As a comparison,</a:t>
            </a:r>
          </a:p>
          <a:p>
            <a:endParaRPr lang="en-US" sz="1400" dirty="0"/>
          </a:p>
          <a:p>
            <a:pPr marL="0" indent="0">
              <a:buNone/>
            </a:pPr>
            <a:r>
              <a:rPr lang="en-US" sz="1400" dirty="0" smtClean="0"/>
              <a:t>              </a:t>
            </a:r>
            <a:r>
              <a:rPr lang="en-US" sz="1400" dirty="0" err="1" smtClean="0"/>
              <a:t>Kaggle</a:t>
            </a:r>
            <a:r>
              <a:rPr lang="en-US" sz="1400" dirty="0" smtClean="0"/>
              <a:t> </a:t>
            </a:r>
            <a:r>
              <a:rPr lang="en-US" sz="1400" dirty="0"/>
              <a:t>2017 Data Science </a:t>
            </a:r>
            <a:r>
              <a:rPr lang="en-US" sz="1400" dirty="0" smtClean="0"/>
              <a:t>Bowl dataset of CT lung scans : 2000 patient scans</a:t>
            </a:r>
          </a:p>
          <a:p>
            <a:pPr marL="0" indent="0">
              <a:buNone/>
            </a:pPr>
            <a:r>
              <a:rPr lang="en-US" sz="1400" dirty="0" smtClean="0"/>
              <a:t>              </a:t>
            </a:r>
            <a:r>
              <a:rPr lang="en-US" sz="1400" dirty="0" err="1" smtClean="0"/>
              <a:t>ImageNet</a:t>
            </a:r>
            <a:r>
              <a:rPr lang="en-US" sz="1400" dirty="0" smtClean="0"/>
              <a:t> ILSVRC 2017 :1.000.000 images with 1000 object classes</a:t>
            </a:r>
          </a:p>
          <a:p>
            <a:endParaRPr lang="en-US" sz="1400" dirty="0"/>
          </a:p>
          <a:p>
            <a:endParaRPr lang="en-US" sz="1400" dirty="0"/>
          </a:p>
        </p:txBody>
      </p:sp>
      <p:pic>
        <p:nvPicPr>
          <p:cNvPr id="5122" name="Picture 2" descr="C:\Users\NS\Desktop\NSU_WS\sunum dp\fig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2438400"/>
            <a:ext cx="593423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normAutofit/>
          </a:bodyPr>
          <a:lstStyle/>
          <a:p>
            <a:r>
              <a:rPr lang="en-US" sz="2000" dirty="0" smtClean="0"/>
              <a:t>3.RECURRENT </a:t>
            </a:r>
            <a:r>
              <a:rPr lang="en-US" sz="2000" dirty="0"/>
              <a:t>NEURAL NETWORKS (RNNs)</a:t>
            </a:r>
          </a:p>
        </p:txBody>
      </p:sp>
      <p:sp>
        <p:nvSpPr>
          <p:cNvPr id="3" name="Content Placeholder 2"/>
          <p:cNvSpPr>
            <a:spLocks noGrp="1"/>
          </p:cNvSpPr>
          <p:nvPr>
            <p:ph idx="1"/>
          </p:nvPr>
        </p:nvSpPr>
        <p:spPr>
          <a:xfrm>
            <a:off x="762000" y="685800"/>
            <a:ext cx="8077200" cy="6019800"/>
          </a:xfrm>
        </p:spPr>
        <p:txBody>
          <a:bodyPr>
            <a:normAutofit/>
          </a:bodyPr>
          <a:lstStyle/>
          <a:p>
            <a:endParaRPr lang="en-US" sz="1400" dirty="0" smtClean="0"/>
          </a:p>
          <a:p>
            <a:pPr marL="0" indent="0">
              <a:buNone/>
            </a:pPr>
            <a:r>
              <a:rPr lang="en-US" sz="1400" dirty="0"/>
              <a:t>In common practice, a 3D biomedical image is often represented as a sequence of 2D slices (</a:t>
            </a:r>
            <a:r>
              <a:rPr lang="en-US" sz="1400" dirty="0" smtClean="0"/>
              <a:t>called a </a:t>
            </a:r>
            <a:r>
              <a:rPr lang="en-US" sz="1400" dirty="0"/>
              <a:t>z-stack). Recurrent neural networks, especially LSTM [8], are an effective model to </a:t>
            </a:r>
            <a:r>
              <a:rPr lang="en-US" sz="1400" dirty="0" smtClean="0"/>
              <a:t>process sequential </a:t>
            </a:r>
            <a:r>
              <a:rPr lang="en-US" sz="1400" dirty="0"/>
              <a:t>data </a:t>
            </a:r>
          </a:p>
          <a:p>
            <a:endParaRPr lang="en-US" sz="1400" dirty="0" smtClean="0"/>
          </a:p>
          <a:p>
            <a:pPr marL="0" indent="0">
              <a:buNone/>
            </a:pPr>
            <a:r>
              <a:rPr lang="en-US" sz="1400" dirty="0" smtClean="0"/>
              <a:t> </a:t>
            </a:r>
            <a:r>
              <a:rPr lang="en-US" sz="1400" dirty="0"/>
              <a:t>RNNs have traditionally been used in analyzing sequential data, such as the words in a sentence. Due to their ability to generate text [27</a:t>
            </a:r>
            <a:r>
              <a:rPr lang="en-US" sz="1400" dirty="0" smtClean="0"/>
              <a:t>], </a:t>
            </a:r>
            <a:r>
              <a:rPr lang="en-US" sz="1400" dirty="0"/>
              <a:t>RNNs have been employed </a:t>
            </a:r>
            <a:r>
              <a:rPr lang="en-US" sz="1400" dirty="0" smtClean="0"/>
              <a:t>in:</a:t>
            </a:r>
          </a:p>
          <a:p>
            <a:pPr marL="0" indent="0">
              <a:buNone/>
            </a:pPr>
            <a:endParaRPr lang="en-US" sz="1400" dirty="0" smtClean="0"/>
          </a:p>
          <a:p>
            <a:r>
              <a:rPr lang="en-US" sz="1400" dirty="0"/>
              <a:t>T</a:t>
            </a:r>
            <a:r>
              <a:rPr lang="en-US" sz="1400" dirty="0" smtClean="0"/>
              <a:t>ext </a:t>
            </a:r>
            <a:r>
              <a:rPr lang="en-US" sz="1400" dirty="0"/>
              <a:t>analysis </a:t>
            </a:r>
            <a:r>
              <a:rPr lang="en-US" sz="1400" dirty="0" smtClean="0"/>
              <a:t>tasks</a:t>
            </a:r>
          </a:p>
          <a:p>
            <a:r>
              <a:rPr lang="en-US" sz="1400" dirty="0" smtClean="0"/>
              <a:t>Speech recognition</a:t>
            </a:r>
          </a:p>
          <a:p>
            <a:r>
              <a:rPr lang="en-US" sz="1400" dirty="0"/>
              <a:t>L</a:t>
            </a:r>
            <a:r>
              <a:rPr lang="en-US" sz="1400" dirty="0" smtClean="0"/>
              <a:t>anguage modeling</a:t>
            </a:r>
          </a:p>
          <a:p>
            <a:r>
              <a:rPr lang="en-US" sz="1400" dirty="0"/>
              <a:t>T</a:t>
            </a:r>
            <a:r>
              <a:rPr lang="en-US" sz="1400" dirty="0" smtClean="0"/>
              <a:t>ext </a:t>
            </a:r>
            <a:r>
              <a:rPr lang="en-US" sz="1400" dirty="0"/>
              <a:t>prediction and </a:t>
            </a:r>
            <a:endParaRPr lang="en-US" sz="1400" dirty="0" smtClean="0"/>
          </a:p>
          <a:p>
            <a:r>
              <a:rPr lang="en-US" sz="1400" dirty="0"/>
              <a:t>I</a:t>
            </a:r>
            <a:r>
              <a:rPr lang="en-US" sz="1400" dirty="0" smtClean="0"/>
              <a:t>mage </a:t>
            </a:r>
            <a:r>
              <a:rPr lang="en-US" sz="1400" dirty="0"/>
              <a:t>caption generation </a:t>
            </a:r>
          </a:p>
          <a:p>
            <a:endParaRPr lang="en-US" sz="1400" dirty="0" smtClean="0"/>
          </a:p>
        </p:txBody>
      </p:sp>
      <p:pic>
        <p:nvPicPr>
          <p:cNvPr id="6146" name="Picture 2" descr="C:\Users\NS\Desktop\NSU_WS\sunum dp\fig7.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3886200"/>
            <a:ext cx="4038600" cy="21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UNSUPERVISED </a:t>
            </a:r>
            <a:r>
              <a:rPr lang="en-US" sz="2000" b="1" dirty="0"/>
              <a:t>LEARNING MODELS</a:t>
            </a:r>
            <a:r>
              <a:rPr lang="en-US" sz="2000" dirty="0"/>
              <a:t/>
            </a:r>
            <a:br>
              <a:rPr lang="en-US" sz="2000" dirty="0"/>
            </a:br>
            <a:r>
              <a:rPr lang="en-US" sz="1800" dirty="0"/>
              <a:t>1) AUTOENCODERS</a:t>
            </a:r>
            <a:r>
              <a:rPr lang="en-US" sz="2000" dirty="0"/>
              <a:t/>
            </a:r>
            <a:br>
              <a:rPr lang="en-US" sz="2000" dirty="0"/>
            </a:br>
            <a:endParaRPr lang="en-US" sz="2000" dirty="0"/>
          </a:p>
        </p:txBody>
      </p:sp>
      <p:sp>
        <p:nvSpPr>
          <p:cNvPr id="3" name="Content Placeholder 2"/>
          <p:cNvSpPr>
            <a:spLocks noGrp="1"/>
          </p:cNvSpPr>
          <p:nvPr>
            <p:ph idx="1"/>
          </p:nvPr>
        </p:nvSpPr>
        <p:spPr>
          <a:xfrm>
            <a:off x="609600" y="990600"/>
            <a:ext cx="8077200" cy="5867400"/>
          </a:xfrm>
        </p:spPr>
        <p:txBody>
          <a:bodyPr>
            <a:normAutofit/>
          </a:bodyPr>
          <a:lstStyle/>
          <a:p>
            <a:endParaRPr lang="en-US" sz="1400" dirty="0"/>
          </a:p>
          <a:p>
            <a:pPr marL="0" indent="0">
              <a:buNone/>
            </a:pPr>
            <a:r>
              <a:rPr lang="en-US" sz="1400" dirty="0" err="1" smtClean="0"/>
              <a:t>Autoencoders</a:t>
            </a:r>
            <a:r>
              <a:rPr lang="en-US" sz="1400" dirty="0" smtClean="0"/>
              <a:t>  learn feature representations of input data (called </a:t>
            </a:r>
            <a:r>
              <a:rPr lang="en-US" sz="1400" dirty="0" err="1" smtClean="0"/>
              <a:t>codings</a:t>
            </a:r>
            <a:r>
              <a:rPr lang="en-US" sz="1400" dirty="0" smtClean="0"/>
              <a:t>) in an unsupervised manner without </a:t>
            </a:r>
            <a:r>
              <a:rPr lang="en-US" sz="1400" dirty="0" err="1" smtClean="0"/>
              <a:t>labelled</a:t>
            </a:r>
            <a:r>
              <a:rPr lang="en-US" sz="1400" dirty="0" smtClean="0"/>
              <a:t> data. It is a model that takes input data, gleans </a:t>
            </a:r>
            <a:r>
              <a:rPr lang="en-US" sz="1400" dirty="0" err="1" smtClean="0"/>
              <a:t>codings</a:t>
            </a:r>
            <a:r>
              <a:rPr lang="en-US" sz="1400" dirty="0" smtClean="0"/>
              <a:t> from  this, and then uses these </a:t>
            </a:r>
            <a:r>
              <a:rPr lang="en-US" sz="1400" dirty="0" err="1" smtClean="0"/>
              <a:t>codings</a:t>
            </a:r>
            <a:r>
              <a:rPr lang="en-US" sz="1400" dirty="0" smtClean="0"/>
              <a:t> to reconstruct output data (called reconstructions). </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err="1" smtClean="0"/>
              <a:t>Autoencoders</a:t>
            </a:r>
            <a:r>
              <a:rPr lang="en-US" sz="1400" dirty="0" smtClean="0"/>
              <a:t> </a:t>
            </a:r>
            <a:r>
              <a:rPr lang="en-US" sz="1400" dirty="0"/>
              <a:t>have several useful features.</a:t>
            </a:r>
          </a:p>
          <a:p>
            <a:r>
              <a:rPr lang="en-US" sz="1400" dirty="0"/>
              <a:t> Firstly, they are employed as feature detectors that can learn </a:t>
            </a:r>
            <a:r>
              <a:rPr lang="en-US" sz="1400" dirty="0" err="1"/>
              <a:t>codings</a:t>
            </a:r>
            <a:r>
              <a:rPr lang="en-US" sz="1400" dirty="0"/>
              <a:t> in an unsupervised manner, without training labels.</a:t>
            </a:r>
          </a:p>
          <a:p>
            <a:r>
              <a:rPr lang="en-US" sz="1400" dirty="0"/>
              <a:t> Secondly, they reduce the model dimensionality and complexity as </a:t>
            </a:r>
            <a:r>
              <a:rPr lang="en-US" sz="1400" dirty="0" err="1"/>
              <a:t>codings</a:t>
            </a:r>
            <a:r>
              <a:rPr lang="en-US" sz="1400" dirty="0"/>
              <a:t> often exist in a lower dimension.   </a:t>
            </a:r>
            <a:endParaRPr lang="en-US" sz="1400" dirty="0" smtClean="0"/>
          </a:p>
          <a:p>
            <a:r>
              <a:rPr lang="en-US" sz="1400" dirty="0" smtClean="0"/>
              <a:t>  Thirdly</a:t>
            </a:r>
            <a:r>
              <a:rPr lang="en-US" sz="1400" dirty="0"/>
              <a:t>, by having to reconstruct outputs, </a:t>
            </a:r>
            <a:r>
              <a:rPr lang="en-US" sz="1400" dirty="0" err="1"/>
              <a:t>autoencoders</a:t>
            </a:r>
            <a:r>
              <a:rPr lang="en-US" sz="1400" dirty="0"/>
              <a:t> generate new data that is similar to the input training data</a:t>
            </a:r>
            <a:r>
              <a:rPr lang="en-US" sz="1400" dirty="0" smtClean="0"/>
              <a:t>.</a:t>
            </a:r>
            <a:endParaRPr lang="en-US" sz="1400" dirty="0"/>
          </a:p>
          <a:p>
            <a:endParaRPr lang="en-US" sz="1400" dirty="0"/>
          </a:p>
        </p:txBody>
      </p:sp>
      <p:pic>
        <p:nvPicPr>
          <p:cNvPr id="4" name="Picture 2" descr="C:\Users\NS\Desktop\NSU_WS\sunum dp\ae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2133600"/>
            <a:ext cx="2371725" cy="227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161"/>
            <a:ext cx="8077200" cy="4297363"/>
          </a:xfrm>
        </p:spPr>
        <p:txBody>
          <a:bodyPr>
            <a:normAutofit/>
          </a:bodyPr>
          <a:lstStyle/>
          <a:p>
            <a:endParaRPr lang="en-US" sz="1400" dirty="0"/>
          </a:p>
          <a:p>
            <a:endParaRPr lang="en-US" sz="1400" dirty="0" smtClean="0"/>
          </a:p>
          <a:p>
            <a:endParaRPr lang="en-US" sz="1400" dirty="0"/>
          </a:p>
          <a:p>
            <a:r>
              <a:rPr lang="en-US" sz="1400" dirty="0" err="1"/>
              <a:t>Kallenberg</a:t>
            </a:r>
            <a:r>
              <a:rPr lang="en-US" sz="1400" dirty="0"/>
              <a:t> et al. </a:t>
            </a:r>
            <a:r>
              <a:rPr lang="en-US" sz="1400" dirty="0" smtClean="0"/>
              <a:t>[1] </a:t>
            </a:r>
            <a:r>
              <a:rPr lang="en-US" sz="1400" dirty="0"/>
              <a:t>combined unsupervised convolution layers trained as </a:t>
            </a:r>
            <a:r>
              <a:rPr lang="en-US" sz="1400" dirty="0" err="1"/>
              <a:t>autoencoders</a:t>
            </a:r>
            <a:r>
              <a:rPr lang="en-US" sz="1400" dirty="0"/>
              <a:t>, and supervised layers to classify mammograms into different densities and </a:t>
            </a:r>
            <a:r>
              <a:rPr lang="en-US" sz="1400" dirty="0" smtClean="0"/>
              <a:t>textures</a:t>
            </a:r>
          </a:p>
          <a:p>
            <a:r>
              <a:rPr lang="en-US" sz="1400" dirty="0" smtClean="0"/>
              <a:t> </a:t>
            </a:r>
            <a:r>
              <a:rPr lang="en-US" sz="1400" dirty="0"/>
              <a:t>The texture </a:t>
            </a:r>
            <a:r>
              <a:rPr lang="en-US" sz="1400" dirty="0" smtClean="0"/>
              <a:t>classification </a:t>
            </a:r>
            <a:r>
              <a:rPr lang="en-US" sz="1400" dirty="0"/>
              <a:t>task was used to impute if a mammogram was normal or depicted breast cancer. </a:t>
            </a:r>
            <a:endParaRPr lang="en-US" sz="1400" dirty="0" smtClean="0"/>
          </a:p>
          <a:p>
            <a:r>
              <a:rPr lang="en-US" sz="1400" dirty="0" smtClean="0"/>
              <a:t>They </a:t>
            </a:r>
            <a:r>
              <a:rPr lang="en-US" sz="1400" dirty="0"/>
              <a:t>used 2700 mammograms from the Dutch Breast Cancer Screening Program, the Dutch Breast Cancer Screening dataset, and the Mayo Mammography Health Study</a:t>
            </a:r>
            <a:r>
              <a:rPr lang="en-US" sz="1400" dirty="0" smtClean="0"/>
              <a:t>.</a:t>
            </a:r>
          </a:p>
          <a:p>
            <a:r>
              <a:rPr lang="en-US" sz="1400" dirty="0" smtClean="0"/>
              <a:t> </a:t>
            </a:r>
            <a:r>
              <a:rPr lang="en-US" sz="1400" dirty="0"/>
              <a:t>Interestingly, they used a sparse </a:t>
            </a:r>
            <a:r>
              <a:rPr lang="en-US" sz="1400" dirty="0" err="1"/>
              <a:t>autoencoder</a:t>
            </a:r>
            <a:r>
              <a:rPr lang="en-US" sz="1400" dirty="0"/>
              <a:t> to learn the parameters of the </a:t>
            </a:r>
            <a:r>
              <a:rPr lang="en-US" sz="1400" dirty="0" smtClean="0"/>
              <a:t>feature extracting </a:t>
            </a:r>
            <a:r>
              <a:rPr lang="en-US" sz="1400" dirty="0"/>
              <a:t>convolution layers, before this input was fed into a </a:t>
            </a:r>
            <a:r>
              <a:rPr lang="en-US" sz="1400" dirty="0" err="1"/>
              <a:t>softmax</a:t>
            </a:r>
            <a:r>
              <a:rPr lang="en-US" sz="1400" dirty="0"/>
              <a:t> classifier. For the cancer classification task, this Convolution stacked </a:t>
            </a:r>
            <a:r>
              <a:rPr lang="en-US" sz="1400" dirty="0" err="1"/>
              <a:t>autoencoder</a:t>
            </a:r>
            <a:r>
              <a:rPr lang="en-US" sz="1400" dirty="0"/>
              <a:t> (CSAE) model obtained an AUC score of 0.57, which the authors reported as state of the art.”</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352800"/>
            <a:ext cx="7935913" cy="272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201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0459"/>
            <a:ext cx="8077200" cy="1143000"/>
          </a:xfrm>
        </p:spPr>
        <p:txBody>
          <a:bodyPr>
            <a:normAutofit/>
          </a:bodyPr>
          <a:lstStyle/>
          <a:p>
            <a:r>
              <a:rPr lang="en-US" sz="2000" dirty="0"/>
              <a:t>2) RESTRICTED BOLTZMANN MACHINES AND DEEP BELIEF </a:t>
            </a:r>
            <a:r>
              <a:rPr lang="en-US" sz="2000" dirty="0" smtClean="0"/>
              <a:t>NETWORKS</a:t>
            </a:r>
            <a:endParaRPr lang="en-US" sz="2000" dirty="0"/>
          </a:p>
        </p:txBody>
      </p:sp>
      <p:sp>
        <p:nvSpPr>
          <p:cNvPr id="3" name="Content Placeholder 2"/>
          <p:cNvSpPr>
            <a:spLocks noGrp="1"/>
          </p:cNvSpPr>
          <p:nvPr>
            <p:ph idx="1"/>
          </p:nvPr>
        </p:nvSpPr>
        <p:spPr>
          <a:xfrm>
            <a:off x="788557" y="674298"/>
            <a:ext cx="8077200" cy="5939287"/>
          </a:xfrm>
        </p:spPr>
        <p:txBody>
          <a:bodyPr>
            <a:normAutofit lnSpcReduction="10000"/>
          </a:bodyPr>
          <a:lstStyle/>
          <a:p>
            <a:endParaRPr lang="en-US" sz="1600" dirty="0"/>
          </a:p>
          <a:p>
            <a:r>
              <a:rPr lang="en-US" sz="1600" dirty="0"/>
              <a:t>RBMs are generative, stochastic, probabilistic, bidirectional graphical models  consisting of visible and hidden layers </a:t>
            </a:r>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a:p>
            <a:r>
              <a:rPr lang="en-US" sz="1600" dirty="0"/>
              <a:t>DBNs </a:t>
            </a:r>
            <a:r>
              <a:rPr lang="en-US" sz="1600" dirty="0" smtClean="0"/>
              <a:t>could </a:t>
            </a:r>
            <a:r>
              <a:rPr lang="en-US" sz="1600" dirty="0"/>
              <a:t>be trained in a greedy, </a:t>
            </a:r>
            <a:r>
              <a:rPr lang="en-US" sz="1600" dirty="0" err="1"/>
              <a:t>layerby</a:t>
            </a:r>
            <a:r>
              <a:rPr lang="en-US" sz="1600" dirty="0"/>
              <a:t>-layer </a:t>
            </a:r>
            <a:r>
              <a:rPr lang="en-US" sz="1600" dirty="0" smtClean="0"/>
              <a:t> fashion with </a:t>
            </a:r>
            <a:r>
              <a:rPr lang="en-US" sz="1600" dirty="0"/>
              <a:t>lower layers learning low level features, and progressively higher layers learning high level features, mirroring real world data </a:t>
            </a:r>
            <a:r>
              <a:rPr lang="en-US" sz="1600" dirty="0" smtClean="0"/>
              <a:t>hierarchy</a:t>
            </a:r>
          </a:p>
          <a:p>
            <a:endParaRPr lang="en-US" sz="1600" dirty="0"/>
          </a:p>
          <a:p>
            <a:endParaRPr lang="en-US" sz="1600" dirty="0"/>
          </a:p>
          <a:p>
            <a:endParaRPr lang="en-US" sz="1400" dirty="0"/>
          </a:p>
        </p:txBody>
      </p:sp>
      <p:pic>
        <p:nvPicPr>
          <p:cNvPr id="4098" name="Picture 2" descr="C:\Users\NS\Desktop\NSU_WS\sunum dp\bol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9218" y="1600200"/>
            <a:ext cx="3705593" cy="17734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S\Desktop\NSU_WS\sunum dp\db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64811" y="2481177"/>
            <a:ext cx="4236248"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1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6020"/>
            <a:ext cx="8077200" cy="4297363"/>
          </a:xfrm>
        </p:spPr>
        <p:txBody>
          <a:bodyPr>
            <a:normAutofit/>
          </a:bodyPr>
          <a:lstStyle/>
          <a:p>
            <a:pPr marL="0" indent="0">
              <a:buNone/>
            </a:pPr>
            <a:r>
              <a:rPr lang="en-US" sz="2000" b="1" dirty="0"/>
              <a:t>3 </a:t>
            </a:r>
            <a:r>
              <a:rPr lang="en-US" sz="2000" b="1" dirty="0" smtClean="0"/>
              <a:t>.GENERATIVE </a:t>
            </a:r>
            <a:r>
              <a:rPr lang="en-US" sz="2000" b="1" dirty="0"/>
              <a:t>ADVERSARIAL NETWORKS</a:t>
            </a:r>
            <a:r>
              <a:rPr lang="en-US" sz="1400" dirty="0"/>
              <a:t/>
            </a:r>
            <a:br>
              <a:rPr lang="en-US" sz="1400" dirty="0"/>
            </a:br>
            <a:endParaRPr lang="en-US" sz="1400" dirty="0"/>
          </a:p>
          <a:p>
            <a:r>
              <a:rPr lang="en-US" sz="1400" dirty="0"/>
              <a:t>GANs comprise of two simultaneously-trained, competing models, which may be multilayer </a:t>
            </a:r>
            <a:r>
              <a:rPr lang="en-US" sz="1400" dirty="0" err="1"/>
              <a:t>perceptrons</a:t>
            </a:r>
            <a:r>
              <a:rPr lang="en-US" sz="1400" dirty="0"/>
              <a:t> such as CNNs. The models may be described as two players competing in a zero-sum game</a:t>
            </a:r>
          </a:p>
          <a:p>
            <a:endParaRPr lang="en-US" sz="1400" dirty="0"/>
          </a:p>
          <a:p>
            <a:r>
              <a:rPr lang="en-US" sz="1400" dirty="0" smtClean="0"/>
              <a:t> </a:t>
            </a:r>
            <a:r>
              <a:rPr lang="en-US" sz="1400" dirty="0"/>
              <a:t>One CNN is a generator that generates artificial training images. The other CNN is called a discriminator, which classifies if images are real training images or artificial ones from the generator. The desired end-point of this adversarial arrangement is one where the discriminator is unable to tell the difference between a real and a generated image i.e., the probability of assigning an image to either data distribution is 1/2.</a:t>
            </a:r>
          </a:p>
        </p:txBody>
      </p:sp>
      <p:pic>
        <p:nvPicPr>
          <p:cNvPr id="9218" name="Picture 2" descr="C:\Users\NS\Desktop\NSU_WS\sunum dp\g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6457950" cy="363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1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77200" cy="1143000"/>
          </a:xfrm>
        </p:spPr>
        <p:txBody>
          <a:bodyPr>
            <a:normAutofit/>
          </a:bodyPr>
          <a:lstStyle/>
          <a:p>
            <a:r>
              <a:rPr lang="en-US" sz="2000" dirty="0"/>
              <a:t/>
            </a:r>
            <a:br>
              <a:rPr lang="en-US" sz="2000" dirty="0"/>
            </a:br>
            <a:r>
              <a:rPr lang="en-US" sz="2000" dirty="0"/>
              <a:t>APPLICATIONS IN MEDICAL IMAGE ANALYSIS</a:t>
            </a:r>
          </a:p>
        </p:txBody>
      </p:sp>
      <p:sp>
        <p:nvSpPr>
          <p:cNvPr id="3" name="Content Placeholder 2"/>
          <p:cNvSpPr>
            <a:spLocks noGrp="1"/>
          </p:cNvSpPr>
          <p:nvPr>
            <p:ph idx="1"/>
          </p:nvPr>
        </p:nvSpPr>
        <p:spPr>
          <a:xfrm>
            <a:off x="762000" y="1066800"/>
            <a:ext cx="8077200" cy="4297363"/>
          </a:xfrm>
        </p:spPr>
        <p:txBody>
          <a:bodyPr>
            <a:normAutofit/>
          </a:bodyPr>
          <a:lstStyle/>
          <a:p>
            <a:r>
              <a:rPr lang="en-US" sz="1400" dirty="0"/>
              <a:t>A. CLASSIFICATION</a:t>
            </a:r>
            <a:endParaRPr lang="en-US" sz="1400" dirty="0" smtClean="0"/>
          </a:p>
          <a:p>
            <a:r>
              <a:rPr lang="en-US" sz="1400" dirty="0" smtClean="0"/>
              <a:t>B</a:t>
            </a:r>
            <a:r>
              <a:rPr lang="en-US" sz="1400" dirty="0"/>
              <a:t>. </a:t>
            </a:r>
            <a:r>
              <a:rPr lang="en-US" sz="1400" dirty="0" smtClean="0"/>
              <a:t>LOCALIZATION</a:t>
            </a:r>
          </a:p>
          <a:p>
            <a:r>
              <a:rPr lang="en-US" sz="1400" dirty="0"/>
              <a:t>C. </a:t>
            </a:r>
            <a:r>
              <a:rPr lang="en-US" sz="1400" dirty="0" smtClean="0"/>
              <a:t>DETECTION</a:t>
            </a:r>
          </a:p>
          <a:p>
            <a:r>
              <a:rPr lang="en-US" sz="1400" dirty="0"/>
              <a:t>D. </a:t>
            </a:r>
            <a:r>
              <a:rPr lang="en-US" sz="1400" dirty="0" smtClean="0"/>
              <a:t>SEGMENTATION</a:t>
            </a:r>
          </a:p>
          <a:p>
            <a:r>
              <a:rPr lang="en-US" sz="1400" dirty="0"/>
              <a:t>E. REGISTRATION</a:t>
            </a:r>
          </a:p>
        </p:txBody>
      </p:sp>
      <p:pic>
        <p:nvPicPr>
          <p:cNvPr id="6146" name="Picture 2" descr="C:\Users\NS\Desktop\NSU_WS\sunum dp\m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50273"/>
            <a:ext cx="65246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1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25" y="0"/>
            <a:ext cx="8077200" cy="1143000"/>
          </a:xfrm>
        </p:spPr>
        <p:txBody>
          <a:bodyPr>
            <a:normAutofit/>
          </a:bodyPr>
          <a:lstStyle/>
          <a:p>
            <a:r>
              <a:rPr lang="en-US" sz="2000" dirty="0"/>
              <a:t>CLASSIFICATION</a:t>
            </a:r>
            <a:br>
              <a:rPr lang="en-US" sz="2000" dirty="0"/>
            </a:br>
            <a:endParaRPr lang="en-US" sz="2000" dirty="0"/>
          </a:p>
        </p:txBody>
      </p:sp>
      <p:sp>
        <p:nvSpPr>
          <p:cNvPr id="3" name="Content Placeholder 2"/>
          <p:cNvSpPr>
            <a:spLocks noGrp="1"/>
          </p:cNvSpPr>
          <p:nvPr>
            <p:ph idx="1"/>
          </p:nvPr>
        </p:nvSpPr>
        <p:spPr>
          <a:xfrm>
            <a:off x="762000" y="762000"/>
            <a:ext cx="8077200" cy="4297363"/>
          </a:xfrm>
        </p:spPr>
        <p:txBody>
          <a:bodyPr>
            <a:normAutofit/>
          </a:bodyPr>
          <a:lstStyle/>
          <a:p>
            <a:r>
              <a:rPr lang="en-US" sz="1400" dirty="0" err="1"/>
              <a:t>Rajkomar</a:t>
            </a:r>
            <a:r>
              <a:rPr lang="en-US" sz="1400" dirty="0"/>
              <a:t> et al. </a:t>
            </a:r>
            <a:r>
              <a:rPr lang="en-US" sz="1400" dirty="0" smtClean="0"/>
              <a:t>[</a:t>
            </a:r>
            <a:r>
              <a:rPr lang="en-US" sz="1400" dirty="0"/>
              <a:t>3</a:t>
            </a:r>
            <a:r>
              <a:rPr lang="en-US" sz="1400" dirty="0" smtClean="0"/>
              <a:t>] </a:t>
            </a:r>
            <a:r>
              <a:rPr lang="en-US" sz="1400" dirty="0"/>
              <a:t>augmented 1850 chest x-ray images into 150,000 training samples. </a:t>
            </a:r>
            <a:endParaRPr lang="en-US" sz="1400" dirty="0" smtClean="0"/>
          </a:p>
          <a:p>
            <a:r>
              <a:rPr lang="en-US" sz="1400" dirty="0" smtClean="0"/>
              <a:t>Used </a:t>
            </a:r>
            <a:r>
              <a:rPr lang="en-US" sz="1400" dirty="0"/>
              <a:t>a modified </a:t>
            </a:r>
            <a:r>
              <a:rPr lang="en-US" sz="1400" dirty="0" err="1" smtClean="0"/>
              <a:t>pretrained</a:t>
            </a:r>
            <a:r>
              <a:rPr lang="en-US" sz="1400" dirty="0" smtClean="0"/>
              <a:t> </a:t>
            </a:r>
            <a:r>
              <a:rPr lang="en-US" sz="1400" dirty="0" err="1"/>
              <a:t>GoogLeNet</a:t>
            </a:r>
            <a:r>
              <a:rPr lang="en-US" sz="1400" dirty="0"/>
              <a:t> CNN </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384418"/>
            <a:ext cx="6705600" cy="434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1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1143001"/>
            <a:ext cx="8077200" cy="4750776"/>
          </a:xfrm>
        </p:spPr>
        <p:txBody>
          <a:bodyPr>
            <a:normAutofit fontScale="92500" lnSpcReduction="20000"/>
          </a:bodyPr>
          <a:lstStyle/>
          <a:p>
            <a:pPr marL="0" indent="0">
              <a:buNone/>
            </a:pPr>
            <a:r>
              <a:rPr lang="en-US" b="1" dirty="0" smtClean="0"/>
              <a:t>1.INTRODUCTION</a:t>
            </a:r>
          </a:p>
          <a:p>
            <a:pPr marL="0" indent="0">
              <a:buNone/>
            </a:pPr>
            <a:r>
              <a:rPr lang="en-US" b="1" dirty="0" smtClean="0"/>
              <a:t>2.MACHINE </a:t>
            </a:r>
            <a:r>
              <a:rPr lang="en-US" b="1" dirty="0"/>
              <a:t>LEARNING </a:t>
            </a:r>
            <a:r>
              <a:rPr lang="en-US" b="1" dirty="0" smtClean="0"/>
              <a:t>ARCHITECTURES</a:t>
            </a:r>
          </a:p>
          <a:p>
            <a:r>
              <a:rPr lang="en-US" sz="1600" b="1" dirty="0"/>
              <a:t>Supervised Learning Models</a:t>
            </a:r>
          </a:p>
          <a:p>
            <a:r>
              <a:rPr lang="en-US" sz="1600" b="1" dirty="0"/>
              <a:t>Unsupervised Learning Models</a:t>
            </a:r>
          </a:p>
          <a:p>
            <a:pPr marL="0" indent="0">
              <a:buNone/>
            </a:pPr>
            <a:r>
              <a:rPr lang="en-US" b="1" dirty="0"/>
              <a:t>3</a:t>
            </a:r>
            <a:r>
              <a:rPr lang="en-US" b="1" dirty="0" smtClean="0"/>
              <a:t>. APPLICATIONS </a:t>
            </a:r>
            <a:r>
              <a:rPr lang="en-US" b="1" dirty="0"/>
              <a:t>IN MEDICAL IMAGE </a:t>
            </a:r>
            <a:r>
              <a:rPr lang="en-US" b="1" dirty="0" smtClean="0"/>
              <a:t>ANALYSIS</a:t>
            </a:r>
          </a:p>
          <a:p>
            <a:r>
              <a:rPr lang="en-US" sz="1400" b="1" dirty="0" smtClean="0"/>
              <a:t>Classification</a:t>
            </a:r>
          </a:p>
          <a:p>
            <a:r>
              <a:rPr lang="en-US" sz="1400" b="1" dirty="0" smtClean="0"/>
              <a:t>Localization </a:t>
            </a:r>
          </a:p>
          <a:p>
            <a:r>
              <a:rPr lang="en-US" sz="1400" b="1" dirty="0" smtClean="0"/>
              <a:t>Detection </a:t>
            </a:r>
          </a:p>
          <a:p>
            <a:r>
              <a:rPr lang="en-US" sz="1400" b="1" dirty="0" smtClean="0"/>
              <a:t>Segmentation </a:t>
            </a:r>
          </a:p>
          <a:p>
            <a:r>
              <a:rPr lang="en-US" sz="1400" b="1" dirty="0" smtClean="0"/>
              <a:t>Registration</a:t>
            </a:r>
            <a:endParaRPr lang="en-US" sz="1400" b="1" dirty="0"/>
          </a:p>
          <a:p>
            <a:pPr marL="0" indent="0">
              <a:buNone/>
            </a:pPr>
            <a:r>
              <a:rPr lang="en-US" b="1" dirty="0" smtClean="0"/>
              <a:t>4.CONCLUSION</a:t>
            </a:r>
          </a:p>
          <a:p>
            <a:r>
              <a:rPr lang="en-US" sz="1700" b="1" dirty="0"/>
              <a:t>R</a:t>
            </a:r>
            <a:r>
              <a:rPr lang="en-US" sz="1700" b="1" dirty="0" smtClean="0"/>
              <a:t>esearch </a:t>
            </a:r>
            <a:r>
              <a:rPr lang="en-US" sz="1700" b="1" dirty="0"/>
              <a:t>obstacles</a:t>
            </a:r>
          </a:p>
          <a:p>
            <a:r>
              <a:rPr lang="en-US" sz="1700" b="1" dirty="0"/>
              <a:t>E</a:t>
            </a:r>
            <a:r>
              <a:rPr lang="en-US" sz="1700" b="1" dirty="0" smtClean="0"/>
              <a:t>merging </a:t>
            </a:r>
            <a:r>
              <a:rPr lang="en-US" sz="1700" b="1" dirty="0"/>
              <a:t>trends</a:t>
            </a:r>
          </a:p>
          <a:p>
            <a:r>
              <a:rPr lang="en-US" sz="1700" b="1" dirty="0"/>
              <a:t>P</a:t>
            </a:r>
            <a:r>
              <a:rPr lang="en-US" sz="1700" b="1" dirty="0" smtClean="0"/>
              <a:t>ossible </a:t>
            </a:r>
            <a:r>
              <a:rPr lang="en-US" sz="1700" b="1" dirty="0"/>
              <a:t>future directions</a:t>
            </a:r>
            <a:endParaRPr lang="en-US" sz="1700" b="1" dirty="0" smtClean="0"/>
          </a:p>
          <a:p>
            <a:pPr marL="0" indent="0">
              <a:buNone/>
            </a:pPr>
            <a:r>
              <a:rPr lang="en-US" b="1" dirty="0"/>
              <a:t> </a:t>
            </a:r>
            <a:r>
              <a:rPr lang="en-US" b="1" dirty="0" smtClean="0"/>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077200" cy="4983163"/>
          </a:xfrm>
        </p:spPr>
        <p:txBody>
          <a:bodyPr>
            <a:normAutofit/>
          </a:bodyPr>
          <a:lstStyle/>
          <a:p>
            <a:r>
              <a:rPr lang="en-US" sz="1400" dirty="0" err="1" smtClean="0"/>
              <a:t>Rajpurkar</a:t>
            </a:r>
            <a:r>
              <a:rPr lang="en-US" sz="1400" dirty="0" smtClean="0"/>
              <a:t> </a:t>
            </a:r>
            <a:r>
              <a:rPr lang="en-US" sz="1400" dirty="0"/>
              <a:t>et al. </a:t>
            </a:r>
            <a:r>
              <a:rPr lang="en-US" sz="1400" dirty="0" smtClean="0"/>
              <a:t>[4] used </a:t>
            </a:r>
            <a:r>
              <a:rPr lang="en-US" sz="1400" dirty="0" err="1" smtClean="0"/>
              <a:t>CheXNet</a:t>
            </a:r>
            <a:r>
              <a:rPr lang="en-US" sz="1400" dirty="0" smtClean="0"/>
              <a:t> which  consists of121 </a:t>
            </a:r>
            <a:r>
              <a:rPr lang="en-US" sz="1400" dirty="0"/>
              <a:t>convolutional </a:t>
            </a:r>
            <a:r>
              <a:rPr lang="en-US" sz="1400" dirty="0" smtClean="0"/>
              <a:t>layers to </a:t>
            </a:r>
            <a:r>
              <a:rPr lang="en-US" sz="1400" dirty="0" err="1"/>
              <a:t>to</a:t>
            </a:r>
            <a:r>
              <a:rPr lang="en-US" sz="1400" dirty="0"/>
              <a:t> classify 14 different diseases seen on the chest x-rays</a:t>
            </a:r>
            <a:endParaRPr lang="en-US" sz="1400" dirty="0" smtClean="0"/>
          </a:p>
          <a:p>
            <a:r>
              <a:rPr lang="en-US" sz="1400" dirty="0" smtClean="0"/>
              <a:t>Used </a:t>
            </a:r>
            <a:r>
              <a:rPr lang="en-US" sz="1400" dirty="0"/>
              <a:t>112,000 images from the ChestXray14 </a:t>
            </a:r>
            <a:r>
              <a:rPr lang="en-US" sz="1400" dirty="0" smtClean="0"/>
              <a:t> dataset</a:t>
            </a:r>
            <a:r>
              <a:rPr lang="en-US" sz="1400" dirty="0"/>
              <a:t>. </a:t>
            </a:r>
            <a:endParaRPr lang="en-US" sz="1400" dirty="0" smtClean="0"/>
          </a:p>
          <a:p>
            <a:r>
              <a:rPr lang="en-US" sz="1400" dirty="0" err="1" smtClean="0"/>
              <a:t>CheXNet</a:t>
            </a:r>
            <a:r>
              <a:rPr lang="en-US" sz="1400" dirty="0" smtClean="0"/>
              <a:t> </a:t>
            </a:r>
            <a:r>
              <a:rPr lang="en-US" sz="1400" dirty="0"/>
              <a:t>achieved state of the art performance in classifying the 14 diseases; </a:t>
            </a:r>
            <a:endParaRPr lang="en-US" sz="1400" dirty="0" smtClean="0"/>
          </a:p>
          <a:p>
            <a:r>
              <a:rPr lang="en-US" sz="1400" dirty="0"/>
              <a:t>P</a:t>
            </a:r>
            <a:r>
              <a:rPr lang="en-US" sz="1400" dirty="0" smtClean="0"/>
              <a:t>neumonia </a:t>
            </a:r>
            <a:r>
              <a:rPr lang="en-US" sz="1400" dirty="0"/>
              <a:t>classification in particular achieved an Area Under Curve (AUC) score of 0.7632 with </a:t>
            </a:r>
            <a:endParaRPr lang="en-US" sz="1400" dirty="0" smtClean="0"/>
          </a:p>
          <a:p>
            <a:r>
              <a:rPr lang="en-US" sz="1400" dirty="0" smtClean="0"/>
              <a:t>Moreover</a:t>
            </a:r>
            <a:r>
              <a:rPr lang="en-US" sz="1400" dirty="0"/>
              <a:t>, on a test set of 420 images, </a:t>
            </a:r>
            <a:r>
              <a:rPr lang="en-US" sz="1400" dirty="0" err="1"/>
              <a:t>CheXNet</a:t>
            </a:r>
            <a:r>
              <a:rPr lang="en-US" sz="1400" dirty="0"/>
              <a:t> matched or bettered the performance of 4 individual </a:t>
            </a:r>
            <a:r>
              <a:rPr lang="en-US" sz="1400" dirty="0" smtClean="0"/>
              <a:t>radiologists</a:t>
            </a:r>
            <a:endParaRPr lang="en-US" sz="14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3958" y="1808672"/>
            <a:ext cx="553399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43000"/>
          </a:xfrm>
        </p:spPr>
        <p:txBody>
          <a:bodyPr>
            <a:normAutofit/>
          </a:bodyPr>
          <a:lstStyle/>
          <a:p>
            <a:r>
              <a:rPr lang="en-US" sz="2000" dirty="0"/>
              <a:t>LOCALIZATION</a:t>
            </a:r>
          </a:p>
        </p:txBody>
      </p:sp>
      <p:sp>
        <p:nvSpPr>
          <p:cNvPr id="3" name="Content Placeholder 2"/>
          <p:cNvSpPr>
            <a:spLocks noGrp="1"/>
          </p:cNvSpPr>
          <p:nvPr>
            <p:ph idx="1"/>
          </p:nvPr>
        </p:nvSpPr>
        <p:spPr>
          <a:xfrm>
            <a:off x="762000" y="457200"/>
            <a:ext cx="8077200" cy="4297363"/>
          </a:xfrm>
        </p:spPr>
        <p:txBody>
          <a:bodyPr>
            <a:normAutofit/>
          </a:bodyPr>
          <a:lstStyle/>
          <a:p>
            <a:endParaRPr lang="en-US" sz="1400" dirty="0" smtClean="0"/>
          </a:p>
          <a:p>
            <a:r>
              <a:rPr lang="en-US" sz="1400" dirty="0" smtClean="0"/>
              <a:t>Roth </a:t>
            </a:r>
            <a:r>
              <a:rPr lang="en-US" sz="1400" dirty="0"/>
              <a:t>et al. </a:t>
            </a:r>
            <a:r>
              <a:rPr lang="en-US" sz="1400" dirty="0" smtClean="0"/>
              <a:t>[</a:t>
            </a:r>
            <a:r>
              <a:rPr lang="en-US" sz="1400" dirty="0"/>
              <a:t>5</a:t>
            </a:r>
            <a:r>
              <a:rPr lang="en-US" sz="1400" dirty="0" smtClean="0"/>
              <a:t>] </a:t>
            </a:r>
            <a:r>
              <a:rPr lang="en-US" sz="1400" dirty="0"/>
              <a:t>trained a CNN with 5 convolution layers to discriminate approximately 4000 </a:t>
            </a:r>
            <a:r>
              <a:rPr lang="en-US" sz="1400" dirty="0" smtClean="0"/>
              <a:t> transverse </a:t>
            </a:r>
            <a:r>
              <a:rPr lang="en-US" sz="1400" dirty="0"/>
              <a:t>axial CT images into one of 5 categories: neck, lung, liver, pelvis, legs. </a:t>
            </a:r>
            <a:endParaRPr lang="en-US" sz="1400" dirty="0" smtClean="0"/>
          </a:p>
          <a:p>
            <a:r>
              <a:rPr lang="en-US" sz="1400" dirty="0" smtClean="0"/>
              <a:t>He </a:t>
            </a:r>
            <a:r>
              <a:rPr lang="en-US" sz="1400" dirty="0"/>
              <a:t>was able to achieve a 5.9% classification error rate and an AUC score of 0.998, </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343400"/>
            <a:ext cx="6856540" cy="188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1905000"/>
            <a:ext cx="296734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13068" y="1676400"/>
            <a:ext cx="3562672" cy="213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43000"/>
          </a:xfrm>
        </p:spPr>
        <p:txBody>
          <a:bodyPr>
            <a:normAutofit/>
          </a:bodyPr>
          <a:lstStyle/>
          <a:p>
            <a:r>
              <a:rPr lang="en-US" sz="2000" dirty="0"/>
              <a:t>DETECTION</a:t>
            </a:r>
          </a:p>
        </p:txBody>
      </p:sp>
      <p:sp>
        <p:nvSpPr>
          <p:cNvPr id="3" name="Content Placeholder 2"/>
          <p:cNvSpPr>
            <a:spLocks noGrp="1"/>
          </p:cNvSpPr>
          <p:nvPr>
            <p:ph idx="1"/>
          </p:nvPr>
        </p:nvSpPr>
        <p:spPr>
          <a:xfrm>
            <a:off x="762000" y="685800"/>
            <a:ext cx="8077200" cy="4297363"/>
          </a:xfrm>
        </p:spPr>
        <p:txBody>
          <a:bodyPr>
            <a:normAutofit/>
          </a:bodyPr>
          <a:lstStyle/>
          <a:p>
            <a:r>
              <a:rPr lang="en-US" sz="1400" dirty="0"/>
              <a:t>Detection, sometimes known as Computer-Aided Detection (</a:t>
            </a:r>
            <a:r>
              <a:rPr lang="en-US" sz="1400" dirty="0" err="1"/>
              <a:t>CADe</a:t>
            </a:r>
            <a:r>
              <a:rPr lang="en-US" sz="1400" dirty="0"/>
              <a:t>) is a keen area of study as missing a lesion on a scan can have drastic consequences for both the patient and the </a:t>
            </a:r>
            <a:r>
              <a:rPr lang="en-US" sz="1400" dirty="0" smtClean="0"/>
              <a:t>clinician</a:t>
            </a:r>
            <a:endParaRPr lang="en-US" sz="1400" dirty="0"/>
          </a:p>
          <a:p>
            <a:r>
              <a:rPr lang="en-US" sz="1400" dirty="0" err="1" smtClean="0"/>
              <a:t>Esteva</a:t>
            </a:r>
            <a:r>
              <a:rPr lang="en-US" sz="1400" dirty="0" smtClean="0"/>
              <a:t> </a:t>
            </a:r>
            <a:r>
              <a:rPr lang="en-US" sz="1400" dirty="0"/>
              <a:t>et al. </a:t>
            </a:r>
            <a:r>
              <a:rPr lang="en-US" sz="1400" dirty="0" smtClean="0"/>
              <a:t>[7] </a:t>
            </a:r>
            <a:r>
              <a:rPr lang="en-US" sz="1400" dirty="0"/>
              <a:t>used 130,000 dermatological photographs and </a:t>
            </a:r>
            <a:r>
              <a:rPr lang="en-US" sz="1400" dirty="0" err="1"/>
              <a:t>dermoscopic</a:t>
            </a:r>
            <a:r>
              <a:rPr lang="en-US" sz="1400" dirty="0"/>
              <a:t> images to train a </a:t>
            </a:r>
            <a:r>
              <a:rPr lang="en-US" sz="1400" dirty="0" err="1"/>
              <a:t>GoogLeNet</a:t>
            </a:r>
            <a:r>
              <a:rPr lang="en-US" sz="1400" dirty="0"/>
              <a:t> Inception V3 CNN</a:t>
            </a:r>
            <a:r>
              <a:rPr lang="en-US" sz="1400" dirty="0" smtClean="0"/>
              <a:t>,</a:t>
            </a:r>
          </a:p>
          <a:p>
            <a:r>
              <a:rPr lang="en-US" sz="1400" dirty="0" smtClean="0"/>
              <a:t>The </a:t>
            </a:r>
            <a:r>
              <a:rPr lang="en-US" sz="1400" dirty="0"/>
              <a:t>CNN outperformed human dermatologists in classifying the images as benign, malignant or non-neoplastic lesions, </a:t>
            </a:r>
            <a:endParaRPr lang="en-US" sz="1400" dirty="0" smtClean="0"/>
          </a:p>
          <a:p>
            <a:r>
              <a:rPr lang="en-US" sz="1400" dirty="0" smtClean="0"/>
              <a:t>With the accuracy </a:t>
            </a:r>
            <a:r>
              <a:rPr lang="en-US" sz="1400" dirty="0"/>
              <a:t>of 72% compared to the 65% and 66% accuracies obtained by 2 human dermatologists. </a:t>
            </a:r>
            <a:endParaRPr lang="en-US" sz="1400" dirty="0" smtClean="0"/>
          </a:p>
          <a:p>
            <a:r>
              <a:rPr lang="en-US" sz="1400" dirty="0" smtClean="0"/>
              <a:t>The </a:t>
            </a:r>
            <a:r>
              <a:rPr lang="en-US" sz="1400" dirty="0"/>
              <a:t>CNN again bettered 21 human dermatologists at deciding treatment plans for two types of skins cancers: carcinoma and melanoma. This task involved 376 biopsy-proven images, and the CNN achieved AUC scores of between 0.91 to 0.96.</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3505200"/>
            <a:ext cx="674506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43000"/>
          </a:xfrm>
        </p:spPr>
        <p:txBody>
          <a:bodyPr>
            <a:normAutofit/>
          </a:bodyPr>
          <a:lstStyle/>
          <a:p>
            <a:r>
              <a:rPr lang="en-US" sz="2000" dirty="0" smtClean="0"/>
              <a:t>SEGMENTATION</a:t>
            </a:r>
            <a:endParaRPr lang="en-US" sz="2000" dirty="0"/>
          </a:p>
        </p:txBody>
      </p:sp>
      <p:sp>
        <p:nvSpPr>
          <p:cNvPr id="3" name="Content Placeholder 2"/>
          <p:cNvSpPr>
            <a:spLocks noGrp="1"/>
          </p:cNvSpPr>
          <p:nvPr>
            <p:ph idx="1"/>
          </p:nvPr>
        </p:nvSpPr>
        <p:spPr>
          <a:xfrm>
            <a:off x="762000" y="381000"/>
            <a:ext cx="8077200" cy="4297363"/>
          </a:xfrm>
        </p:spPr>
        <p:txBody>
          <a:bodyPr>
            <a:normAutofit/>
          </a:bodyPr>
          <a:lstStyle/>
          <a:p>
            <a:r>
              <a:rPr lang="en-US" sz="1400" dirty="0" smtClean="0"/>
              <a:t> Tumor </a:t>
            </a:r>
            <a:r>
              <a:rPr lang="en-US" sz="1400" dirty="0"/>
              <a:t>segmentation especially important in surgical planning to determine the exact boundaries of the tumor in order to direct surgical resection. </a:t>
            </a:r>
            <a:endParaRPr lang="en-US" sz="1400" dirty="0" smtClean="0"/>
          </a:p>
          <a:p>
            <a:r>
              <a:rPr lang="en-US" sz="1400" dirty="0" smtClean="0"/>
              <a:t> Sacrificing </a:t>
            </a:r>
            <a:r>
              <a:rPr lang="en-US" sz="1400" dirty="0"/>
              <a:t>too much of eloquent brain areas during surgery would cause neurological deficits such as limb weakness, numbness and cognitive impairment. </a:t>
            </a:r>
            <a:endParaRPr lang="en-US" sz="1400" dirty="0" smtClean="0"/>
          </a:p>
          <a:p>
            <a:r>
              <a:rPr lang="en-US" sz="1400" dirty="0" smtClean="0"/>
              <a:t>  </a:t>
            </a:r>
            <a:r>
              <a:rPr lang="en-US" sz="1400" dirty="0" err="1" smtClean="0"/>
              <a:t>Moeskops</a:t>
            </a:r>
            <a:r>
              <a:rPr lang="en-US" sz="1400" dirty="0" smtClean="0"/>
              <a:t> </a:t>
            </a:r>
            <a:r>
              <a:rPr lang="en-US" sz="1400" dirty="0"/>
              <a:t>et al. </a:t>
            </a:r>
            <a:r>
              <a:rPr lang="en-US" sz="1400" dirty="0" smtClean="0"/>
              <a:t>[</a:t>
            </a:r>
            <a:r>
              <a:rPr lang="en-US" sz="1400" dirty="0"/>
              <a:t>6</a:t>
            </a:r>
            <a:r>
              <a:rPr lang="en-US" sz="1400" dirty="0" smtClean="0"/>
              <a:t>] </a:t>
            </a:r>
            <a:r>
              <a:rPr lang="en-US" sz="1400" dirty="0"/>
              <a:t>used 3 CNNs, each with a different 2-dimensional input patch size, running in parallel to classify and segment MRI brain images of 22 pre-term infants and 35 adults into different tissue classes such as white matter, grey matter and cerebrospinal fluid. Overall, the algorithm achieved good accuracy, with Dice coefficients between </a:t>
            </a:r>
            <a:r>
              <a:rPr lang="en-US" sz="1400" dirty="0" smtClean="0"/>
              <a:t>0.82 </a:t>
            </a:r>
            <a:r>
              <a:rPr lang="en-US" sz="1400" dirty="0"/>
              <a:t>and 0.87. </a:t>
            </a:r>
            <a:endParaRPr lang="en-US" sz="1400" dirty="0" smtClean="0"/>
          </a:p>
          <a:p>
            <a:endParaRPr lang="en-US" sz="14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2362200"/>
            <a:ext cx="5867400" cy="43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77200" cy="1143000"/>
          </a:xfrm>
        </p:spPr>
        <p:txBody>
          <a:bodyPr>
            <a:normAutofit/>
          </a:bodyPr>
          <a:lstStyle/>
          <a:p>
            <a:r>
              <a:rPr lang="en-US" sz="2000" dirty="0" smtClean="0"/>
              <a:t>REGISTRATION</a:t>
            </a:r>
            <a:endParaRPr lang="en-US" sz="2000" dirty="0"/>
          </a:p>
        </p:txBody>
      </p:sp>
      <p:sp>
        <p:nvSpPr>
          <p:cNvPr id="3" name="Content Placeholder 2"/>
          <p:cNvSpPr>
            <a:spLocks noGrp="1"/>
          </p:cNvSpPr>
          <p:nvPr>
            <p:ph idx="1"/>
          </p:nvPr>
        </p:nvSpPr>
        <p:spPr>
          <a:xfrm>
            <a:off x="609600" y="594518"/>
            <a:ext cx="8077200" cy="4297363"/>
          </a:xfrm>
        </p:spPr>
        <p:txBody>
          <a:bodyPr>
            <a:normAutofit/>
          </a:bodyPr>
          <a:lstStyle/>
          <a:p>
            <a:r>
              <a:rPr lang="en-US" sz="1400" dirty="0" smtClean="0"/>
              <a:t>Image </a:t>
            </a:r>
            <a:r>
              <a:rPr lang="en-US" sz="1400" dirty="0"/>
              <a:t>registration is employed in neurosurgery or spinal surgery, to localize a tumor or spinal bony landmark</a:t>
            </a:r>
            <a:r>
              <a:rPr lang="en-US" sz="1400" dirty="0" smtClean="0"/>
              <a:t>, </a:t>
            </a:r>
            <a:r>
              <a:rPr lang="en-US" sz="1400" dirty="0"/>
              <a:t>in order to facilitate surgical tumor removal or spinal screw implant placement</a:t>
            </a:r>
            <a:r>
              <a:rPr lang="en-US" sz="1400" dirty="0" smtClean="0"/>
              <a:t>.</a:t>
            </a:r>
            <a:endParaRPr lang="en-US" sz="1400" dirty="0"/>
          </a:p>
          <a:p>
            <a:r>
              <a:rPr lang="en-US" sz="1400" dirty="0" smtClean="0"/>
              <a:t>In registration  A </a:t>
            </a:r>
            <a:r>
              <a:rPr lang="en-US" sz="1400" dirty="0"/>
              <a:t>reference image is aligned to a second image,  which can be 2 or 3-dimensional. </a:t>
            </a:r>
            <a:endParaRPr lang="en-US" sz="1400" dirty="0" smtClean="0"/>
          </a:p>
          <a:p>
            <a:r>
              <a:rPr lang="en-US" sz="1400" dirty="0" smtClean="0"/>
              <a:t>The </a:t>
            </a:r>
            <a:r>
              <a:rPr lang="en-US" sz="1400" dirty="0"/>
              <a:t>reference image may be a pre-operative MRI brain scan and the sense image may be an intraoperative MRI brain scan done after a first-pass resection, to determine if there is remnant tumor and if further resection is required.</a:t>
            </a:r>
          </a:p>
          <a:p>
            <a:pPr marL="0" indent="0">
              <a:buNone/>
            </a:pPr>
            <a:endParaRPr lang="en-US" sz="1400" dirty="0"/>
          </a:p>
        </p:txBody>
      </p:sp>
      <p:pic>
        <p:nvPicPr>
          <p:cNvPr id="7172" name="Picture 4" descr="C:\Users\NS\Desktop\NSU_WS\sunum dp\Untitle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36830" y="4114800"/>
            <a:ext cx="4024487" cy="24574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38927" y="2209800"/>
            <a:ext cx="4299521" cy="169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149" y="228600"/>
            <a:ext cx="8077200" cy="5791200"/>
          </a:xfrm>
        </p:spPr>
        <p:txBody>
          <a:bodyPr>
            <a:normAutofit/>
          </a:bodyPr>
          <a:lstStyle/>
          <a:p>
            <a:pPr marL="0" indent="0">
              <a:buNone/>
            </a:pPr>
            <a:r>
              <a:rPr lang="en-US" sz="2000" b="1" dirty="0" smtClean="0"/>
              <a:t>Future Promising Applications </a:t>
            </a:r>
          </a:p>
          <a:p>
            <a:r>
              <a:rPr lang="en-US" sz="1400" dirty="0" smtClean="0"/>
              <a:t>An </a:t>
            </a:r>
            <a:r>
              <a:rPr lang="en-US" sz="1400" dirty="0"/>
              <a:t>interesting application was reported by </a:t>
            </a:r>
            <a:r>
              <a:rPr lang="en-US" sz="1400" dirty="0" err="1"/>
              <a:t>Nie</a:t>
            </a:r>
            <a:r>
              <a:rPr lang="en-US" sz="1400" dirty="0"/>
              <a:t> et </a:t>
            </a:r>
            <a:r>
              <a:rPr lang="en-US" sz="1400" dirty="0" smtClean="0"/>
              <a:t>al. [6] in </a:t>
            </a:r>
            <a:r>
              <a:rPr lang="en-US" sz="1400" dirty="0"/>
              <a:t>which GANs were used to generate CT brain images from MRI images. This is remarkable, as it means that patients can potentially avoid the ionizing radiation from a CT scanner altogether, lowering cost and improving patient </a:t>
            </a:r>
            <a:r>
              <a:rPr lang="en-US" sz="1400" dirty="0" smtClean="0"/>
              <a:t>safety</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pPr marL="0" indent="0">
              <a:buNone/>
            </a:pPr>
            <a:endParaRPr lang="en-US" sz="1400" dirty="0"/>
          </a:p>
          <a:p>
            <a:pPr marL="0" indent="0">
              <a:buNone/>
            </a:pPr>
            <a:endParaRPr lang="en-US" sz="1400" dirty="0"/>
          </a:p>
          <a:p>
            <a:r>
              <a:rPr lang="en-US" sz="1400" dirty="0" err="1"/>
              <a:t>Nie</a:t>
            </a:r>
            <a:r>
              <a:rPr lang="en-US" sz="1400" dirty="0"/>
              <a:t> also exploited the ability of GANs to generate improved, higher resolution images from native images </a:t>
            </a:r>
            <a:r>
              <a:rPr lang="en-US" sz="1400" dirty="0" smtClean="0"/>
              <a:t>[7] </a:t>
            </a:r>
            <a:r>
              <a:rPr lang="en-US" sz="1400" dirty="0"/>
              <a:t>and reduced the blurriness in the CT images. </a:t>
            </a:r>
            <a:r>
              <a:rPr lang="en-US" sz="1400" dirty="0" smtClean="0"/>
              <a:t>High </a:t>
            </a:r>
            <a:r>
              <a:rPr lang="en-US" sz="1400" dirty="0"/>
              <a:t>quality MRI images require high tesla (and correspondingly costlier) MRI scanners. </a:t>
            </a:r>
            <a:r>
              <a:rPr lang="en-US" sz="1400" dirty="0" smtClean="0"/>
              <a:t>Algorithmically generated </a:t>
            </a:r>
            <a:r>
              <a:rPr lang="en-US" sz="1400" dirty="0"/>
              <a:t>high quality MRI images on a lower field-strength scanner would thus lower healthcare </a:t>
            </a:r>
            <a:r>
              <a:rPr lang="en-US" sz="1400" dirty="0" err="1" smtClean="0"/>
              <a:t>costs.A</a:t>
            </a:r>
            <a:r>
              <a:rPr lang="en-US" sz="1400" dirty="0" smtClean="0"/>
              <a:t> </a:t>
            </a:r>
            <a:r>
              <a:rPr lang="en-US" sz="1400" dirty="0"/>
              <a:t>useful extension of resolution improvement techniques would be applying them to generate MRI images of higher quality. </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3200" y="1524000"/>
            <a:ext cx="4343400" cy="191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4800600"/>
            <a:ext cx="3429000" cy="213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IV. </a:t>
            </a:r>
            <a:r>
              <a:rPr lang="en-US" sz="2000" b="1" dirty="0" smtClean="0"/>
              <a:t>CONCLUSION</a:t>
            </a:r>
            <a:r>
              <a:rPr lang="en-US" sz="2000" dirty="0" smtClean="0"/>
              <a:t/>
            </a:r>
            <a:br>
              <a:rPr lang="en-US" sz="2000" dirty="0" smtClean="0"/>
            </a:br>
            <a:r>
              <a:rPr lang="en-US" sz="2000" b="1" dirty="0" smtClean="0"/>
              <a:t>A) Research </a:t>
            </a:r>
            <a:r>
              <a:rPr lang="en-US" sz="2000" b="1" dirty="0"/>
              <a:t>O</a:t>
            </a:r>
            <a:r>
              <a:rPr lang="en-US" sz="2000" b="1" dirty="0" smtClean="0"/>
              <a:t>bstacles and Possible Solutions</a:t>
            </a:r>
            <a:r>
              <a:rPr lang="en-US" sz="2000" b="1" dirty="0"/>
              <a:t/>
            </a:r>
            <a:br>
              <a:rPr lang="en-US" sz="2000" b="1" dirty="0"/>
            </a:br>
            <a:endParaRPr lang="en-US" sz="2000" dirty="0"/>
          </a:p>
        </p:txBody>
      </p:sp>
      <p:sp>
        <p:nvSpPr>
          <p:cNvPr id="3" name="Content Placeholder 2"/>
          <p:cNvSpPr>
            <a:spLocks noGrp="1"/>
          </p:cNvSpPr>
          <p:nvPr>
            <p:ph idx="1"/>
          </p:nvPr>
        </p:nvSpPr>
        <p:spPr>
          <a:xfrm>
            <a:off x="533400" y="1219200"/>
            <a:ext cx="8077200" cy="4297363"/>
          </a:xfrm>
        </p:spPr>
        <p:txBody>
          <a:bodyPr>
            <a:normAutofit lnSpcReduction="10000"/>
          </a:bodyPr>
          <a:lstStyle/>
          <a:p>
            <a:pPr marL="0" indent="0">
              <a:buNone/>
            </a:pPr>
            <a:r>
              <a:rPr lang="en-US" sz="1400" dirty="0" smtClean="0"/>
              <a:t>        </a:t>
            </a:r>
            <a:r>
              <a:rPr lang="en-US" sz="1400" i="1" dirty="0" smtClean="0"/>
              <a:t>Limited dataset problem </a:t>
            </a:r>
          </a:p>
          <a:p>
            <a:pPr marL="0" indent="0">
              <a:buNone/>
            </a:pPr>
            <a:endParaRPr lang="en-US" sz="1400" dirty="0"/>
          </a:p>
          <a:p>
            <a:r>
              <a:rPr lang="en-US" sz="1400" dirty="0"/>
              <a:t>Data or class imbalance in the training set is also a significant issue in medical image analysis [94]. This refers to the number of images in the training data being skewed towards normal and non-pathological </a:t>
            </a:r>
            <a:r>
              <a:rPr lang="en-US" sz="1400" dirty="0" smtClean="0"/>
              <a:t>images</a:t>
            </a:r>
          </a:p>
          <a:p>
            <a:r>
              <a:rPr lang="en-US" sz="1400" dirty="0"/>
              <a:t>Rare diseases are an extreme example of this and can be missed without adequate training examples. This data imbalance effect can be ameliorated by using data augmentation to generate more training images of rare or abnormal data, though there is risk of </a:t>
            </a:r>
            <a:r>
              <a:rPr lang="en-US" sz="1400" dirty="0" err="1"/>
              <a:t>overfitting</a:t>
            </a:r>
            <a:r>
              <a:rPr lang="en-US" sz="1400" dirty="0"/>
              <a:t>. </a:t>
            </a:r>
            <a:endParaRPr lang="en-US" sz="1400" dirty="0" smtClean="0"/>
          </a:p>
          <a:p>
            <a:endParaRPr lang="en-US" sz="1400" dirty="0"/>
          </a:p>
          <a:p>
            <a:endParaRPr lang="en-US" sz="1400" dirty="0" smtClean="0"/>
          </a:p>
          <a:p>
            <a:pPr marL="0" indent="0">
              <a:buNone/>
            </a:pPr>
            <a:r>
              <a:rPr lang="en-US" sz="1400" dirty="0" smtClean="0"/>
              <a:t>        </a:t>
            </a:r>
            <a:r>
              <a:rPr lang="en-US" sz="1400" i="1" dirty="0" smtClean="0"/>
              <a:t>Nonhuman actor problem</a:t>
            </a:r>
          </a:p>
          <a:p>
            <a:pPr marL="0" indent="0">
              <a:buNone/>
            </a:pPr>
            <a:endParaRPr lang="en-US" sz="1400" dirty="0" smtClean="0"/>
          </a:p>
          <a:p>
            <a:r>
              <a:rPr lang="en-US" sz="1400" dirty="0"/>
              <a:t>An important, non-technical challenge is the public reception towards their health results being studied by a nonhuman actor. This situation is not helped by the apocalyptic artificial intelligence scenarios painted by some.</a:t>
            </a:r>
          </a:p>
          <a:p>
            <a:r>
              <a:rPr lang="en-US" sz="1400" dirty="0"/>
              <a:t> Machine learning algorithms have surpassed human performance in image recognition tasks, and it is likely that they will perform better than humans in medical image analysis as well</a:t>
            </a:r>
            <a:r>
              <a:rPr lang="en-US" sz="1400" dirty="0" smtClean="0"/>
              <a:t>.</a:t>
            </a:r>
          </a:p>
          <a:p>
            <a:r>
              <a:rPr lang="en-US" sz="1400" dirty="0" smtClean="0"/>
              <a:t> Yet </a:t>
            </a:r>
            <a:r>
              <a:rPr lang="en-US" sz="1400" dirty="0"/>
              <a:t>the question regarding legal and moral culpability arises when a patient is misdiagnosed, or suffers morbidity as a result of AI or AI-assisted medical management.</a:t>
            </a:r>
            <a:endParaRPr lang="en-US" sz="1400" dirty="0" smtClean="0"/>
          </a:p>
          <a:p>
            <a:endParaRPr lang="en-US" sz="1400" dirty="0"/>
          </a:p>
          <a:p>
            <a:endParaRPr lang="en-US" sz="1400" dirty="0"/>
          </a:p>
        </p:txBody>
      </p:sp>
    </p:spTree>
    <p:extLst>
      <p:ext uri="{BB962C8B-B14F-4D97-AF65-F5344CB8AC3E}">
        <p14:creationId xmlns:p14="http://schemas.microsoft.com/office/powerpoint/2010/main" val="172830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400" dirty="0" smtClean="0"/>
              <a:t>[3] A</a:t>
            </a:r>
            <a:r>
              <a:rPr lang="en-US" sz="1400" dirty="0"/>
              <a:t>. </a:t>
            </a:r>
            <a:r>
              <a:rPr lang="en-US" sz="1400" dirty="0" err="1"/>
              <a:t>Rajkomar</a:t>
            </a:r>
            <a:r>
              <a:rPr lang="en-US" sz="1400" dirty="0"/>
              <a:t>, S. Lingam, A. G. Taylor, M. Blum, and J. </a:t>
            </a:r>
            <a:r>
              <a:rPr lang="en-US" sz="1400" dirty="0" err="1"/>
              <a:t>Mongan</a:t>
            </a:r>
            <a:r>
              <a:rPr lang="en-US" sz="1400" dirty="0"/>
              <a:t>, ‘‘</a:t>
            </a:r>
            <a:r>
              <a:rPr lang="en-US" sz="1400" dirty="0" err="1"/>
              <a:t>Highthroughput</a:t>
            </a:r>
            <a:r>
              <a:rPr lang="en-US" sz="1400" dirty="0"/>
              <a:t> classification of radiographs using deep convolutional neural networks,’’ J. Digit. </a:t>
            </a:r>
            <a:r>
              <a:rPr lang="en-US" sz="1400" dirty="0" err="1"/>
              <a:t>Imag</a:t>
            </a:r>
            <a:r>
              <a:rPr lang="en-US" sz="1400" dirty="0"/>
              <a:t>., vol. 30, no. 1, pp. 95–101, </a:t>
            </a:r>
            <a:r>
              <a:rPr lang="en-US" sz="1400" dirty="0" smtClean="0"/>
              <a:t>2017</a:t>
            </a:r>
          </a:p>
          <a:p>
            <a:endParaRPr lang="en-US" sz="1400" dirty="0"/>
          </a:p>
          <a:p>
            <a:r>
              <a:rPr lang="en-US" sz="1400" dirty="0" smtClean="0"/>
              <a:t>[4] P</a:t>
            </a:r>
            <a:r>
              <a:rPr lang="en-US" sz="1400" dirty="0"/>
              <a:t>. </a:t>
            </a:r>
            <a:r>
              <a:rPr lang="en-US" sz="1400" dirty="0" err="1"/>
              <a:t>Rajpurkar</a:t>
            </a:r>
            <a:r>
              <a:rPr lang="en-US" sz="1400" dirty="0"/>
              <a:t> et al. (Dec. 2017). ‘‘</a:t>
            </a:r>
            <a:r>
              <a:rPr lang="en-US" sz="1400" dirty="0" err="1"/>
              <a:t>CheXNet</a:t>
            </a:r>
            <a:r>
              <a:rPr lang="en-US" sz="1400" dirty="0"/>
              <a:t>: Radiologist-level pneumonia detection on chest X-rays with deep learning.’’ [Online]. Available: </a:t>
            </a:r>
            <a:r>
              <a:rPr lang="en-US" sz="1400" dirty="0">
                <a:hlinkClick r:id="rId2"/>
              </a:rPr>
              <a:t>https://</a:t>
            </a:r>
            <a:r>
              <a:rPr lang="en-US" sz="1400" dirty="0" smtClean="0">
                <a:hlinkClick r:id="rId2"/>
              </a:rPr>
              <a:t>arxiv.org/abs/1711.05225</a:t>
            </a:r>
            <a:endParaRPr lang="en-US" sz="1400" dirty="0" smtClean="0"/>
          </a:p>
          <a:p>
            <a:endParaRPr lang="en-US" sz="1400" dirty="0"/>
          </a:p>
          <a:p>
            <a:r>
              <a:rPr lang="en-US" sz="1400" dirty="0" smtClean="0"/>
              <a:t>[5] H</a:t>
            </a:r>
            <a:r>
              <a:rPr lang="en-US" sz="1400" dirty="0"/>
              <a:t>. R. Roth et al., ‘‘Anatomy-specific classification of medical images using deep convolutional nets,’’ in Proc. IEEE 12th Int. </a:t>
            </a:r>
            <a:r>
              <a:rPr lang="en-US" sz="1400" dirty="0" err="1"/>
              <a:t>Symp</a:t>
            </a:r>
            <a:r>
              <a:rPr lang="en-US" sz="1400" dirty="0"/>
              <a:t>. Biomed. </a:t>
            </a:r>
            <a:r>
              <a:rPr lang="en-US" sz="1400" dirty="0" err="1"/>
              <a:t>Imag</a:t>
            </a:r>
            <a:r>
              <a:rPr lang="en-US" sz="1400" dirty="0"/>
              <a:t>. (ISBI), Apr. 2015, pp. 101–104</a:t>
            </a:r>
            <a:r>
              <a:rPr lang="en-US" sz="1400" dirty="0" smtClean="0"/>
              <a:t>.</a:t>
            </a:r>
          </a:p>
          <a:p>
            <a:endParaRPr lang="en-US" sz="1400" dirty="0"/>
          </a:p>
          <a:p>
            <a:r>
              <a:rPr lang="en-US" sz="1400" dirty="0" smtClean="0"/>
              <a:t>[6] </a:t>
            </a:r>
            <a:r>
              <a:rPr lang="en-US" sz="1400" dirty="0"/>
              <a:t>D. </a:t>
            </a:r>
            <a:r>
              <a:rPr lang="en-US" sz="1400" dirty="0" err="1"/>
              <a:t>Nie</a:t>
            </a:r>
            <a:r>
              <a:rPr lang="en-US" sz="1400" dirty="0"/>
              <a:t>, X. Cao, Y. </a:t>
            </a:r>
            <a:r>
              <a:rPr lang="en-US" sz="1400" dirty="0" err="1"/>
              <a:t>Gao</a:t>
            </a:r>
            <a:r>
              <a:rPr lang="en-US" sz="1400" dirty="0"/>
              <a:t>, L. Wang, and D. </a:t>
            </a:r>
            <a:r>
              <a:rPr lang="en-US" sz="1400" dirty="0" err="1"/>
              <a:t>Shen</a:t>
            </a:r>
            <a:r>
              <a:rPr lang="en-US" sz="1400" dirty="0"/>
              <a:t>, ‘‘Estimating CT image from MRI data using 3D fully convolutional networks,’’ in Proc. Int. Workshop Large-Scale Annotation Biomed. Data Expert Label Synthesis, 2016, pp. 170–178</a:t>
            </a:r>
            <a:r>
              <a:rPr lang="en-US" sz="1400" dirty="0" smtClean="0"/>
              <a:t>.</a:t>
            </a:r>
          </a:p>
          <a:p>
            <a:endParaRPr lang="en-US" sz="1400" dirty="0"/>
          </a:p>
          <a:p>
            <a:r>
              <a:rPr lang="en-US" sz="1400" dirty="0" smtClean="0"/>
              <a:t>[7] </a:t>
            </a:r>
            <a:r>
              <a:rPr lang="en-US" sz="1400" dirty="0"/>
              <a:t>C. </a:t>
            </a:r>
            <a:r>
              <a:rPr lang="en-US" sz="1400" dirty="0" err="1"/>
              <a:t>Ledig</a:t>
            </a:r>
            <a:r>
              <a:rPr lang="en-US" sz="1400" dirty="0"/>
              <a:t> et al. (Sep. 2016). ‘‘Photo-realistic single image </a:t>
            </a:r>
            <a:r>
              <a:rPr lang="en-US" sz="1400" dirty="0" smtClean="0"/>
              <a:t>super resolution </a:t>
            </a:r>
            <a:r>
              <a:rPr lang="en-US" sz="1400" dirty="0"/>
              <a:t>using a generative adversarial network.’’ [Online]. Available: https://arxiv.org/abs/1609.04802</a:t>
            </a:r>
          </a:p>
        </p:txBody>
      </p:sp>
    </p:spTree>
    <p:extLst>
      <p:ext uri="{BB962C8B-B14F-4D97-AF65-F5344CB8AC3E}">
        <p14:creationId xmlns:p14="http://schemas.microsoft.com/office/powerpoint/2010/main" val="361858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ML C</a:t>
            </a:r>
            <a:r>
              <a:rPr lang="en-US" dirty="0" smtClean="0"/>
              <a:t>ommunity </a:t>
            </a:r>
            <a:r>
              <a:rPr lang="en-US" dirty="0"/>
              <a:t>is interested in  Medical Image </a:t>
            </a:r>
            <a:r>
              <a:rPr lang="en-US" dirty="0" smtClean="0"/>
              <a:t>Analysis?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ML </a:t>
            </a:r>
            <a:r>
              <a:rPr lang="en-US" dirty="0" smtClean="0"/>
              <a:t>Community </a:t>
            </a:r>
            <a:r>
              <a:rPr lang="en-US" dirty="0"/>
              <a:t>is interested in  Medical Image </a:t>
            </a:r>
            <a:r>
              <a:rPr lang="en-US" dirty="0" smtClean="0"/>
              <a:t>Analysis:</a:t>
            </a:r>
            <a:endParaRPr lang="en-US" dirty="0"/>
          </a:p>
        </p:txBody>
      </p:sp>
      <p:sp>
        <p:nvSpPr>
          <p:cNvPr id="3" name="Content Placeholder 2"/>
          <p:cNvSpPr>
            <a:spLocks noGrp="1"/>
          </p:cNvSpPr>
          <p:nvPr>
            <p:ph idx="1"/>
          </p:nvPr>
        </p:nvSpPr>
        <p:spPr>
          <a:xfrm>
            <a:off x="838200" y="1600200"/>
            <a:ext cx="8077200" cy="4042387"/>
          </a:xfrm>
        </p:spPr>
        <p:txBody>
          <a:bodyPr>
            <a:normAutofit/>
          </a:bodyPr>
          <a:lstStyle/>
          <a:p>
            <a:r>
              <a:rPr lang="en-US" sz="1600" dirty="0" smtClean="0"/>
              <a:t>Data </a:t>
            </a:r>
            <a:r>
              <a:rPr lang="en-US" sz="1600" dirty="0"/>
              <a:t>is relatively structured and </a:t>
            </a:r>
            <a:r>
              <a:rPr lang="en-US" sz="1600" dirty="0" smtClean="0"/>
              <a:t>labeled </a:t>
            </a:r>
            <a:r>
              <a:rPr lang="en-US" sz="1600" dirty="0"/>
              <a:t>and </a:t>
            </a:r>
            <a:r>
              <a:rPr lang="en-US" sz="1600" dirty="0" smtClean="0"/>
              <a:t>digitalization </a:t>
            </a:r>
            <a:r>
              <a:rPr lang="en-US" sz="1600" dirty="0"/>
              <a:t>process of records are increasing every year vastly</a:t>
            </a:r>
            <a:r>
              <a:rPr lang="en-US" sz="1600" dirty="0" smtClean="0"/>
              <a:t>.</a:t>
            </a:r>
          </a:p>
          <a:p>
            <a:pPr marL="0" indent="0">
              <a:buNone/>
            </a:pPr>
            <a:endParaRPr lang="en-US" sz="1600" dirty="0" smtClean="0"/>
          </a:p>
          <a:p>
            <a:pPr marL="0" indent="0">
              <a:buNone/>
            </a:pPr>
            <a:r>
              <a:rPr lang="en-US" sz="1600" dirty="0" smtClean="0"/>
              <a:t>“The </a:t>
            </a:r>
            <a:r>
              <a:rPr lang="en-US" sz="1600" dirty="0"/>
              <a:t>use of electronic health records (EHR) quadrupled from 11.8% to 39.6% amongst office-based physicians in the US from 2007 to 2012 </a:t>
            </a:r>
            <a:r>
              <a:rPr lang="en-US" sz="1600" dirty="0" smtClean="0"/>
              <a:t>“</a:t>
            </a:r>
            <a:endParaRPr lang="en-US" sz="1600" dirty="0"/>
          </a:p>
          <a:p>
            <a:endParaRPr lang="en-US" dirty="0"/>
          </a:p>
        </p:txBody>
      </p:sp>
      <p:pic>
        <p:nvPicPr>
          <p:cNvPr id="1026" name="Picture 2" descr="C:\Users\NS\Desktop\NSU_WS\sunum dp\eh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11907" y="3200400"/>
            <a:ext cx="555413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0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ML </a:t>
            </a:r>
            <a:r>
              <a:rPr lang="en-US" dirty="0" smtClean="0"/>
              <a:t>Community </a:t>
            </a:r>
            <a:r>
              <a:rPr lang="en-US" dirty="0"/>
              <a:t>is interested in  Medical Image Analysis</a:t>
            </a:r>
          </a:p>
        </p:txBody>
      </p:sp>
      <p:sp>
        <p:nvSpPr>
          <p:cNvPr id="3" name="Content Placeholder 2"/>
          <p:cNvSpPr>
            <a:spLocks noGrp="1"/>
          </p:cNvSpPr>
          <p:nvPr>
            <p:ph idx="1"/>
          </p:nvPr>
        </p:nvSpPr>
        <p:spPr/>
        <p:txBody>
          <a:bodyPr>
            <a:normAutofit fontScale="92500" lnSpcReduction="20000"/>
          </a:bodyPr>
          <a:lstStyle/>
          <a:p>
            <a:r>
              <a:rPr lang="en-US" sz="1400" b="1" dirty="0"/>
              <a:t>Medical images are an integral part of a patient’s EHR and are currently analyzed by human radiologists, who are limited by speed, fatigue, and experience</a:t>
            </a:r>
            <a:r>
              <a:rPr lang="en-US" sz="1400" b="1" dirty="0" smtClean="0"/>
              <a:t>.</a:t>
            </a:r>
          </a:p>
          <a:p>
            <a:endParaRPr lang="en-US" sz="1400" b="1" dirty="0" smtClean="0"/>
          </a:p>
          <a:p>
            <a:r>
              <a:rPr lang="en-US" sz="1400" b="1" dirty="0" smtClean="0"/>
              <a:t>A </a:t>
            </a:r>
            <a:r>
              <a:rPr lang="en-US" sz="1400" b="1" dirty="0"/>
              <a:t>delayed or erroneous </a:t>
            </a:r>
            <a:r>
              <a:rPr lang="en-US" sz="1400" b="1" dirty="0" smtClean="0"/>
              <a:t>diagnosis causes </a:t>
            </a:r>
            <a:r>
              <a:rPr lang="en-US" sz="1400" b="1" dirty="0"/>
              <a:t>harm to the </a:t>
            </a:r>
            <a:r>
              <a:rPr lang="en-US" sz="1400" b="1" dirty="0" smtClean="0"/>
              <a:t>patient. It </a:t>
            </a:r>
            <a:r>
              <a:rPr lang="en-US" sz="1400" b="1" dirty="0"/>
              <a:t>takes years and great financial </a:t>
            </a:r>
            <a:r>
              <a:rPr lang="en-US" sz="1400" b="1" dirty="0" smtClean="0"/>
              <a:t>cost to </a:t>
            </a:r>
            <a:r>
              <a:rPr lang="en-US" sz="1400" b="1" dirty="0"/>
              <a:t>train a qualified </a:t>
            </a:r>
            <a:r>
              <a:rPr lang="en-US" sz="1400" b="1" dirty="0" smtClean="0"/>
              <a:t>radiologist </a:t>
            </a:r>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r>
              <a:rPr lang="en-US" sz="1400" b="1" dirty="0"/>
              <a:t> It is likely that this will be the area where patients first interact with functioning, practical artificial intelligence systems</a:t>
            </a:r>
          </a:p>
          <a:p>
            <a:pPr marL="0" indent="0">
              <a:buNone/>
            </a:pPr>
            <a:endParaRPr lang="en-US" sz="1400" dirty="0" smtClean="0"/>
          </a:p>
          <a:p>
            <a:pPr marL="0" indent="0">
              <a:buNone/>
            </a:pPr>
            <a:r>
              <a:rPr lang="en-US" sz="1700" b="1" i="1" dirty="0" smtClean="0"/>
              <a:t>                    So </a:t>
            </a:r>
            <a:r>
              <a:rPr lang="en-US" sz="1700" b="1" i="1" dirty="0"/>
              <a:t>there is need for better </a:t>
            </a:r>
            <a:r>
              <a:rPr lang="en-US" sz="1700" b="1" i="1" dirty="0" smtClean="0"/>
              <a:t>solutions </a:t>
            </a:r>
            <a:r>
              <a:rPr lang="en-US" sz="1700" b="1" i="1" dirty="0"/>
              <a:t>in terms of </a:t>
            </a:r>
            <a:r>
              <a:rPr lang="en-US" sz="1700" b="1" i="1" dirty="0" smtClean="0"/>
              <a:t>efficiency </a:t>
            </a:r>
            <a:r>
              <a:rPr lang="en-US" sz="1700" b="1" i="1" dirty="0"/>
              <a:t>and </a:t>
            </a:r>
            <a:r>
              <a:rPr lang="en-US" sz="1700" b="1" i="1" dirty="0" smtClean="0"/>
              <a:t>cost</a:t>
            </a:r>
          </a:p>
          <a:p>
            <a:endParaRPr lang="en-US" sz="1400" dirty="0"/>
          </a:p>
          <a:p>
            <a:endParaRPr lang="en-US" sz="1400" dirty="0" smtClean="0"/>
          </a:p>
          <a:p>
            <a:endParaRPr lang="en-US" sz="1400" dirty="0"/>
          </a:p>
        </p:txBody>
      </p:sp>
      <p:pic>
        <p:nvPicPr>
          <p:cNvPr id="2051" name="Picture 3" descr="C:\Users\NS\Desktop\NSU_WS\sunum dp\TIRED_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2793335"/>
            <a:ext cx="2572685" cy="17099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S\Desktop\NSU_WS\sunum dp\ai_h.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2730745"/>
            <a:ext cx="2446866" cy="183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9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We have different kind of  medical </a:t>
            </a:r>
            <a:r>
              <a:rPr lang="en-US" sz="2000" dirty="0" smtClean="0"/>
              <a:t>visualization </a:t>
            </a:r>
            <a:r>
              <a:rPr lang="en-US" sz="2000" dirty="0"/>
              <a:t>methods and each with </a:t>
            </a:r>
            <a:r>
              <a:rPr lang="en-US" sz="2000" dirty="0" smtClean="0"/>
              <a:t>has their </a:t>
            </a:r>
            <a:r>
              <a:rPr lang="en-US" sz="2000" dirty="0"/>
              <a:t>benefits at certain situations</a:t>
            </a:r>
            <a:br>
              <a:rPr lang="en-US" sz="2000" dirty="0"/>
            </a:br>
            <a:r>
              <a:rPr lang="en-US" sz="2000" dirty="0"/>
              <a:t>S</a:t>
            </a:r>
            <a:r>
              <a:rPr lang="en-US" sz="2000" dirty="0" smtClean="0"/>
              <a:t>uch </a:t>
            </a:r>
            <a:r>
              <a:rPr lang="en-US" sz="2000" dirty="0"/>
              <a:t>like:</a:t>
            </a:r>
          </a:p>
        </p:txBody>
      </p:sp>
      <p:sp>
        <p:nvSpPr>
          <p:cNvPr id="3" name="Content Placeholder 2"/>
          <p:cNvSpPr>
            <a:spLocks noGrp="1"/>
          </p:cNvSpPr>
          <p:nvPr>
            <p:ph idx="1"/>
          </p:nvPr>
        </p:nvSpPr>
        <p:spPr/>
        <p:txBody>
          <a:bodyPr>
            <a:normAutofit/>
          </a:bodyPr>
          <a:lstStyle/>
          <a:p>
            <a:endParaRPr lang="en-US" sz="1400" dirty="0"/>
          </a:p>
          <a:p>
            <a:endParaRPr lang="en-US" sz="2000" dirty="0"/>
          </a:p>
          <a:p>
            <a:r>
              <a:rPr lang="en-US" sz="2000" dirty="0"/>
              <a:t>U</a:t>
            </a:r>
            <a:r>
              <a:rPr lang="en-US" sz="2000" dirty="0" smtClean="0"/>
              <a:t>ltrasound </a:t>
            </a:r>
            <a:r>
              <a:rPr lang="en-US" sz="2000" dirty="0"/>
              <a:t>(US</a:t>
            </a:r>
            <a:r>
              <a:rPr lang="en-US" sz="2000" dirty="0" smtClean="0"/>
              <a:t>)</a:t>
            </a:r>
            <a:endParaRPr lang="en-US" sz="2000" dirty="0"/>
          </a:p>
          <a:p>
            <a:r>
              <a:rPr lang="en-US" sz="2000" dirty="0" smtClean="0"/>
              <a:t>X-ray</a:t>
            </a:r>
          </a:p>
          <a:p>
            <a:r>
              <a:rPr lang="en-US" sz="2000" dirty="0" smtClean="0"/>
              <a:t>Computed </a:t>
            </a:r>
            <a:r>
              <a:rPr lang="en-US" sz="2000" dirty="0"/>
              <a:t>tomography (CT) scans </a:t>
            </a:r>
          </a:p>
          <a:p>
            <a:r>
              <a:rPr lang="en-US" sz="2000" dirty="0"/>
              <a:t>M</a:t>
            </a:r>
            <a:r>
              <a:rPr lang="en-US" sz="2000" dirty="0" smtClean="0"/>
              <a:t>agnetic- </a:t>
            </a:r>
            <a:r>
              <a:rPr lang="en-US" sz="2000" dirty="0"/>
              <a:t>resonance imaging (MRI) </a:t>
            </a:r>
            <a:r>
              <a:rPr lang="en-US" sz="2000" dirty="0" smtClean="0"/>
              <a:t>scans</a:t>
            </a:r>
            <a:endParaRPr lang="en-US" sz="2000" dirty="0"/>
          </a:p>
          <a:p>
            <a:r>
              <a:rPr lang="en-US" sz="2000" dirty="0" smtClean="0"/>
              <a:t>Positron </a:t>
            </a:r>
            <a:r>
              <a:rPr lang="en-US" sz="2000" dirty="0"/>
              <a:t>emission tomography (PET) </a:t>
            </a:r>
            <a:r>
              <a:rPr lang="en-US" sz="2000" dirty="0" smtClean="0"/>
              <a:t>scans</a:t>
            </a:r>
            <a:endParaRPr lang="en-US" sz="2000" dirty="0"/>
          </a:p>
          <a:p>
            <a:r>
              <a:rPr lang="en-US" sz="2000" dirty="0" smtClean="0"/>
              <a:t>Retinal photography</a:t>
            </a:r>
            <a:endParaRPr lang="en-US" sz="2000" dirty="0"/>
          </a:p>
          <a:p>
            <a:r>
              <a:rPr lang="en-US" sz="2000" dirty="0" smtClean="0"/>
              <a:t>Histology</a:t>
            </a:r>
            <a:endParaRPr lang="en-US" sz="2000" dirty="0"/>
          </a:p>
        </p:txBody>
      </p:sp>
    </p:spTree>
    <p:extLst>
      <p:ext uri="{BB962C8B-B14F-4D97-AF65-F5344CB8AC3E}">
        <p14:creationId xmlns:p14="http://schemas.microsoft.com/office/powerpoint/2010/main" val="300575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14313"/>
            <a:ext cx="9088437" cy="728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07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II. </a:t>
            </a:r>
            <a:r>
              <a:rPr lang="en-US" sz="4000" b="1" dirty="0"/>
              <a:t>MACHINE LEARNING ARCHITECTURES</a:t>
            </a:r>
          </a:p>
        </p:txBody>
      </p:sp>
      <p:sp>
        <p:nvSpPr>
          <p:cNvPr id="3" name="Content Placeholder 2"/>
          <p:cNvSpPr>
            <a:spLocks noGrp="1"/>
          </p:cNvSpPr>
          <p:nvPr>
            <p:ph idx="1"/>
          </p:nvPr>
        </p:nvSpPr>
        <p:spPr/>
        <p:txBody>
          <a:bodyPr>
            <a:normAutofit/>
          </a:bodyPr>
          <a:lstStyle/>
          <a:p>
            <a:r>
              <a:rPr lang="en-US" sz="3000" b="1" dirty="0"/>
              <a:t>SUPERVISED LEARNING </a:t>
            </a:r>
            <a:r>
              <a:rPr lang="en-US" sz="3000" b="1" dirty="0" smtClean="0"/>
              <a:t>MODELS</a:t>
            </a:r>
          </a:p>
          <a:p>
            <a:pPr>
              <a:buFont typeface="Wingdings" pitchFamily="2" charset="2"/>
              <a:buChar char="q"/>
            </a:pPr>
            <a:r>
              <a:rPr lang="en-US" sz="1800" dirty="0"/>
              <a:t>CONVOLUTIONAL NEURAL </a:t>
            </a:r>
            <a:r>
              <a:rPr lang="en-US" sz="1800" dirty="0" smtClean="0"/>
              <a:t>NETWORKS</a:t>
            </a:r>
          </a:p>
          <a:p>
            <a:pPr>
              <a:buFont typeface="Wingdings" pitchFamily="2" charset="2"/>
              <a:buChar char="q"/>
            </a:pPr>
            <a:r>
              <a:rPr lang="en-US" sz="1800" dirty="0" smtClean="0"/>
              <a:t>TRANSFER </a:t>
            </a:r>
            <a:r>
              <a:rPr lang="en-US" sz="1800" dirty="0"/>
              <a:t>LEARNING WITH </a:t>
            </a:r>
            <a:r>
              <a:rPr lang="en-US" sz="1800" dirty="0" smtClean="0"/>
              <a:t>CNNs</a:t>
            </a:r>
          </a:p>
          <a:p>
            <a:pPr>
              <a:buFont typeface="Wingdings" pitchFamily="2" charset="2"/>
              <a:buChar char="q"/>
            </a:pPr>
            <a:r>
              <a:rPr lang="en-US" sz="1800" dirty="0"/>
              <a:t>RECURRENT NEURAL NETWORKS </a:t>
            </a:r>
            <a:endParaRPr lang="en-US" sz="3000" dirty="0"/>
          </a:p>
          <a:p>
            <a:r>
              <a:rPr lang="en-US" sz="3000" b="1" dirty="0"/>
              <a:t>UNSUPERVISED LEARNING </a:t>
            </a:r>
            <a:r>
              <a:rPr lang="en-US" sz="3000" b="1" dirty="0" smtClean="0"/>
              <a:t>MODELS</a:t>
            </a:r>
          </a:p>
          <a:p>
            <a:pPr>
              <a:buFont typeface="Wingdings" pitchFamily="2" charset="2"/>
              <a:buChar char="q"/>
            </a:pPr>
            <a:r>
              <a:rPr lang="en-US" sz="1800" dirty="0" smtClean="0"/>
              <a:t>AUTOENCODERS</a:t>
            </a:r>
          </a:p>
          <a:p>
            <a:pPr>
              <a:buFont typeface="Wingdings" pitchFamily="2" charset="2"/>
              <a:buChar char="q"/>
            </a:pPr>
            <a:r>
              <a:rPr lang="en-US" sz="1800" dirty="0" smtClean="0"/>
              <a:t>RESTRICTED </a:t>
            </a:r>
            <a:r>
              <a:rPr lang="en-US" sz="1800" dirty="0"/>
              <a:t>BOLTZMANN MACHINES </a:t>
            </a:r>
            <a:endParaRPr lang="en-US" sz="1800" dirty="0" smtClean="0"/>
          </a:p>
          <a:p>
            <a:pPr>
              <a:buFont typeface="Wingdings" pitchFamily="2" charset="2"/>
              <a:buChar char="q"/>
            </a:pPr>
            <a:r>
              <a:rPr lang="en-US" sz="1800" dirty="0" smtClean="0"/>
              <a:t>DEEP </a:t>
            </a:r>
            <a:r>
              <a:rPr lang="en-US" sz="1800" dirty="0"/>
              <a:t>BELIEF </a:t>
            </a:r>
            <a:r>
              <a:rPr lang="en-US" sz="1800" dirty="0" smtClean="0"/>
              <a:t>NET-WORKS</a:t>
            </a:r>
          </a:p>
          <a:p>
            <a:pPr>
              <a:buFont typeface="Wingdings" pitchFamily="2" charset="2"/>
              <a:buChar char="q"/>
            </a:pPr>
            <a:r>
              <a:rPr lang="en-US" sz="1800" dirty="0"/>
              <a:t>GENERATIVE ADVERSARIAL NETWORKS</a:t>
            </a:r>
          </a:p>
        </p:txBody>
      </p:sp>
    </p:spTree>
    <p:extLst>
      <p:ext uri="{BB962C8B-B14F-4D97-AF65-F5344CB8AC3E}">
        <p14:creationId xmlns:p14="http://schemas.microsoft.com/office/powerpoint/2010/main" val="266002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3083168"/>
          </a:xfrm>
        </p:spPr>
        <p:txBody>
          <a:bodyPr>
            <a:normAutofit fontScale="90000"/>
          </a:bodyPr>
          <a:lstStyle/>
          <a:p>
            <a:r>
              <a:rPr lang="en-US" sz="2000" b="1" i="1" dirty="0" smtClean="0"/>
              <a:t>1.CONVOLUTIONAL </a:t>
            </a:r>
            <a:r>
              <a:rPr lang="en-US" sz="2000" b="1" i="1" dirty="0"/>
              <a:t>NEURAL </a:t>
            </a:r>
            <a:r>
              <a:rPr lang="en-US" sz="2000" b="1" i="1" dirty="0" smtClean="0"/>
              <a:t>NETWORKS</a:t>
            </a:r>
            <a:r>
              <a:rPr lang="en-US" sz="2000" dirty="0" smtClean="0"/>
              <a:t/>
            </a:r>
            <a:br>
              <a:rPr lang="en-US" sz="2000" dirty="0" smtClean="0"/>
            </a:br>
            <a:r>
              <a:rPr lang="en-US" sz="2000" dirty="0"/>
              <a:t/>
            </a:r>
            <a:br>
              <a:rPr lang="en-US" sz="2000" dirty="0"/>
            </a:br>
            <a:r>
              <a:rPr lang="en-US" sz="2000" dirty="0"/>
              <a:t>Currently, CNNs are the most researched machine learning</a:t>
            </a:r>
            <a:br>
              <a:rPr lang="en-US" sz="2000" dirty="0"/>
            </a:br>
            <a:r>
              <a:rPr lang="en-US" sz="2000" dirty="0"/>
              <a:t>algorithms in medical image </a:t>
            </a:r>
            <a:r>
              <a:rPr lang="en-US" sz="2000" dirty="0" smtClean="0"/>
              <a:t>analysis. </a:t>
            </a:r>
            <a:r>
              <a:rPr lang="en-US" sz="2000" dirty="0"/>
              <a:t>The reason for this</a:t>
            </a:r>
            <a:br>
              <a:rPr lang="en-US" sz="2000" dirty="0"/>
            </a:br>
            <a:r>
              <a:rPr lang="en-US" sz="2000" dirty="0"/>
              <a:t>is that CNNs preserve spatial relationships when filtering</a:t>
            </a:r>
            <a:br>
              <a:rPr lang="en-US" sz="2000" dirty="0"/>
            </a:br>
            <a:r>
              <a:rPr lang="en-US" sz="2000" dirty="0"/>
              <a:t>input images.</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en-US" sz="2000" dirty="0"/>
          </a:p>
        </p:txBody>
      </p:sp>
      <p:sp>
        <p:nvSpPr>
          <p:cNvPr id="3" name="Content Placeholder 2"/>
          <p:cNvSpPr>
            <a:spLocks noGrp="1"/>
          </p:cNvSpPr>
          <p:nvPr>
            <p:ph idx="1"/>
          </p:nvPr>
        </p:nvSpPr>
        <p:spPr>
          <a:xfrm>
            <a:off x="685800" y="3124200"/>
            <a:ext cx="8077200" cy="4297363"/>
          </a:xfrm>
        </p:spPr>
        <p:txBody>
          <a:bodyPr>
            <a:normAutofit/>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a:p>
          <a:p>
            <a:pPr marL="0" indent="0">
              <a:buNone/>
            </a:pPr>
            <a:r>
              <a:rPr lang="en-US" sz="1400" dirty="0"/>
              <a:t>(A-C) Images of central lung cancer   </a:t>
            </a:r>
            <a:r>
              <a:rPr lang="en-US" sz="1400" dirty="0" smtClean="0"/>
              <a:t>  </a:t>
            </a:r>
            <a:r>
              <a:rPr lang="en-US" sz="1400" dirty="0"/>
              <a:t>[(A) CT , (B) PET/CT , (C) DW-MRI  ] </a:t>
            </a:r>
          </a:p>
          <a:p>
            <a:pPr marL="0" indent="0">
              <a:buNone/>
            </a:pPr>
            <a:r>
              <a:rPr lang="en-US" sz="1400" dirty="0"/>
              <a:t>(D-F) Images of central lung cancer (small cell tumor)  </a:t>
            </a:r>
            <a:r>
              <a:rPr lang="en-US" sz="1400" dirty="0" smtClean="0"/>
              <a:t>[  </a:t>
            </a:r>
            <a:r>
              <a:rPr lang="en-US" sz="1400" dirty="0"/>
              <a:t>(D) CT, (E) PE/CT, (F) DW-MRI]</a:t>
            </a:r>
          </a:p>
          <a:p>
            <a:endParaRPr lang="en-US" sz="1400" dirty="0"/>
          </a:p>
          <a:p>
            <a:pPr marL="0" indent="0">
              <a:buNone/>
            </a:pPr>
            <a:endParaRPr lang="en-US" sz="1400" dirty="0"/>
          </a:p>
        </p:txBody>
      </p:sp>
      <p:pic>
        <p:nvPicPr>
          <p:cNvPr id="4" name="Picture 2" descr="C:\Users\NS\Desktop\NSU_WS\sunum dp\fig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2049" y="609600"/>
            <a:ext cx="2309812" cy="15398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NS\Desktop\NSU_WS\sunum dp\fig5.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2590800"/>
            <a:ext cx="5257800" cy="30077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S\Desktop\NSU_WS\sunum dp\-Risk-4.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2200" y="2644231"/>
            <a:ext cx="2749608"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2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8.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2145</Words>
  <Application>Microsoft Office PowerPoint</Application>
  <PresentationFormat>On-screen Show (4:3)</PresentationFormat>
  <Paragraphs>270</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Training</vt:lpstr>
      <vt:lpstr>Deep Learning Applications in Medical Image Analysis</vt:lpstr>
      <vt:lpstr>PowerPoint Presentation</vt:lpstr>
      <vt:lpstr>Why ML Community is interested in  Medical Image Analysis?</vt:lpstr>
      <vt:lpstr>Why ML Community is interested in  Medical Image Analysis:</vt:lpstr>
      <vt:lpstr>Why ML Community is interested in  Medical Image Analysis</vt:lpstr>
      <vt:lpstr>We have different kind of  medical visualization methods and each with has their benefits at certain situations Such like:</vt:lpstr>
      <vt:lpstr>PowerPoint Presentation</vt:lpstr>
      <vt:lpstr>II. MACHINE LEARNING ARCHITECTURES</vt:lpstr>
      <vt:lpstr>1.CONVOLUTIONAL NEURAL NETWORKS  Currently, CNNs are the most researched machine learning algorithms in medical image analysis. The reason for this is that CNNs preserve spatial relationships when filtering input images.    </vt:lpstr>
      <vt:lpstr>How CNN works?</vt:lpstr>
      <vt:lpstr>PowerPoint Presentation</vt:lpstr>
      <vt:lpstr>2) TRANSFER LEARNING WITH CNNs </vt:lpstr>
      <vt:lpstr>3.RECURRENT NEURAL NETWORKS (RNNs)</vt:lpstr>
      <vt:lpstr>UNSUPERVISED LEARNING MODELS 1) AUTOENCODERS </vt:lpstr>
      <vt:lpstr>PowerPoint Presentation</vt:lpstr>
      <vt:lpstr>2) RESTRICTED BOLTZMANN MACHINES AND DEEP BELIEF NETWORKS</vt:lpstr>
      <vt:lpstr>PowerPoint Presentation</vt:lpstr>
      <vt:lpstr> APPLICATIONS IN MEDICAL IMAGE ANALYSIS</vt:lpstr>
      <vt:lpstr>CLASSIFICATION </vt:lpstr>
      <vt:lpstr>PowerPoint Presentation</vt:lpstr>
      <vt:lpstr>LOCALIZATION</vt:lpstr>
      <vt:lpstr>DETECTION</vt:lpstr>
      <vt:lpstr>SEGMENTATION</vt:lpstr>
      <vt:lpstr>REGISTRATION</vt:lpstr>
      <vt:lpstr>PowerPoint Presentation</vt:lpstr>
      <vt:lpstr>IV. CONCLUSION A) Research Obstacles and Possible Solutions </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2020-10-18T04:12:18Z</dcterms:created>
  <dcterms:modified xsi:type="dcterms:W3CDTF">2020-10-20T19:16:04Z</dcterms:modified>
</cp:coreProperties>
</file>