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6" r:id="rId11"/>
    <p:sldId id="267" r:id="rId12"/>
    <p:sldId id="263" r:id="rId13"/>
    <p:sldId id="265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1.png"/><Relationship Id="rId2" Type="http://schemas.microsoft.com/office/2007/relationships/media" Target="file:///D:\RL\Google%20DeepMind's%20Deep%20Q-learning%20playing%20Atari%20Breakout.mp4" TargetMode="External"/><Relationship Id="rId1" Type="http://schemas.openxmlformats.org/officeDocument/2006/relationships/video" Target="file:///D:\RL\Google%20DeepMind's%20Deep%20Q-learning%20playing%20Atari%20Breakout.mp4" TargetMode="Externa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2.png"/><Relationship Id="rId2" Type="http://schemas.microsoft.com/office/2007/relationships/media" Target="file:///D:\RL\videoplayback.mp4" TargetMode="External"/><Relationship Id="rId1" Type="http://schemas.openxmlformats.org/officeDocument/2006/relationships/video" Target="file:///D:\RL\videoplayback.mp4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PH" altLang="en-US" sz="4890" dirty="0"/>
              <a:t>Reinforcement Learning Applied to Forex Trading</a:t>
            </a:r>
            <a:br>
              <a:rPr lang="en-PH" altLang="en-US" dirty="0"/>
            </a:br>
            <a:endParaRPr lang="en-PH" altLang="en-US" sz="222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PH" altLang="en-US" sz="2000" dirty="0">
                <a:sym typeface="+mn-ea"/>
              </a:rPr>
              <a:t>João Carapuço, Rui Neves ∗, Nuno Horta</a:t>
            </a:r>
            <a:br>
              <a:rPr lang="en-PH" altLang="en-US" sz="2000" dirty="0">
                <a:sym typeface="+mn-ea"/>
              </a:rPr>
            </a:br>
            <a:r>
              <a:rPr lang="en-PH" altLang="en-US" sz="2000" dirty="0">
                <a:sym typeface="+mn-ea"/>
              </a:rPr>
              <a:t>Instituto de Telecomunicações, Instituto Superior Técnico, Torre Norte, Lisboa, Portugal</a:t>
            </a:r>
            <a:endParaRPr lang="en-US"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/>
              <a:t>RL Black Box</a:t>
            </a:r>
            <a:endParaRPr lang="en-PH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PH" altLang="en-US"/>
              <a:t>Feedforward backpropagation neural network acting as a Q-network </a:t>
            </a:r>
            <a:endParaRPr lang="en-PH" altLang="en-US"/>
          </a:p>
          <a:p>
            <a:r>
              <a:rPr lang="en-PH" altLang="en-US"/>
              <a:t>3 hidden layers of 20 ReLu neurons</a:t>
            </a:r>
            <a:endParaRPr lang="en-PH" altLang="en-US"/>
          </a:p>
          <a:p>
            <a:r>
              <a:rPr lang="en-PH" altLang="en-US"/>
              <a:t>3 output layer of linear neurons</a:t>
            </a:r>
            <a:endParaRPr lang="en-PH" altLang="en-US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6563995" y="2282825"/>
            <a:ext cx="4396740" cy="34366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PH" altLang="en-US" sz="3200"/>
              <a:t>Combining RL and Neural Networks in FOREX Trading</a:t>
            </a:r>
            <a:endParaRPr lang="en-PH" altLang="en-US" sz="3200"/>
          </a:p>
        </p:txBody>
      </p:sp>
      <p:pic>
        <p:nvPicPr>
          <p:cNvPr id="7" name="Content Placeholder 6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128395" y="1380490"/>
            <a:ext cx="4209415" cy="4796790"/>
          </a:xfrm>
          <a:prstGeom prst="rect">
            <a:avLst/>
          </a:prstGeom>
        </p:spPr>
      </p:pic>
      <p:pic>
        <p:nvPicPr>
          <p:cNvPr id="8" name="Content Placeholder 7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86425" y="1534160"/>
            <a:ext cx="5667375" cy="20389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5850" y="3573145"/>
            <a:ext cx="4709160" cy="278892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/>
              <a:t>Forex Trading using Tick Data</a:t>
            </a:r>
            <a:endParaRPr lang="en-PH" altLang="en-US"/>
          </a:p>
        </p:txBody>
      </p:sp>
      <p:sp>
        <p:nvSpPr>
          <p:cNvPr id="6" name="Content Placeholder 5"/>
          <p:cNvSpPr/>
          <p:nvPr>
            <p:ph sz="half" idx="1"/>
          </p:nvPr>
        </p:nvSpPr>
        <p:spPr/>
        <p:txBody>
          <a:bodyPr/>
          <a:p>
            <a:r>
              <a:rPr lang="en-US"/>
              <a:t>A tick in the context of forex tick charts is the change in price of a forex pair caused by a single trade. So instead of showing time-based charts like a 5 minute or 4 hour charts, tick charts will only print a new candle after a number of trades have happened</a:t>
            </a:r>
            <a:endParaRPr lang="en-US"/>
          </a:p>
        </p:txBody>
      </p:sp>
      <p:pic>
        <p:nvPicPr>
          <p:cNvPr id="7" name="Content Placeholder 6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6172200" y="2741930"/>
            <a:ext cx="5181600" cy="251841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/>
              <a:t>FLOW CHART</a:t>
            </a:r>
            <a:endParaRPr lang="en-PH" altLang="en-US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140460" y="2130425"/>
            <a:ext cx="9219565" cy="345313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PH" altLang="en-US"/>
              <a:t>Preprocessing </a:t>
            </a:r>
            <a:r>
              <a:rPr lang="en-PH" altLang="en-US" sz="1555" i="1"/>
              <a:t>(mean difference between ticks is 1.11 to 2.43 sec) </a:t>
            </a:r>
            <a:endParaRPr lang="en-PH" altLang="en-US" sz="1555" i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PH" altLang="en-US"/>
              <a:t>Bid price</a:t>
            </a:r>
            <a:endParaRPr lang="en-PH" altLang="en-US"/>
          </a:p>
          <a:p>
            <a:r>
              <a:rPr lang="en-PH" altLang="en-US"/>
              <a:t>Ask price</a:t>
            </a:r>
            <a:endParaRPr lang="en-PH" altLang="en-US"/>
          </a:p>
          <a:p>
            <a:r>
              <a:rPr lang="en-PH" altLang="en-US"/>
              <a:t>Volume of bid price</a:t>
            </a:r>
            <a:endParaRPr lang="en-PH" altLang="en-US"/>
          </a:p>
          <a:p>
            <a:r>
              <a:rPr lang="en-PH" altLang="en-US"/>
              <a:t>Volume of ask price</a:t>
            </a:r>
            <a:endParaRPr lang="en-PH" altLang="en-US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476885" y="4024630"/>
            <a:ext cx="3451860" cy="19354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4710" y="1691005"/>
            <a:ext cx="4975860" cy="487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/>
              <a:t>What is Reinforcement Learning(RL)?</a:t>
            </a:r>
            <a:endParaRPr lang="en-PH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Reinforcement learning (RL) is a sub-field of machine learning</a:t>
            </a:r>
            <a:endParaRPr lang="en-US"/>
          </a:p>
          <a:p>
            <a:pPr marL="0" indent="0">
              <a:buNone/>
            </a:pPr>
            <a:r>
              <a:rPr lang="en-US"/>
              <a:t>in which a system learns to act within a certain environment in a</a:t>
            </a:r>
            <a:endParaRPr lang="en-US"/>
          </a:p>
          <a:p>
            <a:pPr marL="0" indent="0">
              <a:buNone/>
            </a:pPr>
            <a:r>
              <a:rPr lang="en-US"/>
              <a:t>way that maximizes its accumulation of rewards, scalars received</a:t>
            </a:r>
            <a:endParaRPr lang="en-US"/>
          </a:p>
          <a:p>
            <a:pPr marL="0" indent="0">
              <a:buNone/>
            </a:pPr>
            <a:r>
              <a:rPr lang="en-US"/>
              <a:t>as feedback for actions.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/>
              <a:t>RL Success Stories (2013)</a:t>
            </a:r>
            <a:endParaRPr lang="en-PH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177145" cy="2768600"/>
          </a:xfrm>
        </p:spPr>
        <p:txBody>
          <a:bodyPr/>
          <a:p>
            <a:r>
              <a:rPr lang="en-PH" altLang="en-US" sz="2400"/>
              <a:t>In 2013, a London-based artificial intelligence (AI) company called Deepmind, stunned the AI community with a system based on the RL paradigm that had taught itself to play 7 different Atari video-games, 3 of them at human-expert level, using simply pixel positions and game scores as input and without any changes of architecture or learning algorithm between games</a:t>
            </a:r>
            <a:endParaRPr lang="en-PH" altLang="en-US" sz="2400"/>
          </a:p>
          <a:p>
            <a:r>
              <a:rPr lang="en-PH" altLang="en-US" sz="2400"/>
              <a:t>Deepmind was bought by Google</a:t>
            </a:r>
            <a:endParaRPr lang="en-PH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>
                <a:sym typeface="+mn-ea"/>
              </a:rPr>
              <a:t>RL Success Stories (2015)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US"/>
              <a:t>the system was achieving performances comparable to professional human game testers in over 20 different Atari games</a:t>
            </a:r>
            <a:endParaRPr lang="en-US"/>
          </a:p>
        </p:txBody>
      </p:sp>
      <p:pic>
        <p:nvPicPr>
          <p:cNvPr id="5" name="Google DeepMind's Deep Q-learning playing Atari Breakout">
            <a:hlinkClick r:id="" action="ppaction://media"/>
          </p:cNvPr>
          <p:cNvPicPr/>
          <p:nvPr>
            <p:ph sz="half" idx="2"/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6453505" y="1426210"/>
            <a:ext cx="4900295" cy="4087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 fullScrn="0">
              <p:cMediaNode>
                <p:cTn id="2" fill="hold" display="1">
                  <p:stCondLst>
                    <p:cond delay="indefinite"/>
                  </p:stCondLst>
                  <p:endCondLst>
                    <p:cond evt="onNext">
                      <p:tgtEl>
                        <p:sldTgt/>
                      </p:tgtEl>
                    </p:cond>
                    <p:cond evt="onPrev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 additive="base">
                                        <p:cTn id="7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PH" altLang="en-US" sz="3555"/>
              <a:t>RL Success Stories (2016): Google DeepMind AlphaGo beating the best Go Player </a:t>
            </a:r>
            <a:endParaRPr lang="en-PH" altLang="en-US" sz="3555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20000"/>
          </a:bodyPr>
          <a:p>
            <a:r>
              <a:rPr lang="en-US"/>
              <a:t>Then, that same company achieved wide mainstream exposure when its Go-playing program AlphaGo, which uses a somewhat similar approach to the Atari playing system, beat the best Go player in the world in an event that reached peaks of 60 million viewers.</a:t>
            </a:r>
            <a:endParaRPr lang="en-US"/>
          </a:p>
          <a:p>
            <a:r>
              <a:rPr lang="en-PH" altLang="en-US"/>
              <a:t>Combining Neural Networks using ReLu neuron and gradient descent algorithms wtih adaptive learning rate</a:t>
            </a:r>
            <a:endParaRPr lang="en-PH" altLang="en-US"/>
          </a:p>
        </p:txBody>
      </p:sp>
      <p:pic>
        <p:nvPicPr>
          <p:cNvPr id="5" name="videoplayback">
            <a:hlinkClick r:id="" action="ppaction://media"/>
          </p:cNvPr>
          <p:cNvPicPr/>
          <p:nvPr>
            <p:ph sz="half" idx="2"/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6172200" y="1691640"/>
            <a:ext cx="5181600" cy="38188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 fullScrn="0">
              <p:cMediaNode>
                <p:cTn id="2" fill="hold" display="1">
                  <p:stCondLst>
                    <p:cond delay="indefinite"/>
                  </p:stCondLst>
                  <p:endCondLst>
                    <p:cond evt="onNext">
                      <p:tgtEl>
                        <p:sldTgt/>
                      </p:tgtEl>
                    </p:cond>
                    <p:cond evt="onPrev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 additive="base">
                                        <p:cTn id="7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/>
              <a:t>The RL Learning Framework</a:t>
            </a:r>
            <a:endParaRPr lang="en-PH" altLang="en-US"/>
          </a:p>
        </p:txBody>
      </p:sp>
      <p:pic>
        <p:nvPicPr>
          <p:cNvPr id="5" name="Content Placeholder 4" descr="Framwork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617345" y="3201035"/>
            <a:ext cx="3726180" cy="160020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045" y="1825625"/>
            <a:ext cx="5532755" cy="4351655"/>
          </a:xfrm>
        </p:spPr>
        <p:txBody>
          <a:bodyPr>
            <a:normAutofit fontScale="70000"/>
          </a:bodyPr>
          <a:p>
            <a:r>
              <a:rPr lang="en-PH" altLang="en-US"/>
              <a:t>Agent - </a:t>
            </a:r>
            <a:r>
              <a:rPr lang="en-PH" altLang="en-US" i="1"/>
              <a:t>learner/decision maker</a:t>
            </a:r>
            <a:endParaRPr lang="en-PH" altLang="en-US" i="1"/>
          </a:p>
          <a:p>
            <a:r>
              <a:rPr lang="en-PH" altLang="en-US"/>
              <a:t>Environment - </a:t>
            </a:r>
            <a:r>
              <a:rPr lang="en-PH" altLang="en-US" i="1"/>
              <a:t>agent interacts</a:t>
            </a:r>
            <a:endParaRPr lang="en-PH" altLang="en-US" i="1"/>
          </a:p>
          <a:p>
            <a:r>
              <a:rPr lang="en-PH" altLang="en-US"/>
              <a:t>Reward - </a:t>
            </a:r>
            <a:r>
              <a:rPr lang="en-PH" altLang="en-US" i="1"/>
              <a:t>One of the input signals of RL. Should relay to the system what is its objective bu providing feedback on its performance</a:t>
            </a:r>
            <a:endParaRPr lang="en-PH" altLang="en-US"/>
          </a:p>
          <a:p>
            <a:r>
              <a:rPr lang="en-PH" altLang="en-US"/>
              <a:t>State - </a:t>
            </a:r>
            <a:r>
              <a:rPr lang="en-PH" altLang="en-US" i="1"/>
              <a:t>One of the input signals of a RL system. Should include all relevant information about the environment for decision making.</a:t>
            </a:r>
            <a:endParaRPr lang="en-PH" altLang="en-US" i="1"/>
          </a:p>
          <a:p>
            <a:pPr marL="0" indent="0">
              <a:buNone/>
            </a:pPr>
            <a:r>
              <a:rPr lang="en-PH" altLang="en-US"/>
              <a:t>a</a:t>
            </a:r>
            <a:r>
              <a:rPr lang="en-PH" altLang="en-US" baseline="-25000"/>
              <a:t>t</a:t>
            </a:r>
            <a:r>
              <a:rPr lang="en-PH" altLang="en-US" baseline="30000"/>
              <a:t>  </a:t>
            </a:r>
            <a:r>
              <a:rPr lang="en-PH" altLang="en-US"/>
              <a:t>- action at step t</a:t>
            </a:r>
            <a:endParaRPr lang="en-PH" altLang="en-US"/>
          </a:p>
          <a:p>
            <a:pPr marL="0" indent="0">
              <a:buNone/>
            </a:pPr>
            <a:r>
              <a:rPr lang="en-PH" altLang="en-US"/>
              <a:t>r</a:t>
            </a:r>
            <a:r>
              <a:rPr lang="en-PH" altLang="en-US" baseline="-25000"/>
              <a:t>t</a:t>
            </a:r>
            <a:r>
              <a:rPr lang="en-PH" altLang="en-US"/>
              <a:t> - reward at step t</a:t>
            </a:r>
            <a:endParaRPr lang="en-PH" altLang="en-US"/>
          </a:p>
          <a:p>
            <a:pPr marL="0" indent="0">
              <a:buNone/>
            </a:pPr>
            <a:r>
              <a:rPr lang="en-PH" altLang="en-US"/>
              <a:t>S</a:t>
            </a:r>
            <a:r>
              <a:rPr lang="en-PH" altLang="en-US" baseline="-25000"/>
              <a:t>t </a:t>
            </a:r>
            <a:r>
              <a:rPr lang="en-PH" altLang="en-US"/>
              <a:t>- State at step t</a:t>
            </a:r>
            <a:endParaRPr lang="en-PH" altLang="en-US"/>
          </a:p>
          <a:p>
            <a:pPr marL="0" indent="0">
              <a:buNone/>
            </a:pPr>
            <a:endParaRPr lang="en-PH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/>
              <a:t>Goal of RL</a:t>
            </a:r>
            <a:endParaRPr lang="en-PH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PH" altLang="en-US"/>
              <a:t>The goal is to find a policy πt that maximizes the sequence of rewards an agent will receive after step t:</a:t>
            </a:r>
            <a:endParaRPr lang="en-PH" altLang="en-US"/>
          </a:p>
          <a:p>
            <a:endParaRPr lang="en-PH" altLang="en-US"/>
          </a:p>
          <a:p>
            <a:pPr marL="0" indent="0">
              <a:buNone/>
            </a:pPr>
            <a:endParaRPr lang="en-PH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en-PH" altLang="en-US"/>
              <a:t>Policy - </a:t>
            </a:r>
            <a:r>
              <a:rPr lang="en-PH" altLang="en-US" i="1"/>
              <a:t>A mapping from states of the environment to actions to be taken when in thost states</a:t>
            </a:r>
            <a:endParaRPr lang="en-PH" altLang="en-US" i="1"/>
          </a:p>
        </p:txBody>
      </p:sp>
      <p:pic>
        <p:nvPicPr>
          <p:cNvPr id="6" name="Picture 5" descr="goa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3640" y="3326130"/>
            <a:ext cx="4490720" cy="10388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/>
              <a:t>Forex Trading</a:t>
            </a:r>
            <a:endParaRPr lang="en-PH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PH" altLang="en-US"/>
              <a:t>MT4</a:t>
            </a:r>
            <a:endParaRPr lang="en-PH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p>
            <a:r>
              <a:rPr lang="en-US"/>
              <a:t>https://www.fxblue.com/market-data/ticks/EURUSD</a:t>
            </a:r>
            <a:endParaRPr lang="en-US"/>
          </a:p>
          <a:p>
            <a:endParaRPr lang="en-US"/>
          </a:p>
          <a:p>
            <a:r>
              <a:rPr lang="en-PH" altLang="en-US"/>
              <a:t>Tick Chart</a:t>
            </a:r>
            <a:endParaRPr lang="en-PH" altLang="en-US"/>
          </a:p>
          <a:p>
            <a:r>
              <a:rPr lang="en-PH" altLang="en-US"/>
              <a:t> Definition :The bars on a tick chart are created based on a particular number of transactions. While time-based charts draw a new bar after a set period of time, tick charts display a certain number of trades (ticks) before printing a new bar. </a:t>
            </a:r>
            <a:endParaRPr lang="en-PH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PH" altLang="en-US"/>
              <a:t>RL relies on Markov States</a:t>
            </a:r>
            <a:endParaRPr lang="en-PH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p>
            <a:r>
              <a:rPr lang="en-US"/>
              <a:t>With a Markov state the environment’s response at t + 1 depends solely on the state and action on the previous time step t. Thus, the dynamics of a general, causal environment’s response at time t+1 to the action taken at time t that would otherwise need to account for everything that has happened earlier with a complete conditional probability</a:t>
            </a:r>
            <a:r>
              <a:rPr lang="en-PH" altLang="en-US"/>
              <a:t>.</a:t>
            </a:r>
            <a:endParaRPr lang="en-PH" altLang="en-US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838200" y="2752090"/>
            <a:ext cx="5181600" cy="20408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3342</Words>
  <Application>WPS Presentation</Application>
  <PresentationFormat>Widescreen</PresentationFormat>
  <Paragraphs>79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Reinforcement Learning Applied to Forex Trading </dc:title>
  <dc:creator/>
  <cp:lastModifiedBy>Lirjil Anipse</cp:lastModifiedBy>
  <cp:revision>4</cp:revision>
  <dcterms:created xsi:type="dcterms:W3CDTF">2020-10-05T22:14:04Z</dcterms:created>
  <dcterms:modified xsi:type="dcterms:W3CDTF">2020-10-06T06:10:03Z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