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1" r:id="rId7"/>
    <p:sldId id="262" r:id="rId8"/>
    <p:sldId id="272" r:id="rId9"/>
    <p:sldId id="273" r:id="rId10"/>
    <p:sldId id="263" r:id="rId11"/>
    <p:sldId id="266" r:id="rId12"/>
    <p:sldId id="264" r:id="rId13"/>
    <p:sldId id="265" r:id="rId14"/>
    <p:sldId id="267" r:id="rId15"/>
    <p:sldId id="268" r:id="rId16"/>
    <p:sldId id="2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3.png"/><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7.emf"/><Relationship Id="rId1"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hyperlink" Target="https://www.google.com/maps/@18.6032785,97.234004,2.93z"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64323"/>
            <a:ext cx="9144000" cy="2387600"/>
          </a:xfrm>
        </p:spPr>
        <p:txBody>
          <a:bodyPr>
            <a:normAutofit fontScale="90000"/>
          </a:bodyPr>
          <a:lstStyle/>
          <a:p>
            <a:r>
              <a:rPr lang="en-US" dirty="0"/>
              <a:t>Application of Artificial Intelligence in Predicting Dengue Outbreak in the Philippines</a:t>
            </a:r>
            <a:endParaRPr lang="en-US" dirty="0"/>
          </a:p>
        </p:txBody>
      </p:sp>
      <p:sp>
        <p:nvSpPr>
          <p:cNvPr id="3" name="Subtitle 2"/>
          <p:cNvSpPr>
            <a:spLocks noGrp="1"/>
          </p:cNvSpPr>
          <p:nvPr>
            <p:ph type="subTitle" idx="1"/>
          </p:nvPr>
        </p:nvSpPr>
        <p:spPr>
          <a:xfrm>
            <a:off x="871855" y="4201795"/>
            <a:ext cx="4606290" cy="1655445"/>
          </a:xfrm>
        </p:spPr>
        <p:txBody>
          <a:bodyPr>
            <a:normAutofit fontScale="80000"/>
          </a:bodyPr>
          <a:lstStyle/>
          <a:p>
            <a:r>
              <a:rPr lang="en-PH" altLang="en-US"/>
              <a:t>Virgilio D. Espina</a:t>
            </a:r>
            <a:endParaRPr lang="en-PH" altLang="en-US"/>
          </a:p>
          <a:p>
            <a:r>
              <a:rPr lang="en-PH" altLang="en-US"/>
              <a:t>Big Data Analytics and Artificial Intelligence</a:t>
            </a:r>
            <a:endParaRPr lang="en-PH" altLang="en-US"/>
          </a:p>
          <a:p>
            <a:r>
              <a:rPr lang="en-PH" altLang="en-US"/>
              <a:t>Department of Mathematics and Mechanics</a:t>
            </a:r>
            <a:endParaRPr lang="en-PH" altLang="en-US"/>
          </a:p>
          <a:p>
            <a:r>
              <a:rPr lang="en-PH" altLang="en-US"/>
              <a:t>Novosibirsk State University</a:t>
            </a:r>
            <a:endParaRPr lang="en-PH" altLang="en-US"/>
          </a:p>
        </p:txBody>
      </p:sp>
      <p:sp>
        <p:nvSpPr>
          <p:cNvPr id="4" name="Subtitle 2"/>
          <p:cNvSpPr>
            <a:spLocks noGrp="1"/>
          </p:cNvSpPr>
          <p:nvPr/>
        </p:nvSpPr>
        <p:spPr>
          <a:xfrm>
            <a:off x="6318885" y="4201795"/>
            <a:ext cx="4606290" cy="1655445"/>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PH" altLang="en-US" sz="1900"/>
              <a:t>Alexey Kolesnikov, PhD</a:t>
            </a:r>
            <a:endParaRPr lang="en-PH" altLang="en-US" sz="1900"/>
          </a:p>
          <a:p>
            <a:r>
              <a:rPr lang="en-PH" altLang="en-US" sz="1900"/>
              <a:t>Department of Cartography and Geoinformatics</a:t>
            </a:r>
            <a:endParaRPr lang="en-PH" altLang="en-US" sz="1900"/>
          </a:p>
          <a:p>
            <a:r>
              <a:rPr lang="en-PH" altLang="en-US" sz="1900"/>
              <a:t>Siberian State University of Geosystem and Technologies</a:t>
            </a:r>
            <a:endParaRPr lang="en-PH" altLang="en-US" sz="19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PH" altLang="en-US"/>
              <a:t>Residual Analysis: Model Validation</a:t>
            </a:r>
            <a:endParaRPr lang="en-PH" altLang="en-US"/>
          </a:p>
        </p:txBody>
      </p:sp>
      <p:pic>
        <p:nvPicPr>
          <p:cNvPr id="5" name="Content Placeholder 4"/>
          <p:cNvPicPr>
            <a:picLocks noChangeAspect="1"/>
          </p:cNvPicPr>
          <p:nvPr>
            <p:ph sz="half" idx="1"/>
          </p:nvPr>
        </p:nvPicPr>
        <p:blipFill>
          <a:blip r:embed="rId1"/>
          <a:stretch>
            <a:fillRect/>
          </a:stretch>
        </p:blipFill>
        <p:spPr>
          <a:xfrm>
            <a:off x="1295400" y="2052955"/>
            <a:ext cx="4549140" cy="975360"/>
          </a:xfrm>
          <a:prstGeom prst="rect">
            <a:avLst/>
          </a:prstGeom>
        </p:spPr>
      </p:pic>
      <p:pic>
        <p:nvPicPr>
          <p:cNvPr id="6" name="Content Placeholder 5"/>
          <p:cNvPicPr>
            <a:picLocks noChangeAspect="1"/>
          </p:cNvPicPr>
          <p:nvPr>
            <p:ph sz="half" idx="2"/>
          </p:nvPr>
        </p:nvPicPr>
        <p:blipFill>
          <a:blip r:embed="rId2"/>
          <a:stretch>
            <a:fillRect/>
          </a:stretch>
        </p:blipFill>
        <p:spPr>
          <a:xfrm>
            <a:off x="1308735" y="3159125"/>
            <a:ext cx="7991475" cy="253492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38200" y="365125"/>
            <a:ext cx="10515600" cy="1325563"/>
          </a:xfrm>
        </p:spPr>
        <p:txBody>
          <a:bodyPr>
            <a:normAutofit/>
          </a:bodyPr>
          <a:p>
            <a:r>
              <a:rPr lang="en-PH" altLang="en-US" sz="3555"/>
              <a:t>Root Mean Square Error (RMSE): </a:t>
            </a:r>
            <a:r>
              <a:rPr lang="en-PH" altLang="en-US" sz="3555" b="1" i="1"/>
              <a:t>Measure of Accuracy </a:t>
            </a:r>
            <a:endParaRPr lang="en-PH" altLang="en-US" sz="3555" b="1" i="1"/>
          </a:p>
        </p:txBody>
      </p:sp>
      <p:pic>
        <p:nvPicPr>
          <p:cNvPr id="4" name="Content Placeholder 3"/>
          <p:cNvPicPr>
            <a:picLocks noChangeAspect="1"/>
          </p:cNvPicPr>
          <p:nvPr>
            <p:ph sz="half" idx="1"/>
          </p:nvPr>
        </p:nvPicPr>
        <p:blipFill>
          <a:blip r:embed="rId1"/>
          <a:stretch>
            <a:fillRect/>
          </a:stretch>
        </p:blipFill>
        <p:spPr>
          <a:xfrm>
            <a:off x="1189990" y="3475355"/>
            <a:ext cx="3811905" cy="1273810"/>
          </a:xfrm>
          <a:prstGeom prst="rect">
            <a:avLst/>
          </a:prstGeom>
        </p:spPr>
      </p:pic>
      <p:sp>
        <p:nvSpPr>
          <p:cNvPr id="6" name="Text Box 5"/>
          <p:cNvSpPr txBox="1"/>
          <p:nvPr/>
        </p:nvSpPr>
        <p:spPr>
          <a:xfrm>
            <a:off x="1003300" y="1818005"/>
            <a:ext cx="6200140" cy="922020"/>
          </a:xfrm>
          <a:prstGeom prst="rect">
            <a:avLst/>
          </a:prstGeom>
          <a:noFill/>
        </p:spPr>
        <p:txBody>
          <a:bodyPr wrap="none" rtlCol="0">
            <a:spAutoFit/>
          </a:bodyPr>
          <a:p>
            <a:pPr marL="285750" indent="-285750">
              <a:buFont typeface="Arial" panose="020B0604020202020204" pitchFamily="34" charset="0"/>
              <a:buChar char="•"/>
            </a:pPr>
            <a:r>
              <a:rPr lang="en-PH" altLang="en-US"/>
              <a:t>Standard deviation of the residuals (prediction errors)</a:t>
            </a:r>
            <a:endParaRPr lang="en-PH" altLang="en-US"/>
          </a:p>
          <a:p>
            <a:pPr marL="285750" lvl="0" indent="-285750">
              <a:buFont typeface="Arial" panose="020B0604020202020204" pitchFamily="34" charset="0"/>
              <a:buChar char="•"/>
            </a:pPr>
            <a:r>
              <a:rPr lang="en-PH" altLang="en-US"/>
              <a:t>A measure of how spread out these these residuals are</a:t>
            </a:r>
            <a:endParaRPr lang="en-PH" altLang="en-US"/>
          </a:p>
          <a:p>
            <a:pPr marL="285750" lvl="0" indent="-285750">
              <a:buFont typeface="Arial" panose="020B0604020202020204" pitchFamily="34" charset="0"/>
              <a:buChar char="•"/>
            </a:pPr>
            <a:r>
              <a:rPr lang="en-PH" altLang="en-US"/>
              <a:t>It tells how concentrated the data is around the line of best fit</a:t>
            </a:r>
            <a:endParaRPr lang="en-PH" altLang="en-US"/>
          </a:p>
        </p:txBody>
      </p:sp>
      <p:pic>
        <p:nvPicPr>
          <p:cNvPr id="7" name="Content Placeholder 6"/>
          <p:cNvPicPr>
            <a:picLocks noChangeAspect="1"/>
          </p:cNvPicPr>
          <p:nvPr>
            <p:ph sz="half" idx="2"/>
          </p:nvPr>
        </p:nvPicPr>
        <p:blipFill>
          <a:blip r:embed="rId2"/>
          <a:stretch>
            <a:fillRect/>
          </a:stretch>
        </p:blipFill>
        <p:spPr>
          <a:xfrm>
            <a:off x="7203440" y="1691005"/>
            <a:ext cx="4283075" cy="44323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PH" altLang="en-US" sz="3110"/>
              <a:t>Coefficient of Determination (R-Squared): </a:t>
            </a:r>
            <a:r>
              <a:rPr lang="en-PH" altLang="en-US" sz="3110" b="1" i="1"/>
              <a:t>Goodness-of-Fit</a:t>
            </a:r>
            <a:endParaRPr lang="en-PH" altLang="en-US" sz="3110" b="1" i="1"/>
          </a:p>
        </p:txBody>
      </p:sp>
      <p:sp>
        <p:nvSpPr>
          <p:cNvPr id="3" name="Content Placeholder 2"/>
          <p:cNvSpPr>
            <a:spLocks noGrp="1"/>
          </p:cNvSpPr>
          <p:nvPr>
            <p:ph sz="half" idx="1"/>
          </p:nvPr>
        </p:nvSpPr>
        <p:spPr/>
        <p:txBody>
          <a:bodyPr/>
          <a:p>
            <a:r>
              <a:rPr lang="en-PH" altLang="en-US"/>
              <a:t>Statistical measure that determines the proportion of variance in the independent variable that can be explained</a:t>
            </a:r>
            <a:endParaRPr lang="en-PH" altLang="en-US"/>
          </a:p>
          <a:p>
            <a:r>
              <a:rPr lang="en-PH" altLang="en-US"/>
              <a:t>Percentage variation in y-explained by x-variable</a:t>
            </a:r>
            <a:endParaRPr lang="en-PH" altLang="en-US"/>
          </a:p>
          <a:p>
            <a:endParaRPr lang="en-PH" altLang="en-US"/>
          </a:p>
        </p:txBody>
      </p:sp>
      <p:pic>
        <p:nvPicPr>
          <p:cNvPr id="5" name="Content Placeholder 4"/>
          <p:cNvPicPr>
            <a:picLocks noChangeAspect="1"/>
          </p:cNvPicPr>
          <p:nvPr>
            <p:ph sz="half" idx="2"/>
          </p:nvPr>
        </p:nvPicPr>
        <p:blipFill>
          <a:blip r:embed="rId1"/>
          <a:stretch>
            <a:fillRect/>
          </a:stretch>
        </p:blipFill>
        <p:spPr>
          <a:xfrm>
            <a:off x="6172200" y="2214880"/>
            <a:ext cx="5181600" cy="292354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PH" altLang="en-US"/>
              <a:t>Spatial Analysis and Spatial Data Exploration</a:t>
            </a:r>
            <a:endParaRPr lang="en-PH" altLang="en-US"/>
          </a:p>
        </p:txBody>
      </p:sp>
      <p:sp>
        <p:nvSpPr>
          <p:cNvPr id="3" name="Content Placeholder 2"/>
          <p:cNvSpPr>
            <a:spLocks noGrp="1"/>
          </p:cNvSpPr>
          <p:nvPr>
            <p:ph sz="half" idx="1"/>
          </p:nvPr>
        </p:nvSpPr>
        <p:spPr>
          <a:xfrm>
            <a:off x="838200" y="1825625"/>
            <a:ext cx="10253980" cy="4351655"/>
          </a:xfrm>
        </p:spPr>
        <p:txBody>
          <a:bodyPr>
            <a:normAutofit/>
          </a:bodyPr>
          <a:p>
            <a:r>
              <a:rPr lang="en-PH" altLang="en-US"/>
              <a:t>Model problems geographically</a:t>
            </a:r>
            <a:endParaRPr lang="en-PH" altLang="en-US"/>
          </a:p>
          <a:p>
            <a:r>
              <a:rPr lang="en-PH" altLang="en-US"/>
              <a:t>derive results by computer processing</a:t>
            </a:r>
            <a:endParaRPr lang="en-PH" altLang="en-US"/>
          </a:p>
          <a:p>
            <a:r>
              <a:rPr lang="en-PH" altLang="en-US"/>
              <a:t>explore and examine those results</a:t>
            </a:r>
            <a:endParaRPr lang="en-PH" altLang="en-US"/>
          </a:p>
          <a:p>
            <a:endParaRPr lang="en-PH" altLang="en-US"/>
          </a:p>
          <a:p>
            <a:r>
              <a:rPr lang="en-PH" altLang="en-US"/>
              <a:t>Involves interacting with a collection of data and maps related to answering a specific question, which enables you to then visualiz and explore geographic information and analytical results that pertain to the question</a:t>
            </a:r>
            <a:endParaRPr lang="en-PH"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PH" altLang="en-US"/>
              <a:t>Expected Output</a:t>
            </a:r>
            <a:endParaRPr lang="en-PH" altLang="en-US"/>
          </a:p>
        </p:txBody>
      </p:sp>
      <p:graphicFrame>
        <p:nvGraphicFramePr>
          <p:cNvPr id="4" name="Content Placeholder 3">
            <a:hlinkClick r:id="" action="ppaction://ole?verb="/>
          </p:cNvPr>
          <p:cNvGraphicFramePr>
            <a:graphicFrameLocks noChangeAspect="1"/>
          </p:cNvGraphicFramePr>
          <p:nvPr>
            <p:ph idx="1"/>
          </p:nvPr>
        </p:nvGraphicFramePr>
        <p:xfrm>
          <a:off x="5046980" y="3606165"/>
          <a:ext cx="1703070" cy="842645"/>
        </p:xfrm>
        <a:graphic>
          <a:graphicData uri="http://schemas.openxmlformats.org/presentationml/2006/ole">
            <mc:AlternateContent xmlns:mc="http://schemas.openxmlformats.org/markup-compatibility/2006">
              <mc:Choice xmlns:v="urn:schemas-microsoft-com:vml" Requires="v">
                <p:oleObj spid="_x0000_s1026" name="" r:id="rId1" imgW="1308100" imgH="399415" progId="Package">
                  <p:embed/>
                </p:oleObj>
              </mc:Choice>
              <mc:Fallback>
                <p:oleObj name="" r:id="rId1" imgW="1308100" imgH="399415" progId="Package">
                  <p:embed/>
                  <p:pic>
                    <p:nvPicPr>
                      <p:cNvPr id="0" name="Picture 1025"/>
                      <p:cNvPicPr/>
                      <p:nvPr/>
                    </p:nvPicPr>
                    <p:blipFill>
                      <a:blip r:embed="rId2"/>
                      <a:stretch>
                        <a:fillRect/>
                      </a:stretch>
                    </p:blipFill>
                    <p:spPr>
                      <a:xfrm>
                        <a:off x="5046980" y="3606165"/>
                        <a:ext cx="1703070" cy="842645"/>
                      </a:xfrm>
                      <a:prstGeom prst="rect">
                        <a:avLst/>
                      </a:prstGeom>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29640" y="2766060"/>
            <a:ext cx="10515600" cy="1325563"/>
          </a:xfrm>
        </p:spPr>
        <p:txBody>
          <a:bodyPr/>
          <a:p>
            <a:pPr algn="ctr"/>
            <a:r>
              <a:rPr lang="en-PH" altLang="en-US"/>
              <a:t>Thank you for your attention</a:t>
            </a:r>
            <a:endParaRPr lang="en-PH"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PH" altLang="en-US"/>
              <a:t>What is Dengue </a:t>
            </a:r>
            <a:r>
              <a:rPr lang="en-PH" altLang="en-US" i="1"/>
              <a:t>(WHO)</a:t>
            </a:r>
            <a:endParaRPr lang="en-PH" altLang="en-US" i="1"/>
          </a:p>
        </p:txBody>
      </p:sp>
      <p:sp>
        <p:nvSpPr>
          <p:cNvPr id="3" name="Content Placeholder 2"/>
          <p:cNvSpPr>
            <a:spLocks noGrp="1"/>
          </p:cNvSpPr>
          <p:nvPr>
            <p:ph idx="1"/>
          </p:nvPr>
        </p:nvSpPr>
        <p:spPr/>
        <p:txBody>
          <a:bodyPr>
            <a:normAutofit lnSpcReduction="10000"/>
          </a:bodyPr>
          <a:p>
            <a:r>
              <a:rPr lang="en-PH" altLang="en-US"/>
              <a:t>A </a:t>
            </a:r>
            <a:r>
              <a:rPr lang="en-US">
                <a:solidFill>
                  <a:srgbClr val="FF0000"/>
                </a:solidFill>
              </a:rPr>
              <a:t>mosquito-borne viral infection</a:t>
            </a:r>
            <a:r>
              <a:rPr lang="en-US"/>
              <a:t> that is common in warm, tropical climates</a:t>
            </a:r>
            <a:endParaRPr lang="en-US"/>
          </a:p>
          <a:p>
            <a:r>
              <a:rPr lang="en-PH" altLang="en-US"/>
              <a:t>Infection is caused by any one of four closely related dengue viruses (called serotypes)</a:t>
            </a:r>
            <a:endParaRPr lang="en-PH" altLang="en-US"/>
          </a:p>
          <a:p>
            <a:pPr lvl="1"/>
            <a:r>
              <a:rPr lang="en-PH" altLang="en-US"/>
              <a:t>lead to wide spectrum of symptoms</a:t>
            </a:r>
            <a:endParaRPr lang="en-PH" altLang="en-US"/>
          </a:p>
          <a:p>
            <a:pPr lvl="2"/>
            <a:r>
              <a:rPr lang="en-PH" altLang="en-US"/>
              <a:t>extremely mild (unnoticable)</a:t>
            </a:r>
            <a:endParaRPr lang="en-PH" altLang="en-US"/>
          </a:p>
          <a:p>
            <a:pPr lvl="2"/>
            <a:r>
              <a:rPr lang="en-PH" altLang="en-US"/>
              <a:t>may require medical intervention and hospitalization</a:t>
            </a:r>
            <a:endParaRPr lang="en-PH" altLang="en-US"/>
          </a:p>
          <a:p>
            <a:pPr lvl="2"/>
            <a:r>
              <a:rPr lang="en-PH" altLang="en-US"/>
              <a:t>can be fatal (severe cases)</a:t>
            </a:r>
            <a:endParaRPr lang="en-PH" altLang="en-US"/>
          </a:p>
          <a:p>
            <a:pPr lvl="0"/>
            <a:r>
              <a:rPr lang="en-PH" altLang="en-US">
                <a:solidFill>
                  <a:srgbClr val="FF0000"/>
                </a:solidFill>
              </a:rPr>
              <a:t>No treatment for the infection</a:t>
            </a:r>
            <a:r>
              <a:rPr lang="en-PH" altLang="en-US"/>
              <a:t> but symptoms can be managed</a:t>
            </a:r>
            <a:endParaRPr lang="en-PH" altLang="en-US"/>
          </a:p>
          <a:p>
            <a:pPr lvl="0"/>
            <a:r>
              <a:rPr lang="en-PH" altLang="en-US"/>
              <a:t>Top 10 diseases for 2019</a:t>
            </a:r>
            <a:endParaRPr lang="en-PH" altLang="en-US"/>
          </a:p>
          <a:p>
            <a:pPr lvl="1"/>
            <a:r>
              <a:rPr lang="en-PH" altLang="en-US"/>
              <a:t>Fastest spreading, epidemic-prone infectious disease</a:t>
            </a:r>
            <a:endParaRPr lang="en-PH"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PH" altLang="en-US"/>
              <a:t>Signs and Symptoms: </a:t>
            </a:r>
            <a:r>
              <a:rPr lang="en-PH" altLang="en-US" b="1" i="1"/>
              <a:t>Dengue</a:t>
            </a:r>
            <a:endParaRPr lang="en-PH" altLang="en-US" b="1" i="1"/>
          </a:p>
        </p:txBody>
      </p:sp>
      <p:sp>
        <p:nvSpPr>
          <p:cNvPr id="3" name="Content Placeholder 2"/>
          <p:cNvSpPr>
            <a:spLocks noGrp="1"/>
          </p:cNvSpPr>
          <p:nvPr>
            <p:ph idx="1"/>
          </p:nvPr>
        </p:nvSpPr>
        <p:spPr/>
        <p:txBody>
          <a:bodyPr/>
          <a:p>
            <a:r>
              <a:rPr lang="en-PH" altLang="en-US"/>
              <a:t>Dengue</a:t>
            </a:r>
            <a:endParaRPr lang="en-PH" altLang="en-US"/>
          </a:p>
          <a:p>
            <a:pPr lvl="1"/>
            <a:r>
              <a:rPr lang="en-PH" altLang="en-US"/>
              <a:t>40 degrees with atleast 2 of the following</a:t>
            </a:r>
            <a:endParaRPr lang="en-PH" altLang="en-US"/>
          </a:p>
          <a:p>
            <a:pPr lvl="2"/>
            <a:r>
              <a:rPr lang="en-PH" altLang="en-US"/>
              <a:t>severe headache</a:t>
            </a:r>
            <a:endParaRPr lang="en-PH" altLang="en-US"/>
          </a:p>
          <a:p>
            <a:pPr lvl="2"/>
            <a:r>
              <a:rPr lang="en-PH" altLang="en-US"/>
              <a:t>pain behind the eyes</a:t>
            </a:r>
            <a:endParaRPr lang="en-PH" altLang="en-US"/>
          </a:p>
          <a:p>
            <a:pPr lvl="2"/>
            <a:r>
              <a:rPr lang="en-PH" altLang="en-US"/>
              <a:t>muscle and joint pains</a:t>
            </a:r>
            <a:endParaRPr lang="en-PH" altLang="en-US"/>
          </a:p>
          <a:p>
            <a:pPr lvl="2"/>
            <a:r>
              <a:rPr lang="en-PH" altLang="en-US"/>
              <a:t>nausea</a:t>
            </a:r>
            <a:endParaRPr lang="en-PH" altLang="en-US"/>
          </a:p>
          <a:p>
            <a:pPr lvl="2"/>
            <a:r>
              <a:rPr lang="en-PH" altLang="en-US"/>
              <a:t>vomiting</a:t>
            </a:r>
            <a:endParaRPr lang="en-PH" altLang="en-US"/>
          </a:p>
          <a:p>
            <a:pPr lvl="2"/>
            <a:r>
              <a:rPr lang="en-PH" altLang="en-US"/>
              <a:t>swollen glands</a:t>
            </a:r>
            <a:endParaRPr lang="en-PH" altLang="en-US"/>
          </a:p>
          <a:p>
            <a:pPr lvl="2"/>
            <a:r>
              <a:rPr lang="en-PH" altLang="en-US"/>
              <a:t>rash</a:t>
            </a:r>
            <a:endParaRPr lang="en-PH"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PH" altLang="en-US"/>
              <a:t>Signs and Symptoms: </a:t>
            </a:r>
            <a:r>
              <a:rPr lang="en-PH" altLang="en-US" b="1" i="1"/>
              <a:t>Severe Dengue </a:t>
            </a:r>
            <a:endParaRPr lang="en-PH" altLang="en-US" b="1" i="1"/>
          </a:p>
        </p:txBody>
      </p:sp>
      <p:sp>
        <p:nvSpPr>
          <p:cNvPr id="3" name="Content Placeholder 2"/>
          <p:cNvSpPr>
            <a:spLocks noGrp="1"/>
          </p:cNvSpPr>
          <p:nvPr>
            <p:ph idx="1"/>
          </p:nvPr>
        </p:nvSpPr>
        <p:spPr/>
        <p:txBody>
          <a:bodyPr/>
          <a:p>
            <a:r>
              <a:rPr lang="en-PH" altLang="en-US"/>
              <a:t>Severe Dengue</a:t>
            </a:r>
            <a:endParaRPr lang="en-PH" altLang="en-US"/>
          </a:p>
          <a:p>
            <a:pPr lvl="1"/>
            <a:r>
              <a:rPr lang="en-PH" altLang="en-US"/>
              <a:t>fever dropping below 38 degrees celius after 3 to 7 days of illness</a:t>
            </a:r>
            <a:endParaRPr lang="en-PH" altLang="en-US"/>
          </a:p>
          <a:p>
            <a:pPr lvl="1"/>
            <a:r>
              <a:rPr lang="en-PH" altLang="en-US">
                <a:solidFill>
                  <a:srgbClr val="FF0000"/>
                </a:solidFill>
              </a:rPr>
              <a:t>severe abdominal pain</a:t>
            </a:r>
            <a:endParaRPr lang="en-PH" altLang="en-US">
              <a:solidFill>
                <a:srgbClr val="FF0000"/>
              </a:solidFill>
            </a:endParaRPr>
          </a:p>
          <a:p>
            <a:pPr lvl="1"/>
            <a:r>
              <a:rPr lang="en-PH" altLang="en-US">
                <a:solidFill>
                  <a:srgbClr val="FF0000"/>
                </a:solidFill>
              </a:rPr>
              <a:t>persisten vomiting</a:t>
            </a:r>
            <a:endParaRPr lang="en-PH" altLang="en-US">
              <a:solidFill>
                <a:srgbClr val="FF0000"/>
              </a:solidFill>
            </a:endParaRPr>
          </a:p>
          <a:p>
            <a:pPr lvl="1"/>
            <a:r>
              <a:rPr lang="en-PH" altLang="en-US">
                <a:solidFill>
                  <a:srgbClr val="FF0000"/>
                </a:solidFill>
              </a:rPr>
              <a:t>rapid breathing </a:t>
            </a:r>
            <a:endParaRPr lang="en-PH" altLang="en-US">
              <a:solidFill>
                <a:srgbClr val="FF0000"/>
              </a:solidFill>
            </a:endParaRPr>
          </a:p>
          <a:p>
            <a:pPr lvl="1"/>
            <a:r>
              <a:rPr lang="en-PH" altLang="en-US">
                <a:solidFill>
                  <a:srgbClr val="FF0000"/>
                </a:solidFill>
              </a:rPr>
              <a:t>bleeding gums</a:t>
            </a:r>
            <a:endParaRPr lang="en-PH" altLang="en-US">
              <a:solidFill>
                <a:srgbClr val="FF0000"/>
              </a:solidFill>
            </a:endParaRPr>
          </a:p>
          <a:p>
            <a:pPr lvl="1"/>
            <a:r>
              <a:rPr lang="en-PH" altLang="en-US">
                <a:solidFill>
                  <a:srgbClr val="FF0000"/>
                </a:solidFill>
              </a:rPr>
              <a:t>fatigue</a:t>
            </a:r>
            <a:endParaRPr lang="en-PH" altLang="en-US">
              <a:solidFill>
                <a:srgbClr val="FF0000"/>
              </a:solidFill>
            </a:endParaRPr>
          </a:p>
          <a:p>
            <a:pPr lvl="1"/>
            <a:r>
              <a:rPr lang="en-PH" altLang="en-US">
                <a:solidFill>
                  <a:srgbClr val="FF0000"/>
                </a:solidFill>
              </a:rPr>
              <a:t>restlessness</a:t>
            </a:r>
            <a:endParaRPr lang="en-PH" altLang="en-US">
              <a:solidFill>
                <a:srgbClr val="FF0000"/>
              </a:solidFill>
            </a:endParaRPr>
          </a:p>
          <a:p>
            <a:pPr lvl="1"/>
            <a:r>
              <a:rPr lang="en-PH" altLang="en-US">
                <a:solidFill>
                  <a:srgbClr val="FF0000"/>
                </a:solidFill>
              </a:rPr>
              <a:t>blood in vomit</a:t>
            </a:r>
            <a:endParaRPr lang="en-PH" altLang="en-US">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Title 5"/>
          <p:cNvSpPr>
            <a:spLocks noGrp="1"/>
          </p:cNvSpPr>
          <p:nvPr>
            <p:ph type="title"/>
          </p:nvPr>
        </p:nvSpPr>
        <p:spPr/>
        <p:txBody>
          <a:bodyPr>
            <a:normAutofit fontScale="90000"/>
          </a:bodyPr>
          <a:p>
            <a:r>
              <a:rPr lang="en-PH" altLang="en-US"/>
              <a:t>Who Spreads Dengue: </a:t>
            </a:r>
            <a:r>
              <a:rPr lang="en-PH" altLang="en-US" b="1" i="1"/>
              <a:t>Aedes aegypti/albopictus </a:t>
            </a:r>
            <a:endParaRPr lang="en-PH" altLang="en-US" b="1" i="1"/>
          </a:p>
        </p:txBody>
      </p:sp>
      <p:sp>
        <p:nvSpPr>
          <p:cNvPr id="13" name="Text Box 12"/>
          <p:cNvSpPr txBox="1"/>
          <p:nvPr/>
        </p:nvSpPr>
        <p:spPr>
          <a:xfrm>
            <a:off x="1094740" y="1394460"/>
            <a:ext cx="4421505" cy="5077460"/>
          </a:xfrm>
          <a:prstGeom prst="rect">
            <a:avLst/>
          </a:prstGeom>
          <a:noFill/>
        </p:spPr>
        <p:txBody>
          <a:bodyPr wrap="square" rtlCol="0">
            <a:spAutoFit/>
          </a:bodyPr>
          <a:p>
            <a:pPr marL="285750" indent="-285750">
              <a:buFont typeface="Arial" panose="020B0604020202020204" pitchFamily="34" charset="0"/>
              <a:buChar char="•"/>
            </a:pPr>
            <a:r>
              <a:rPr lang="en-PH" altLang="en-US"/>
              <a:t>Virus is spread through the bite of </a:t>
            </a:r>
            <a:r>
              <a:rPr lang="en-PH" altLang="en-US" i="1">
                <a:solidFill>
                  <a:srgbClr val="FF0000"/>
                </a:solidFill>
              </a:rPr>
              <a:t>female mosquito</a:t>
            </a:r>
            <a:endParaRPr lang="en-PH" altLang="en-US" i="1">
              <a:solidFill>
                <a:srgbClr val="FF0000"/>
              </a:solidFill>
            </a:endParaRPr>
          </a:p>
          <a:p>
            <a:pPr marL="742950" lvl="1" indent="-285750">
              <a:buFont typeface="Arial" panose="020B0604020202020204" pitchFamily="34" charset="0"/>
              <a:buChar char="•"/>
            </a:pPr>
            <a:r>
              <a:rPr lang="en-PH" altLang="en-US"/>
              <a:t>Becomes infected when it takes blood of an infected person with the virus</a:t>
            </a:r>
            <a:endParaRPr lang="en-PH" altLang="en-US"/>
          </a:p>
          <a:p>
            <a:pPr marL="285750" lvl="0" indent="-285750">
              <a:buFont typeface="Arial" panose="020B0604020202020204" pitchFamily="34" charset="0"/>
              <a:buChar char="•"/>
            </a:pPr>
            <a:r>
              <a:rPr lang="en-PH" altLang="en-US"/>
              <a:t>Typically lay eggs near standing water in containers that hold water</a:t>
            </a:r>
            <a:endParaRPr lang="en-PH" altLang="en-US"/>
          </a:p>
          <a:p>
            <a:pPr marL="742950" lvl="1" indent="-285750">
              <a:buFont typeface="Arial" panose="020B0604020202020204" pitchFamily="34" charset="0"/>
              <a:buChar char="•"/>
            </a:pPr>
            <a:r>
              <a:rPr lang="en-PH" altLang="en-US"/>
              <a:t>buckets</a:t>
            </a:r>
            <a:endParaRPr lang="en-PH" altLang="en-US"/>
          </a:p>
          <a:p>
            <a:pPr marL="742950" lvl="1" indent="-285750">
              <a:buFont typeface="Arial" panose="020B0604020202020204" pitchFamily="34" charset="0"/>
              <a:buChar char="•"/>
            </a:pPr>
            <a:r>
              <a:rPr lang="en-PH" altLang="en-US"/>
              <a:t>bowls</a:t>
            </a:r>
            <a:endParaRPr lang="en-PH" altLang="en-US"/>
          </a:p>
          <a:p>
            <a:pPr marL="742950" lvl="1" indent="-285750">
              <a:buFont typeface="Arial" panose="020B0604020202020204" pitchFamily="34" charset="0"/>
              <a:buChar char="•"/>
            </a:pPr>
            <a:r>
              <a:rPr lang="en-PH" altLang="en-US"/>
              <a:t>animal dishes</a:t>
            </a:r>
            <a:endParaRPr lang="en-PH" altLang="en-US"/>
          </a:p>
          <a:p>
            <a:pPr marL="742950" lvl="1" indent="-285750">
              <a:buFont typeface="Arial" panose="020B0604020202020204" pitchFamily="34" charset="0"/>
              <a:buChar char="•"/>
            </a:pPr>
            <a:r>
              <a:rPr lang="en-PH" altLang="en-US"/>
              <a:t>flower pots and vases</a:t>
            </a:r>
            <a:endParaRPr lang="en-PH" altLang="en-US"/>
          </a:p>
          <a:p>
            <a:pPr marL="742950" lvl="1" indent="-285750">
              <a:buFont typeface="Arial" panose="020B0604020202020204" pitchFamily="34" charset="0"/>
              <a:buChar char="•"/>
            </a:pPr>
            <a:r>
              <a:rPr lang="en-PH" altLang="en-US"/>
              <a:t> unused tires</a:t>
            </a:r>
            <a:endParaRPr lang="en-PH" altLang="en-US"/>
          </a:p>
          <a:p>
            <a:pPr marL="285750" lvl="0" indent="-285750">
              <a:buFont typeface="Arial" panose="020B0604020202020204" pitchFamily="34" charset="0"/>
              <a:buChar char="•"/>
            </a:pPr>
            <a:r>
              <a:rPr lang="en-PH" altLang="en-US"/>
              <a:t>Prefer to bite people</a:t>
            </a:r>
            <a:endParaRPr lang="en-PH" altLang="en-US"/>
          </a:p>
          <a:p>
            <a:pPr marL="742950" lvl="1" indent="-285750">
              <a:buFont typeface="Arial" panose="020B0604020202020204" pitchFamily="34" charset="0"/>
              <a:buChar char="•"/>
            </a:pPr>
            <a:r>
              <a:rPr lang="en-PH" altLang="en-US"/>
              <a:t>live both indoors/outdoors near people</a:t>
            </a:r>
            <a:endParaRPr lang="en-PH" altLang="en-US"/>
          </a:p>
          <a:p>
            <a:pPr marL="285750" lvl="0" indent="-285750">
              <a:buFont typeface="Arial" panose="020B0604020202020204" pitchFamily="34" charset="0"/>
              <a:buChar char="•"/>
            </a:pPr>
            <a:r>
              <a:rPr lang="en-PH" altLang="en-US">
                <a:solidFill>
                  <a:srgbClr val="FF0000"/>
                </a:solidFill>
              </a:rPr>
              <a:t>Daytime feeder</a:t>
            </a:r>
            <a:endParaRPr lang="en-PH" altLang="en-US">
              <a:solidFill>
                <a:srgbClr val="FF0000"/>
              </a:solidFill>
            </a:endParaRPr>
          </a:p>
          <a:p>
            <a:pPr marL="742950" lvl="1" indent="-285750">
              <a:buFont typeface="Arial" panose="020B0604020202020204" pitchFamily="34" charset="0"/>
              <a:buChar char="•"/>
            </a:pPr>
            <a:r>
              <a:rPr lang="en-PH" altLang="en-US"/>
              <a:t>Early morning</a:t>
            </a:r>
            <a:endParaRPr lang="en-PH" altLang="en-US"/>
          </a:p>
          <a:p>
            <a:pPr marL="742950" lvl="1" indent="-285750">
              <a:buFont typeface="Arial" panose="020B0604020202020204" pitchFamily="34" charset="0"/>
              <a:buChar char="•"/>
            </a:pPr>
            <a:r>
              <a:rPr lang="en-PH" altLang="en-US"/>
              <a:t>Evening before dusk</a:t>
            </a:r>
            <a:endParaRPr lang="en-PH" altLang="en-US"/>
          </a:p>
        </p:txBody>
      </p:sp>
      <p:sp>
        <p:nvSpPr>
          <p:cNvPr id="14" name="Text Box 13"/>
          <p:cNvSpPr txBox="1"/>
          <p:nvPr/>
        </p:nvSpPr>
        <p:spPr>
          <a:xfrm>
            <a:off x="6217285" y="5097145"/>
            <a:ext cx="5264785" cy="368300"/>
          </a:xfrm>
          <a:prstGeom prst="rect">
            <a:avLst/>
          </a:prstGeom>
          <a:noFill/>
        </p:spPr>
        <p:txBody>
          <a:bodyPr wrap="square" rtlCol="0">
            <a:spAutoFit/>
          </a:bodyPr>
          <a:p>
            <a:pPr marL="285750" indent="-285750">
              <a:buFont typeface="Arial" panose="020B0604020202020204" pitchFamily="34" charset="0"/>
              <a:buChar char="•"/>
            </a:pPr>
            <a:r>
              <a:rPr lang="en-PH" altLang="en-US" i="1">
                <a:solidFill>
                  <a:srgbClr val="FF0000"/>
                </a:solidFill>
              </a:rPr>
              <a:t>They also spread Zika and Chikununya virues</a:t>
            </a:r>
            <a:endParaRPr lang="en-PH" altLang="en-US" i="1">
              <a:solidFill>
                <a:srgbClr val="FF0000"/>
              </a:solidFill>
            </a:endParaRPr>
          </a:p>
        </p:txBody>
      </p:sp>
      <p:pic>
        <p:nvPicPr>
          <p:cNvPr id="16" name="Content Placeholder 15" descr="download (1)"/>
          <p:cNvPicPr>
            <a:picLocks noChangeAspect="1"/>
          </p:cNvPicPr>
          <p:nvPr>
            <p:ph sz="half" idx="2"/>
          </p:nvPr>
        </p:nvPicPr>
        <p:blipFill>
          <a:blip r:embed="rId1"/>
          <a:stretch>
            <a:fillRect/>
          </a:stretch>
        </p:blipFill>
        <p:spPr>
          <a:xfrm>
            <a:off x="6450330" y="3075940"/>
            <a:ext cx="4624705" cy="185039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PH" altLang="en-US"/>
              <a:t>Dengue Status: Central Visayas</a:t>
            </a:r>
            <a:endParaRPr lang="en-PH" altLang="en-US"/>
          </a:p>
        </p:txBody>
      </p:sp>
      <p:sp>
        <p:nvSpPr>
          <p:cNvPr id="3" name="Content Placeholder 2"/>
          <p:cNvSpPr>
            <a:spLocks noGrp="1"/>
          </p:cNvSpPr>
          <p:nvPr>
            <p:ph sz="half" idx="1"/>
          </p:nvPr>
        </p:nvSpPr>
        <p:spPr>
          <a:xfrm>
            <a:off x="838200" y="1825625"/>
            <a:ext cx="10516235" cy="4351655"/>
          </a:xfrm>
        </p:spPr>
        <p:txBody>
          <a:bodyPr>
            <a:normAutofit lnSpcReduction="20000"/>
          </a:bodyPr>
          <a:p>
            <a:r>
              <a:rPr lang="en-PH" altLang="en-US"/>
              <a:t>Increased in first two months of 2020 with 5,933 infection </a:t>
            </a:r>
            <a:r>
              <a:rPr lang="en-PH" altLang="en-US" i="1"/>
              <a:t>(Outbreak News Today, March 6, 2020</a:t>
            </a:r>
            <a:r>
              <a:rPr lang="en-PH" altLang="en-US"/>
              <a:t>)</a:t>
            </a:r>
            <a:endParaRPr lang="en-PH" altLang="en-US"/>
          </a:p>
          <a:p>
            <a:r>
              <a:rPr lang="en-PH" altLang="en-US"/>
              <a:t>8,724 cases with atleast 31 dengue deaths</a:t>
            </a:r>
            <a:endParaRPr lang="en-PH" altLang="en-US"/>
          </a:p>
          <a:p>
            <a:pPr lvl="1"/>
            <a:r>
              <a:rPr lang="en-PH" altLang="en-US">
                <a:solidFill>
                  <a:srgbClr val="FF0000"/>
                </a:solidFill>
              </a:rPr>
              <a:t>case fatality rate 0.3% &gt; 0.1 % National Dengue Program Goal</a:t>
            </a:r>
            <a:r>
              <a:rPr lang="en-PH" altLang="en-US">
                <a:solidFill>
                  <a:schemeClr val="tx1"/>
                </a:solidFill>
              </a:rPr>
              <a:t> </a:t>
            </a:r>
            <a:r>
              <a:rPr lang="en-PH" altLang="en-US" i="1">
                <a:solidFill>
                  <a:schemeClr val="tx1"/>
                </a:solidFill>
              </a:rPr>
              <a:t>(Cebu Daily News, July 8, 2020)</a:t>
            </a:r>
            <a:endParaRPr lang="en-PH" altLang="en-US">
              <a:solidFill>
                <a:schemeClr val="tx1"/>
              </a:solidFill>
            </a:endParaRPr>
          </a:p>
          <a:p>
            <a:pPr lvl="1"/>
            <a:endParaRPr lang="en-PH" altLang="en-US">
              <a:solidFill>
                <a:schemeClr val="tx1"/>
              </a:solidFill>
            </a:endParaRPr>
          </a:p>
          <a:p>
            <a:pPr lvl="1"/>
            <a:endParaRPr lang="en-PH" altLang="en-US">
              <a:solidFill>
                <a:schemeClr val="tx1"/>
              </a:solidFill>
            </a:endParaRPr>
          </a:p>
          <a:p>
            <a:pPr marL="0" lvl="0" indent="0">
              <a:buNone/>
            </a:pPr>
            <a:r>
              <a:rPr lang="en-PH" altLang="en-US" i="1">
                <a:solidFill>
                  <a:schemeClr val="tx1"/>
                </a:solidFill>
              </a:rPr>
              <a:t>Department of Health: </a:t>
            </a:r>
            <a:r>
              <a:rPr lang="en-PH" altLang="en-US" sz="2000" i="1">
                <a:solidFill>
                  <a:schemeClr val="tx1"/>
                </a:solidFill>
              </a:rPr>
              <a:t>The Department of Health is the executive department of the Government of the Philippines responsible for ensuring access to basic public health services by all Filipinos through the provision of quality health care and the regulation of all health services and products.</a:t>
            </a:r>
            <a:endParaRPr lang="en-PH" altLang="en-US" sz="2000" i="1">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PH" altLang="en-US"/>
              <a:t>Cebu Map</a:t>
            </a:r>
            <a:endParaRPr lang="en-PH" altLang="en-US"/>
          </a:p>
        </p:txBody>
      </p:sp>
      <p:sp>
        <p:nvSpPr>
          <p:cNvPr id="3" name="Content Placeholder 2"/>
          <p:cNvSpPr>
            <a:spLocks noGrp="1"/>
          </p:cNvSpPr>
          <p:nvPr>
            <p:ph sz="half" idx="1"/>
          </p:nvPr>
        </p:nvSpPr>
        <p:spPr>
          <a:xfrm>
            <a:off x="838200" y="1590040"/>
            <a:ext cx="9938385" cy="3639820"/>
          </a:xfrm>
        </p:spPr>
        <p:txBody>
          <a:bodyPr>
            <a:normAutofit fontScale="90000"/>
          </a:bodyPr>
          <a:p>
            <a:r>
              <a:rPr lang="en-US">
                <a:hlinkClick r:id="rId1" tooltip="" action="ppaction://hlinkfile"/>
              </a:rPr>
              <a:t>https://www.google.com/maps/@18.6032785,97.234004,2.93z</a:t>
            </a:r>
            <a:endParaRPr lang="en-US">
              <a:hlinkClick r:id="rId1" tooltip="" action="ppaction://hlinkfile"/>
            </a:endParaRPr>
          </a:p>
          <a:p>
            <a:endParaRPr lang="en-US"/>
          </a:p>
          <a:p>
            <a:r>
              <a:rPr lang="en-US"/>
              <a:t>A Barangay captain (Filipino: punong barangay)</a:t>
            </a:r>
            <a:endParaRPr lang="en-US"/>
          </a:p>
          <a:p>
            <a:r>
              <a:rPr lang="en-US"/>
              <a:t> also known as a barangay chairman</a:t>
            </a:r>
            <a:endParaRPr lang="en-US"/>
          </a:p>
          <a:p>
            <a:r>
              <a:rPr lang="en-US"/>
              <a:t> is the highest elected official in a barangay</a:t>
            </a:r>
            <a:endParaRPr lang="en-US"/>
          </a:p>
          <a:p>
            <a:r>
              <a:rPr lang="en-US"/>
              <a:t> the smallest level of administrative divisions of the Philippines. </a:t>
            </a:r>
            <a:endParaRPr lang="en-US"/>
          </a:p>
          <a:p>
            <a:r>
              <a:rPr lang="en-US"/>
              <a:t>Sitios and puroks are sub-divisions of barangays, but their leadership is not elected.</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PH" altLang="en-US"/>
              <a:t>Features/Predictors</a:t>
            </a:r>
            <a:endParaRPr lang="en-PH" altLang="en-US"/>
          </a:p>
        </p:txBody>
      </p:sp>
      <p:sp>
        <p:nvSpPr>
          <p:cNvPr id="3" name="Content Placeholder 2"/>
          <p:cNvSpPr>
            <a:spLocks noGrp="1"/>
          </p:cNvSpPr>
          <p:nvPr>
            <p:ph idx="1"/>
          </p:nvPr>
        </p:nvSpPr>
        <p:spPr>
          <a:xfrm>
            <a:off x="716280" y="1574165"/>
            <a:ext cx="10515600" cy="4351338"/>
          </a:xfrm>
        </p:spPr>
        <p:txBody>
          <a:bodyPr/>
          <a:p>
            <a:r>
              <a:rPr lang="en-PH" altLang="en-US">
                <a:sym typeface="+mn-ea"/>
              </a:rPr>
              <a:t>Demographic and Environmental data</a:t>
            </a:r>
            <a:endParaRPr lang="en-PH" altLang="en-US">
              <a:sym typeface="+mn-ea"/>
            </a:endParaRPr>
          </a:p>
          <a:p>
            <a:pPr lvl="1"/>
            <a:r>
              <a:rPr lang="en-PH" altLang="en-US">
                <a:sym typeface="+mn-ea"/>
              </a:rPr>
              <a:t> weekly reported dengue cases, </a:t>
            </a:r>
            <a:endParaRPr lang="en-PH" altLang="en-US">
              <a:sym typeface="+mn-ea"/>
            </a:endParaRPr>
          </a:p>
          <a:p>
            <a:pPr lvl="1"/>
            <a:r>
              <a:rPr lang="en-PH" altLang="en-US">
                <a:sym typeface="+mn-ea"/>
              </a:rPr>
              <a:t>sea surface temperature, </a:t>
            </a:r>
            <a:endParaRPr lang="en-PH" altLang="en-US">
              <a:sym typeface="+mn-ea"/>
            </a:endParaRPr>
          </a:p>
          <a:p>
            <a:pPr lvl="1"/>
            <a:r>
              <a:rPr lang="en-PH" altLang="en-US">
                <a:sym typeface="+mn-ea"/>
              </a:rPr>
              <a:t>precipitation, </a:t>
            </a:r>
            <a:endParaRPr lang="en-PH" altLang="en-US">
              <a:sym typeface="+mn-ea"/>
            </a:endParaRPr>
          </a:p>
          <a:p>
            <a:pPr lvl="1"/>
            <a:r>
              <a:rPr lang="en-PH" altLang="en-US">
                <a:sym typeface="+mn-ea"/>
              </a:rPr>
              <a:t>air surface temperature, </a:t>
            </a:r>
            <a:endParaRPr lang="en-PH" altLang="en-US">
              <a:sym typeface="+mn-ea"/>
            </a:endParaRPr>
          </a:p>
          <a:p>
            <a:pPr lvl="1"/>
            <a:r>
              <a:rPr lang="en-PH" altLang="en-US">
                <a:sym typeface="+mn-ea"/>
              </a:rPr>
              <a:t>humidity</a:t>
            </a:r>
            <a:endParaRPr lang="en-PH" altLang="en-US">
              <a:sym typeface="+mn-ea"/>
            </a:endParaRPr>
          </a:p>
          <a:p>
            <a:pPr lvl="1"/>
            <a:r>
              <a:rPr lang="en-PH" altLang="en-US">
                <a:sym typeface="+mn-ea"/>
              </a:rPr>
              <a:t>population size (population risk and vulnerable population)</a:t>
            </a:r>
            <a:endParaRPr lang="en-PH" altLang="en-US">
              <a:sym typeface="+mn-ea"/>
            </a:endParaRPr>
          </a:p>
          <a:p>
            <a:pPr lvl="1"/>
            <a:r>
              <a:rPr lang="en-PH" altLang="en-US" i="1">
                <a:solidFill>
                  <a:srgbClr val="FF0000"/>
                </a:solidFill>
              </a:rPr>
              <a:t>Aedes Mosquito monitoring</a:t>
            </a:r>
            <a:endParaRPr lang="en-PH" altLang="en-US" i="1">
              <a:solidFill>
                <a:srgbClr val="FF0000"/>
              </a:solidFill>
            </a:endParaRPr>
          </a:p>
          <a:p>
            <a:pPr lvl="1"/>
            <a:r>
              <a:rPr lang="en-PH" altLang="en-US">
                <a:solidFill>
                  <a:srgbClr val="FF0000"/>
                </a:solidFill>
              </a:rPr>
              <a:t> </a:t>
            </a:r>
            <a:r>
              <a:rPr lang="en-PH" altLang="en-US" i="1">
                <a:solidFill>
                  <a:srgbClr val="FF0000"/>
                </a:solidFill>
              </a:rPr>
              <a:t>Number of tourists</a:t>
            </a:r>
            <a:endParaRPr lang="en-PH" altLang="en-US" i="1">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PH" altLang="en-US"/>
              <a:t>Dengue Prediction: Machine Learning</a:t>
            </a:r>
            <a:endParaRPr lang="en-PH" altLang="en-US"/>
          </a:p>
        </p:txBody>
      </p:sp>
      <p:graphicFrame>
        <p:nvGraphicFramePr>
          <p:cNvPr id="5" name="Content Placeholder 4"/>
          <p:cNvGraphicFramePr/>
          <p:nvPr>
            <p:ph idx="1"/>
          </p:nvPr>
        </p:nvGraphicFramePr>
        <p:xfrm>
          <a:off x="838200" y="1825625"/>
          <a:ext cx="10515600" cy="1582420"/>
        </p:xfrm>
        <a:graphic>
          <a:graphicData uri="http://schemas.openxmlformats.org/drawingml/2006/table">
            <a:tbl>
              <a:tblPr firstRow="1" bandRow="1">
                <a:tableStyleId>{5C22544A-7EE6-4342-B048-85BDC9FD1C3A}</a:tableStyleId>
              </a:tblPr>
              <a:tblGrid>
                <a:gridCol w="4218940"/>
                <a:gridCol w="1534160"/>
                <a:gridCol w="2013585"/>
                <a:gridCol w="2748915"/>
              </a:tblGrid>
              <a:tr h="177800">
                <a:tc>
                  <a:txBody>
                    <a:bodyPr/>
                    <a:p>
                      <a:pPr indent="0">
                        <a:buNone/>
                      </a:pPr>
                      <a:r>
                        <a:rPr lang="en-US" sz="2000" b="1">
                          <a:solidFill>
                            <a:srgbClr val="000000"/>
                          </a:solidFill>
                          <a:latin typeface="Calibri" panose="020F0502020204030204" charset="-122"/>
                        </a:rPr>
                        <a:t>Machine Learning Algorithm</a:t>
                      </a:r>
                      <a:endParaRPr lang="en-US" sz="2000" b="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Calibri" panose="020F0502020204030204" charset="-122"/>
                        </a:rPr>
                        <a:t>RMSE</a:t>
                      </a:r>
                      <a:endParaRPr lang="en-US" sz="2000" b="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Calibri" panose="020F0502020204030204" charset="-122"/>
                        </a:rPr>
                        <a:t>R-SQUARED</a:t>
                      </a:r>
                      <a:endParaRPr lang="en-US" sz="2000" b="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Calibri" panose="020F0502020204030204" charset="-122"/>
                        </a:rPr>
                        <a:t>Residual Analysis</a:t>
                      </a:r>
                      <a:endParaRPr lang="en-US" sz="2000" b="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77800">
                <a:tc>
                  <a:txBody>
                    <a:bodyPr/>
                    <a:p>
                      <a:pPr indent="0">
                        <a:buNone/>
                      </a:pPr>
                      <a:r>
                        <a:rPr lang="en-US" sz="2000" b="0" i="1">
                          <a:solidFill>
                            <a:srgbClr val="000000"/>
                          </a:solidFill>
                          <a:latin typeface="Calibri" panose="020F0502020204030204" charset="-122"/>
                        </a:rPr>
                        <a:t>Machine Learning 1</a:t>
                      </a:r>
                      <a:endParaRPr lang="en-US" sz="2000" b="0" i="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77800">
                <a:tc>
                  <a:txBody>
                    <a:bodyPr/>
                    <a:p>
                      <a:pPr indent="0">
                        <a:buNone/>
                      </a:pPr>
                      <a:r>
                        <a:rPr lang="en-US" sz="2000" b="0" i="1">
                          <a:solidFill>
                            <a:srgbClr val="000000"/>
                          </a:solidFill>
                          <a:latin typeface="Calibri" panose="020F0502020204030204" charset="-122"/>
                        </a:rPr>
                        <a:t>Machine Learning 2</a:t>
                      </a:r>
                      <a:endParaRPr lang="en-US" sz="2000" b="0" i="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77800">
                <a:tc>
                  <a:txBody>
                    <a:bodyPr/>
                    <a:p>
                      <a:pPr indent="0" algn="ctr">
                        <a:buNone/>
                      </a:pPr>
                      <a:r>
                        <a:rPr lang="en-US" sz="2000" b="1">
                          <a:solidFill>
                            <a:srgbClr val="000000"/>
                          </a:solidFill>
                          <a:latin typeface="Calibri" panose="020F0502020204030204" charset="-122"/>
                        </a:rPr>
                        <a:t>.</a:t>
                      </a:r>
                      <a:endParaRPr lang="en-US" sz="2000" b="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77800">
                <a:tc>
                  <a:txBody>
                    <a:bodyPr/>
                    <a:p>
                      <a:pPr indent="0" algn="ctr">
                        <a:buNone/>
                      </a:pPr>
                      <a:r>
                        <a:rPr lang="en-US" sz="2000" b="1">
                          <a:solidFill>
                            <a:srgbClr val="000000"/>
                          </a:solidFill>
                          <a:latin typeface="Calibri" panose="020F0502020204030204" charset="-122"/>
                        </a:rPr>
                        <a:t>.</a:t>
                      </a:r>
                      <a:endParaRPr lang="en-US" sz="2000" b="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77800">
                <a:tc>
                  <a:txBody>
                    <a:bodyPr/>
                    <a:p>
                      <a:pPr indent="0" algn="ctr">
                        <a:buNone/>
                      </a:pPr>
                      <a:r>
                        <a:rPr lang="en-US" sz="2000" b="1">
                          <a:solidFill>
                            <a:srgbClr val="000000"/>
                          </a:solidFill>
                          <a:latin typeface="Calibri" panose="020F0502020204030204" charset="-122"/>
                        </a:rPr>
                        <a:t>.</a:t>
                      </a:r>
                      <a:endParaRPr lang="en-US" sz="2000" b="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177800">
                <a:tc>
                  <a:txBody>
                    <a:bodyPr/>
                    <a:p>
                      <a:pPr indent="0">
                        <a:buNone/>
                      </a:pPr>
                      <a:r>
                        <a:rPr lang="en-US" sz="2000" b="0" i="1">
                          <a:solidFill>
                            <a:srgbClr val="000000"/>
                          </a:solidFill>
                          <a:latin typeface="Calibri" panose="020F0502020204030204" charset="-122"/>
                        </a:rPr>
                        <a:t>Machine Learning n</a:t>
                      </a:r>
                      <a:endParaRPr lang="en-US" sz="2000" b="0" i="1">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buNone/>
                      </a:pPr>
                      <a:endParaRPr lang="en-US" sz="2000" b="0">
                        <a:solidFill>
                          <a:srgbClr val="000000"/>
                        </a:solidFill>
                        <a:latin typeface="Calibri" panose="020F0502020204030204" charset="-122"/>
                      </a:endParaRPr>
                    </a:p>
                  </a:txBody>
                  <a:tcPr marL="12700" marR="12700" marT="12700" vert="horz" anchor="ct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3" name="Text Box 2"/>
          <p:cNvSpPr txBox="1"/>
          <p:nvPr/>
        </p:nvSpPr>
        <p:spPr>
          <a:xfrm>
            <a:off x="2133600" y="4873625"/>
            <a:ext cx="3071495" cy="368300"/>
          </a:xfrm>
          <a:prstGeom prst="rect">
            <a:avLst/>
          </a:prstGeom>
          <a:noFill/>
        </p:spPr>
        <p:txBody>
          <a:bodyPr wrap="square" rtlCol="0">
            <a:spAutoFit/>
          </a:bodyPr>
          <a:p>
            <a:endParaRPr lang="en-PH" alt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3802</Words>
  <Application>WPS Presentation</Application>
  <PresentationFormat>Widescreen</PresentationFormat>
  <Paragraphs>144</Paragraphs>
  <Slides>15</Slides>
  <Notes>0</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1</vt:i4>
      </vt:variant>
      <vt:variant>
        <vt:lpstr>幻灯片标题</vt:lpstr>
      </vt:variant>
      <vt:variant>
        <vt:i4>15</vt:i4>
      </vt:variant>
    </vt:vector>
  </HeadingPairs>
  <TitlesOfParts>
    <vt:vector size="25" baseType="lpstr">
      <vt:lpstr>Arial</vt:lpstr>
      <vt:lpstr>SimSun</vt:lpstr>
      <vt:lpstr>Wingdings</vt:lpstr>
      <vt:lpstr>Calibri</vt:lpstr>
      <vt:lpstr>Calibri Light</vt:lpstr>
      <vt:lpstr>Microsoft YaHei</vt:lpstr>
      <vt:lpstr>Arial Unicode MS</vt:lpstr>
      <vt:lpstr>Calibri</vt:lpstr>
      <vt:lpstr>Office Theme</vt:lpstr>
      <vt:lpstr>Package</vt:lpstr>
      <vt:lpstr>Application of Artificial Intelligence in Predicting Dengue Outbreak in the Philippines</vt:lpstr>
      <vt:lpstr>What is Dengue (WHO)</vt:lpstr>
      <vt:lpstr>Signs and Symptoms: Dengue</vt:lpstr>
      <vt:lpstr>Signs and Symptoms: Severe Dengue </vt:lpstr>
      <vt:lpstr>Who Spreads Dengue: Aedes aegypti/albopictus </vt:lpstr>
      <vt:lpstr>Dengue Status: Central Visayas</vt:lpstr>
      <vt:lpstr>PowerPoint 演示文稿</vt:lpstr>
      <vt:lpstr>PowerPoint 演示文稿</vt:lpstr>
      <vt:lpstr>Dengue Prediction: Machine Learning</vt:lpstr>
      <vt:lpstr>Residual Analysis: Model Validation</vt:lpstr>
      <vt:lpstr>Root Mean Square Error (RMSE): Measure of Accuracy </vt:lpstr>
      <vt:lpstr>Coefficient of Determination (R-Squared): Goodness-of-Fit</vt:lpstr>
      <vt:lpstr>Spatial Analysis and Spatial Data Exploration</vt:lpstr>
      <vt:lpstr>Expected Output</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of Artificial Intelligence in Predicting Dengue Outbreak in the Philippines</dc:title>
  <dc:creator/>
  <cp:lastModifiedBy>Lirjil Anipse</cp:lastModifiedBy>
  <cp:revision>15</cp:revision>
  <dcterms:created xsi:type="dcterms:W3CDTF">2020-10-17T17:28:00Z</dcterms:created>
  <dcterms:modified xsi:type="dcterms:W3CDTF">2020-10-27T08:49:59Z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1033-11.2.0.9718</vt:lpwstr>
  </property>
</Properties>
</file>