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a521cedcb9_0_1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a521cedcb9_0_1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a521cedcb9_0_1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a521cedcb9_0_1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a521cedcb9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7" name="Google Shape;127;ga521cedcb9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a521cedcb9_0_1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a521cedcb9_0_1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a5403937ec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a5403937ec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a521cedcb9_0_2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a521cedcb9_0_2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a521cedcb9_0_2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a521cedcb9_0_2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a521cedcb9_0_2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a521cedcb9_0_2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a4af3ea0d1_0_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a4af3ea0d1_0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9f9533d5d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9f9533d5d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a521cedcb9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a521cedcb9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Clr>
                <a:srgbClr val="000000"/>
              </a:buClr>
              <a:buSzPts val="1400"/>
              <a:buChar char="●"/>
            </a:pPr>
            <a:r>
              <a:rPr lang="en" sz="1400"/>
              <a:t>More specifically, most earlier work in generative models in deep learning relied on the computationally costly step of MCMC, making it hard to scale to large datasets.</a:t>
            </a:r>
            <a:endParaRPr sz="1400"/>
          </a:p>
          <a:p>
            <a:pPr indent="-317500" lvl="0" marL="457200" rtl="0" algn="l">
              <a:lnSpc>
                <a:spcPct val="115000"/>
              </a:lnSpc>
              <a:spcBef>
                <a:spcPts val="0"/>
              </a:spcBef>
              <a:spcAft>
                <a:spcPts val="0"/>
              </a:spcAft>
              <a:buClr>
                <a:srgbClr val="000000"/>
              </a:buClr>
              <a:buSzPts val="1400"/>
              <a:buChar char="●"/>
            </a:pPr>
            <a:r>
              <a:t/>
            </a:r>
            <a:endParaRPr sz="140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a521cedcb9_0_1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a521cedcb9_0_1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a521cedcb9_0_1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a521cedcb9_0_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a521cedcb9_0_1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a521cedcb9_0_1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a521cedcb9_0_1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a521cedcb9_0_1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a521cedcb9_0_1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a521cedcb9_0_1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1600"/>
              </a:spcBef>
              <a:spcAft>
                <a:spcPts val="0"/>
              </a:spcAft>
              <a:buClr>
                <a:schemeClr val="dk1"/>
              </a:buClr>
              <a:buSzPts val="1400"/>
              <a:buChar char="○"/>
              <a:defRPr>
                <a:solidFill>
                  <a:schemeClr val="dk1"/>
                </a:solidFill>
              </a:defRPr>
            </a:lvl2pPr>
            <a:lvl3pPr indent="-317500" lvl="2" marL="1371600">
              <a:spcBef>
                <a:spcPts val="1600"/>
              </a:spcBef>
              <a:spcAft>
                <a:spcPts val="0"/>
              </a:spcAft>
              <a:buClr>
                <a:schemeClr val="dk1"/>
              </a:buClr>
              <a:buSzPts val="1400"/>
              <a:buChar char="■"/>
              <a:defRPr>
                <a:solidFill>
                  <a:schemeClr val="dk1"/>
                </a:solidFill>
              </a:defRPr>
            </a:lvl3pPr>
            <a:lvl4pPr indent="-317500" lvl="3" marL="1828800">
              <a:spcBef>
                <a:spcPts val="1600"/>
              </a:spcBef>
              <a:spcAft>
                <a:spcPts val="0"/>
              </a:spcAft>
              <a:buClr>
                <a:schemeClr val="dk1"/>
              </a:buClr>
              <a:buSzPts val="1400"/>
              <a:buChar char="●"/>
              <a:defRPr>
                <a:solidFill>
                  <a:schemeClr val="dk1"/>
                </a:solidFill>
              </a:defRPr>
            </a:lvl4pPr>
            <a:lvl5pPr indent="-317500" lvl="4" marL="2286000">
              <a:spcBef>
                <a:spcPts val="1600"/>
              </a:spcBef>
              <a:spcAft>
                <a:spcPts val="0"/>
              </a:spcAft>
              <a:buClr>
                <a:schemeClr val="dk1"/>
              </a:buClr>
              <a:buSzPts val="1400"/>
              <a:buChar char="○"/>
              <a:defRPr>
                <a:solidFill>
                  <a:schemeClr val="dk1"/>
                </a:solidFill>
              </a:defRPr>
            </a:lvl5pPr>
            <a:lvl6pPr indent="-317500" lvl="5" marL="2743200">
              <a:spcBef>
                <a:spcPts val="1600"/>
              </a:spcBef>
              <a:spcAft>
                <a:spcPts val="0"/>
              </a:spcAft>
              <a:buClr>
                <a:schemeClr val="dk1"/>
              </a:buClr>
              <a:buSzPts val="1400"/>
              <a:buChar char="■"/>
              <a:defRPr>
                <a:solidFill>
                  <a:schemeClr val="dk1"/>
                </a:solidFill>
              </a:defRPr>
            </a:lvl6pPr>
            <a:lvl7pPr indent="-317500" lvl="6" marL="3200400">
              <a:spcBef>
                <a:spcPts val="1600"/>
              </a:spcBef>
              <a:spcAft>
                <a:spcPts val="0"/>
              </a:spcAft>
              <a:buClr>
                <a:schemeClr val="dk1"/>
              </a:buClr>
              <a:buSzPts val="1400"/>
              <a:buChar char="●"/>
              <a:defRPr>
                <a:solidFill>
                  <a:schemeClr val="dk1"/>
                </a:solidFill>
              </a:defRPr>
            </a:lvl7pPr>
            <a:lvl8pPr indent="-317500" lvl="7" marL="3657600">
              <a:spcBef>
                <a:spcPts val="1600"/>
              </a:spcBef>
              <a:spcAft>
                <a:spcPts val="0"/>
              </a:spcAft>
              <a:buClr>
                <a:schemeClr val="dk1"/>
              </a:buClr>
              <a:buSzPts val="1400"/>
              <a:buChar char="○"/>
              <a:defRPr>
                <a:solidFill>
                  <a:schemeClr val="dk1"/>
                </a:solidFill>
              </a:defRPr>
            </a:lvl8pPr>
            <a:lvl9pPr indent="-317500" lvl="8" marL="4114800">
              <a:spcBef>
                <a:spcPts val="1600"/>
              </a:spcBef>
              <a:spcAft>
                <a:spcPts val="1600"/>
              </a:spcAft>
              <a:buClr>
                <a:schemeClr val="dk1"/>
              </a:buClr>
              <a:buSzPts val="1400"/>
              <a:buChar char="■"/>
              <a:defRPr>
                <a:solidFill>
                  <a:schemeClr val="dk1"/>
                </a:solidFill>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lt2"/>
              </a:buClr>
              <a:buSzPts val="1800"/>
              <a:buChar char="●"/>
              <a:defRPr sz="1800">
                <a:solidFill>
                  <a:schemeClr val="lt2"/>
                </a:solidFill>
              </a:defRPr>
            </a:lvl1pPr>
            <a:lvl2pPr indent="-317500" lvl="1" marL="914400">
              <a:lnSpc>
                <a:spcPct val="115000"/>
              </a:lnSpc>
              <a:spcBef>
                <a:spcPts val="1600"/>
              </a:spcBef>
              <a:spcAft>
                <a:spcPts val="0"/>
              </a:spcAft>
              <a:buClr>
                <a:schemeClr val="lt2"/>
              </a:buClr>
              <a:buSzPts val="1400"/>
              <a:buChar char="○"/>
              <a:defRPr>
                <a:solidFill>
                  <a:schemeClr val="lt2"/>
                </a:solidFill>
              </a:defRPr>
            </a:lvl2pPr>
            <a:lvl3pPr indent="-317500" lvl="2" marL="1371600">
              <a:lnSpc>
                <a:spcPct val="115000"/>
              </a:lnSpc>
              <a:spcBef>
                <a:spcPts val="1600"/>
              </a:spcBef>
              <a:spcAft>
                <a:spcPts val="0"/>
              </a:spcAft>
              <a:buClr>
                <a:schemeClr val="lt2"/>
              </a:buClr>
              <a:buSzPts val="1400"/>
              <a:buChar char="■"/>
              <a:defRPr>
                <a:solidFill>
                  <a:schemeClr val="lt2"/>
                </a:solidFill>
              </a:defRPr>
            </a:lvl3pPr>
            <a:lvl4pPr indent="-317500" lvl="3" marL="1828800">
              <a:lnSpc>
                <a:spcPct val="115000"/>
              </a:lnSpc>
              <a:spcBef>
                <a:spcPts val="1600"/>
              </a:spcBef>
              <a:spcAft>
                <a:spcPts val="0"/>
              </a:spcAft>
              <a:buClr>
                <a:schemeClr val="lt2"/>
              </a:buClr>
              <a:buSzPts val="1400"/>
              <a:buChar char="●"/>
              <a:defRPr>
                <a:solidFill>
                  <a:schemeClr val="lt2"/>
                </a:solidFill>
              </a:defRPr>
            </a:lvl4pPr>
            <a:lvl5pPr indent="-317500" lvl="4" marL="2286000">
              <a:lnSpc>
                <a:spcPct val="115000"/>
              </a:lnSpc>
              <a:spcBef>
                <a:spcPts val="1600"/>
              </a:spcBef>
              <a:spcAft>
                <a:spcPts val="0"/>
              </a:spcAft>
              <a:buClr>
                <a:schemeClr val="lt2"/>
              </a:buClr>
              <a:buSzPts val="1400"/>
              <a:buChar char="○"/>
              <a:defRPr>
                <a:solidFill>
                  <a:schemeClr val="lt2"/>
                </a:solidFill>
              </a:defRPr>
            </a:lvl5pPr>
            <a:lvl6pPr indent="-317500" lvl="5" marL="2743200">
              <a:lnSpc>
                <a:spcPct val="115000"/>
              </a:lnSpc>
              <a:spcBef>
                <a:spcPts val="1600"/>
              </a:spcBef>
              <a:spcAft>
                <a:spcPts val="0"/>
              </a:spcAft>
              <a:buClr>
                <a:schemeClr val="lt2"/>
              </a:buClr>
              <a:buSzPts val="1400"/>
              <a:buChar char="■"/>
              <a:defRPr>
                <a:solidFill>
                  <a:schemeClr val="lt2"/>
                </a:solidFill>
              </a:defRPr>
            </a:lvl6pPr>
            <a:lvl7pPr indent="-317500" lvl="6" marL="3200400">
              <a:lnSpc>
                <a:spcPct val="115000"/>
              </a:lnSpc>
              <a:spcBef>
                <a:spcPts val="1600"/>
              </a:spcBef>
              <a:spcAft>
                <a:spcPts val="0"/>
              </a:spcAft>
              <a:buClr>
                <a:schemeClr val="lt2"/>
              </a:buClr>
              <a:buSzPts val="1400"/>
              <a:buChar char="●"/>
              <a:defRPr>
                <a:solidFill>
                  <a:schemeClr val="lt2"/>
                </a:solidFill>
              </a:defRPr>
            </a:lvl7pPr>
            <a:lvl8pPr indent="-317500" lvl="7" marL="3657600">
              <a:lnSpc>
                <a:spcPct val="115000"/>
              </a:lnSpc>
              <a:spcBef>
                <a:spcPts val="1600"/>
              </a:spcBef>
              <a:spcAft>
                <a:spcPts val="0"/>
              </a:spcAft>
              <a:buClr>
                <a:schemeClr val="lt2"/>
              </a:buClr>
              <a:buSzPts val="1400"/>
              <a:buChar char="○"/>
              <a:defRPr>
                <a:solidFill>
                  <a:schemeClr val="lt2"/>
                </a:solidFill>
              </a:defRPr>
            </a:lvl8pPr>
            <a:lvl9pPr indent="-317500" lvl="8" marL="4114800">
              <a:lnSpc>
                <a:spcPct val="115000"/>
              </a:lnSpc>
              <a:spcBef>
                <a:spcPts val="1600"/>
              </a:spcBef>
              <a:spcAft>
                <a:spcPts val="1600"/>
              </a:spcAft>
              <a:buClr>
                <a:schemeClr val="lt2"/>
              </a:buClr>
              <a:buSzPts val="1400"/>
              <a:buChar char="■"/>
              <a:defRPr>
                <a:solidFill>
                  <a:schemeClr val="lt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129000" y="2248350"/>
            <a:ext cx="8886000" cy="646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sz="3000"/>
              <a:t>Quantum Assisted Machine Learning </a:t>
            </a:r>
            <a:endParaRPr b="1" sz="3000"/>
          </a:p>
          <a:p>
            <a:pPr indent="0" lvl="0" marL="0" rtl="0" algn="ctr">
              <a:spcBef>
                <a:spcPts val="0"/>
              </a:spcBef>
              <a:spcAft>
                <a:spcPts val="0"/>
              </a:spcAft>
              <a:buNone/>
            </a:pPr>
            <a:r>
              <a:rPr b="1" lang="en" sz="3000"/>
              <a:t>&lt; QAML &gt;</a:t>
            </a:r>
            <a:endParaRPr b="1" sz="30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800"/>
              <a:t>Opps: B- Not only computation time</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p:txBody>
      </p:sp>
      <p:sp>
        <p:nvSpPr>
          <p:cNvPr id="118" name="Google Shape;118;p22"/>
          <p:cNvSpPr txBox="1"/>
          <p:nvPr>
            <p:ph idx="1" type="body"/>
          </p:nvPr>
        </p:nvSpPr>
        <p:spPr>
          <a:xfrm>
            <a:off x="311700" y="1152475"/>
            <a:ext cx="8520600" cy="26235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t/>
            </a:r>
            <a:endParaRPr sz="1400">
              <a:solidFill>
                <a:srgbClr val="FFFFFF"/>
              </a:solidFill>
            </a:endParaRPr>
          </a:p>
          <a:p>
            <a:pPr indent="0" lvl="0" marL="457200" rtl="0" algn="l">
              <a:spcBef>
                <a:spcPts val="1600"/>
              </a:spcBef>
              <a:spcAft>
                <a:spcPts val="0"/>
              </a:spcAft>
              <a:buNone/>
            </a:pPr>
            <a:r>
              <a:t/>
            </a:r>
            <a:endParaRPr sz="1400">
              <a:solidFill>
                <a:srgbClr val="FFFFFF"/>
              </a:solidFill>
            </a:endParaRPr>
          </a:p>
          <a:p>
            <a:pPr indent="-317500" lvl="0" marL="457200" rtl="0" algn="l">
              <a:spcBef>
                <a:spcPts val="1600"/>
              </a:spcBef>
              <a:spcAft>
                <a:spcPts val="0"/>
              </a:spcAft>
              <a:buClr>
                <a:srgbClr val="FFFFFF"/>
              </a:buClr>
              <a:buSzPts val="1400"/>
              <a:buChar char="●"/>
            </a:pPr>
            <a:r>
              <a:rPr lang="en" sz="1400">
                <a:solidFill>
                  <a:srgbClr val="FFFFFF"/>
                </a:solidFill>
              </a:rPr>
              <a:t>Quantum computers improve other aspects of ML and AI.</a:t>
            </a:r>
            <a:endParaRPr sz="1400">
              <a:solidFill>
                <a:srgbClr val="FFFFFF"/>
              </a:solidFill>
            </a:endParaRPr>
          </a:p>
          <a:p>
            <a:pPr indent="-317500" lvl="0" marL="457200" rtl="0" algn="l">
              <a:spcBef>
                <a:spcPts val="0"/>
              </a:spcBef>
              <a:spcAft>
                <a:spcPts val="0"/>
              </a:spcAft>
              <a:buClr>
                <a:srgbClr val="FFFFFF"/>
              </a:buClr>
              <a:buSzPts val="1400"/>
              <a:buChar char="●"/>
            </a:pPr>
            <a:r>
              <a:rPr lang="en" sz="1400">
                <a:solidFill>
                  <a:srgbClr val="FFFFFF"/>
                </a:solidFill>
              </a:rPr>
              <a:t>Recent</a:t>
            </a:r>
            <a:r>
              <a:rPr lang="en" sz="1400">
                <a:solidFill>
                  <a:srgbClr val="FFFFFF"/>
                </a:solidFill>
              </a:rPr>
              <a:t> work shows that quantum mechanics can provide more light models of stochastic processes than classical models , as quantified by an entropic measure of complexity. </a:t>
            </a:r>
            <a:endParaRPr sz="1400">
              <a:solidFill>
                <a:srgbClr val="FFFFFF"/>
              </a:solidFill>
            </a:endParaRPr>
          </a:p>
          <a:p>
            <a:pPr indent="-317500" lvl="0" marL="457200" rtl="0" algn="l">
              <a:spcBef>
                <a:spcPts val="0"/>
              </a:spcBef>
              <a:spcAft>
                <a:spcPts val="0"/>
              </a:spcAft>
              <a:buClr>
                <a:srgbClr val="FFFFFF"/>
              </a:buClr>
              <a:buSzPts val="1400"/>
              <a:buChar char="●"/>
            </a:pPr>
            <a:r>
              <a:rPr lang="en" sz="1400">
                <a:solidFill>
                  <a:srgbClr val="FFFFFF"/>
                </a:solidFill>
              </a:rPr>
              <a:t>This suggests that quantum </a:t>
            </a:r>
            <a:r>
              <a:rPr lang="en" sz="1400">
                <a:solidFill>
                  <a:srgbClr val="FFFFFF"/>
                </a:solidFill>
              </a:rPr>
              <a:t>models</a:t>
            </a:r>
            <a:r>
              <a:rPr lang="en" sz="1400">
                <a:solidFill>
                  <a:srgbClr val="FFFFFF"/>
                </a:solidFill>
              </a:rPr>
              <a:t> hold the potential to substantially reduce the amount of other type of computational resources, e.g. mem-ory, required to model any given dataset.</a:t>
            </a:r>
            <a:endParaRPr sz="1400">
              <a:solidFill>
                <a:srgbClr val="FFFFFF"/>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800"/>
              <a:t>Challenges</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p:txBody>
      </p:sp>
      <p:sp>
        <p:nvSpPr>
          <p:cNvPr id="124" name="Google Shape;124;p2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t/>
            </a:r>
            <a:endParaRPr sz="1400">
              <a:solidFill>
                <a:srgbClr val="FFFFFF"/>
              </a:solidFill>
            </a:endParaRPr>
          </a:p>
          <a:p>
            <a:pPr indent="0" lvl="0" marL="0" rtl="0" algn="l">
              <a:spcBef>
                <a:spcPts val="1600"/>
              </a:spcBef>
              <a:spcAft>
                <a:spcPts val="0"/>
              </a:spcAft>
              <a:buNone/>
            </a:pPr>
            <a:r>
              <a:t/>
            </a:r>
            <a:endParaRPr sz="1400">
              <a:solidFill>
                <a:srgbClr val="FFFFFF"/>
              </a:solidFill>
            </a:endParaRPr>
          </a:p>
          <a:p>
            <a:pPr indent="-317500" lvl="0" marL="457200" rtl="0" algn="l">
              <a:spcBef>
                <a:spcPts val="1600"/>
              </a:spcBef>
              <a:spcAft>
                <a:spcPts val="0"/>
              </a:spcAft>
              <a:buClr>
                <a:srgbClr val="FFFFFF"/>
              </a:buClr>
              <a:buSzPts val="1400"/>
              <a:buChar char="●"/>
            </a:pPr>
            <a:r>
              <a:rPr lang="en" sz="1400">
                <a:solidFill>
                  <a:srgbClr val="FFFFFF"/>
                </a:solidFill>
              </a:rPr>
              <a:t>Issue of classical and quantum model compatibility in hybrid models approach.</a:t>
            </a:r>
            <a:endParaRPr sz="1400">
              <a:solidFill>
                <a:srgbClr val="FFFFFF"/>
              </a:solidFill>
            </a:endParaRPr>
          </a:p>
          <a:p>
            <a:pPr indent="-317500" lvl="0" marL="457200" rtl="0" algn="l">
              <a:spcBef>
                <a:spcPts val="0"/>
              </a:spcBef>
              <a:spcAft>
                <a:spcPts val="0"/>
              </a:spcAft>
              <a:buClr>
                <a:srgbClr val="FFFFFF"/>
              </a:buClr>
              <a:buSzPts val="1400"/>
              <a:buChar char="●"/>
            </a:pPr>
            <a:r>
              <a:rPr lang="en" sz="1400">
                <a:solidFill>
                  <a:srgbClr val="FFFFFF"/>
                </a:solidFill>
              </a:rPr>
              <a:t>Limited Connectivity.</a:t>
            </a:r>
            <a:endParaRPr sz="1400">
              <a:solidFill>
                <a:srgbClr val="FFFFFF"/>
              </a:solidFill>
            </a:endParaRPr>
          </a:p>
          <a:p>
            <a:pPr indent="-317500" lvl="0" marL="457200" rtl="0" algn="l">
              <a:spcBef>
                <a:spcPts val="0"/>
              </a:spcBef>
              <a:spcAft>
                <a:spcPts val="0"/>
              </a:spcAft>
              <a:buClr>
                <a:srgbClr val="FFFFFF"/>
              </a:buClr>
              <a:buSzPts val="1400"/>
              <a:buChar char="●"/>
            </a:pPr>
            <a:r>
              <a:rPr lang="en" sz="1400">
                <a:solidFill>
                  <a:srgbClr val="FFFFFF"/>
                </a:solidFill>
              </a:rPr>
              <a:t>Representation of complex ML datasets into near-term devices</a:t>
            </a:r>
            <a:r>
              <a:rPr lang="en" sz="1250">
                <a:solidFill>
                  <a:srgbClr val="FFFFFF"/>
                </a:solidFill>
              </a:rPr>
              <a:t>.</a:t>
            </a:r>
            <a:endParaRPr sz="1400">
              <a:solidFill>
                <a:srgbClr val="FFFFFF"/>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2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800"/>
              <a:t>Challenges: A- </a:t>
            </a:r>
            <a:r>
              <a:rPr lang="en" sz="1800">
                <a:solidFill>
                  <a:srgbClr val="FFFFFF"/>
                </a:solidFill>
              </a:rPr>
              <a:t>Issue of classical and quantum model compatibility in hybrid models approach.</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p:txBody>
      </p:sp>
      <p:sp>
        <p:nvSpPr>
          <p:cNvPr id="130" name="Google Shape;130;p2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457200" rtl="0" algn="l">
              <a:lnSpc>
                <a:spcPct val="100000"/>
              </a:lnSpc>
              <a:spcBef>
                <a:spcPts val="0"/>
              </a:spcBef>
              <a:spcAft>
                <a:spcPts val="0"/>
              </a:spcAft>
              <a:buNone/>
            </a:pPr>
            <a:r>
              <a:t/>
            </a:r>
            <a:endParaRPr sz="1400">
              <a:solidFill>
                <a:srgbClr val="FFFFFF"/>
              </a:solidFill>
            </a:endParaRPr>
          </a:p>
          <a:p>
            <a:pPr indent="0" lvl="0" marL="0" rtl="0" algn="l">
              <a:lnSpc>
                <a:spcPct val="100000"/>
              </a:lnSpc>
              <a:spcBef>
                <a:spcPts val="0"/>
              </a:spcBef>
              <a:spcAft>
                <a:spcPts val="0"/>
              </a:spcAft>
              <a:buNone/>
            </a:pPr>
            <a:r>
              <a:t/>
            </a:r>
            <a:endParaRPr sz="1400">
              <a:solidFill>
                <a:srgbClr val="FFFFFF"/>
              </a:solidFill>
            </a:endParaRPr>
          </a:p>
          <a:p>
            <a:pPr indent="0" lvl="0" marL="0" rtl="0" algn="l">
              <a:lnSpc>
                <a:spcPct val="100000"/>
              </a:lnSpc>
              <a:spcBef>
                <a:spcPts val="0"/>
              </a:spcBef>
              <a:spcAft>
                <a:spcPts val="0"/>
              </a:spcAft>
              <a:buNone/>
            </a:pPr>
            <a:r>
              <a:t/>
            </a:r>
            <a:endParaRPr sz="1400">
              <a:solidFill>
                <a:srgbClr val="FFFFFF"/>
              </a:solidFill>
            </a:endParaRPr>
          </a:p>
          <a:p>
            <a:pPr indent="0" lvl="0" marL="0" rtl="0" algn="l">
              <a:lnSpc>
                <a:spcPct val="100000"/>
              </a:lnSpc>
              <a:spcBef>
                <a:spcPts val="0"/>
              </a:spcBef>
              <a:spcAft>
                <a:spcPts val="0"/>
              </a:spcAft>
              <a:buNone/>
            </a:pPr>
            <a:r>
              <a:t/>
            </a:r>
            <a:endParaRPr sz="1400">
              <a:solidFill>
                <a:srgbClr val="FFFFFF"/>
              </a:solidFill>
            </a:endParaRPr>
          </a:p>
          <a:p>
            <a:pPr indent="-317500" lvl="0" marL="457200" rtl="0" algn="l">
              <a:spcBef>
                <a:spcPts val="0"/>
              </a:spcBef>
              <a:spcAft>
                <a:spcPts val="0"/>
              </a:spcAft>
              <a:buClr>
                <a:srgbClr val="FFFFFF"/>
              </a:buClr>
              <a:buSzPts val="1400"/>
              <a:buChar char="●"/>
            </a:pPr>
            <a:r>
              <a:rPr lang="en" sz="1400">
                <a:solidFill>
                  <a:srgbClr val="FFFFFF"/>
                </a:solidFill>
              </a:rPr>
              <a:t>Essential to a hybrid approach is the need to have a flow of information between the classical preprocessing and the quantum experiments. The possibility of sharing information back and forth between the different architectures might pose a significant challenge, arising from the need to match samples from the classical and the quantum model.</a:t>
            </a:r>
            <a:endParaRPr sz="1400">
              <a:solidFill>
                <a:srgbClr val="FFFFFF"/>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800"/>
              <a:t>Challenges: B- Limited Qubit Connectivity.</a:t>
            </a:r>
            <a:endParaRPr sz="1800">
              <a:solidFill>
                <a:srgbClr val="FFFFFF"/>
              </a:solidFill>
            </a:endParaRPr>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p:txBody>
      </p:sp>
      <p:sp>
        <p:nvSpPr>
          <p:cNvPr id="136" name="Google Shape;136;p2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457200" rtl="0" algn="l">
              <a:lnSpc>
                <a:spcPct val="100000"/>
              </a:lnSpc>
              <a:spcBef>
                <a:spcPts val="0"/>
              </a:spcBef>
              <a:spcAft>
                <a:spcPts val="0"/>
              </a:spcAft>
              <a:buNone/>
            </a:pPr>
            <a:r>
              <a:t/>
            </a:r>
            <a:endParaRPr sz="1400">
              <a:solidFill>
                <a:srgbClr val="FFFFFF"/>
              </a:solidFill>
            </a:endParaRPr>
          </a:p>
          <a:p>
            <a:pPr indent="0" lvl="0" marL="0" rtl="0" algn="l">
              <a:lnSpc>
                <a:spcPct val="100000"/>
              </a:lnSpc>
              <a:spcBef>
                <a:spcPts val="0"/>
              </a:spcBef>
              <a:spcAft>
                <a:spcPts val="0"/>
              </a:spcAft>
              <a:buNone/>
            </a:pPr>
            <a:r>
              <a:t/>
            </a:r>
            <a:endParaRPr sz="1400">
              <a:solidFill>
                <a:srgbClr val="FFFFFF"/>
              </a:solidFill>
            </a:endParaRPr>
          </a:p>
          <a:p>
            <a:pPr indent="0" lvl="0" marL="0" rtl="0" algn="l">
              <a:lnSpc>
                <a:spcPct val="100000"/>
              </a:lnSpc>
              <a:spcBef>
                <a:spcPts val="0"/>
              </a:spcBef>
              <a:spcAft>
                <a:spcPts val="0"/>
              </a:spcAft>
              <a:buNone/>
            </a:pPr>
            <a:r>
              <a:t/>
            </a:r>
            <a:endParaRPr sz="1400">
              <a:solidFill>
                <a:srgbClr val="FFFFFF"/>
              </a:solidFill>
            </a:endParaRPr>
          </a:p>
          <a:p>
            <a:pPr indent="0" lvl="0" marL="0" rtl="0" algn="l">
              <a:lnSpc>
                <a:spcPct val="100000"/>
              </a:lnSpc>
              <a:spcBef>
                <a:spcPts val="0"/>
              </a:spcBef>
              <a:spcAft>
                <a:spcPts val="0"/>
              </a:spcAft>
              <a:buNone/>
            </a:pPr>
            <a:r>
              <a:t/>
            </a:r>
            <a:endParaRPr sz="1400">
              <a:solidFill>
                <a:srgbClr val="FFFFFF"/>
              </a:solidFill>
            </a:endParaRPr>
          </a:p>
          <a:p>
            <a:pPr indent="-317500" lvl="0" marL="457200" rtl="0" algn="l">
              <a:spcBef>
                <a:spcPts val="0"/>
              </a:spcBef>
              <a:spcAft>
                <a:spcPts val="0"/>
              </a:spcAft>
              <a:buClr>
                <a:srgbClr val="FFFFFF"/>
              </a:buClr>
              <a:buSzPts val="1400"/>
              <a:buChar char="●"/>
            </a:pPr>
            <a:r>
              <a:rPr lang="en" sz="1400">
                <a:solidFill>
                  <a:srgbClr val="FFFFFF"/>
                </a:solidFill>
              </a:rPr>
              <a:t>The basic principle behind this challenge is that physical interactions are local in nature. Although engineering advances can push the degree of qubit connectivity in quantum computers, required qubit-to-qubit interactions not available in the device will cost an overhead in the computational resources.</a:t>
            </a:r>
            <a:endParaRPr sz="1400">
              <a:solidFill>
                <a:srgbClr val="FFFFFF"/>
              </a:solidFill>
            </a:endParaRPr>
          </a:p>
          <a:p>
            <a:pPr indent="0" lvl="0" marL="0" rtl="0" algn="l">
              <a:spcBef>
                <a:spcPts val="1600"/>
              </a:spcBef>
              <a:spcAft>
                <a:spcPts val="16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800"/>
              <a:t>Challenges: C-</a:t>
            </a:r>
            <a:r>
              <a:rPr lang="en" sz="1800">
                <a:solidFill>
                  <a:srgbClr val="FFFFFF"/>
                </a:solidFill>
              </a:rPr>
              <a:t>Representation of complex ML datasets into near-term devices</a:t>
            </a:r>
            <a:endParaRPr sz="1800"/>
          </a:p>
        </p:txBody>
      </p:sp>
      <p:sp>
        <p:nvSpPr>
          <p:cNvPr id="142" name="Google Shape;142;p2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457200" rtl="0" algn="l">
              <a:lnSpc>
                <a:spcPct val="100000"/>
              </a:lnSpc>
              <a:spcBef>
                <a:spcPts val="0"/>
              </a:spcBef>
              <a:spcAft>
                <a:spcPts val="0"/>
              </a:spcAft>
              <a:buNone/>
            </a:pPr>
            <a:r>
              <a:t/>
            </a:r>
            <a:endParaRPr sz="1400">
              <a:solidFill>
                <a:srgbClr val="FFFFFF"/>
              </a:solidFill>
            </a:endParaRPr>
          </a:p>
          <a:p>
            <a:pPr indent="0" lvl="0" marL="0" rtl="0" algn="l">
              <a:lnSpc>
                <a:spcPct val="100000"/>
              </a:lnSpc>
              <a:spcBef>
                <a:spcPts val="0"/>
              </a:spcBef>
              <a:spcAft>
                <a:spcPts val="0"/>
              </a:spcAft>
              <a:buNone/>
            </a:pPr>
            <a:r>
              <a:t/>
            </a:r>
            <a:endParaRPr sz="1400">
              <a:solidFill>
                <a:srgbClr val="FFFFFF"/>
              </a:solidFill>
            </a:endParaRPr>
          </a:p>
          <a:p>
            <a:pPr indent="0" lvl="0" marL="0" rtl="0" algn="l">
              <a:lnSpc>
                <a:spcPct val="100000"/>
              </a:lnSpc>
              <a:spcBef>
                <a:spcPts val="0"/>
              </a:spcBef>
              <a:spcAft>
                <a:spcPts val="0"/>
              </a:spcAft>
              <a:buNone/>
            </a:pPr>
            <a:r>
              <a:t/>
            </a:r>
            <a:endParaRPr sz="1400">
              <a:solidFill>
                <a:srgbClr val="FFFFFF"/>
              </a:solidFill>
            </a:endParaRPr>
          </a:p>
          <a:p>
            <a:pPr indent="0" lvl="0" marL="0" rtl="0" algn="l">
              <a:lnSpc>
                <a:spcPct val="100000"/>
              </a:lnSpc>
              <a:spcBef>
                <a:spcPts val="0"/>
              </a:spcBef>
              <a:spcAft>
                <a:spcPts val="0"/>
              </a:spcAft>
              <a:buNone/>
            </a:pPr>
            <a:r>
              <a:t/>
            </a:r>
            <a:endParaRPr sz="1400">
              <a:solidFill>
                <a:srgbClr val="FFFFFF"/>
              </a:solidFill>
            </a:endParaRPr>
          </a:p>
          <a:p>
            <a:pPr indent="-317500" lvl="0" marL="457200" rtl="0" algn="l">
              <a:spcBef>
                <a:spcPts val="0"/>
              </a:spcBef>
              <a:spcAft>
                <a:spcPts val="0"/>
              </a:spcAft>
              <a:buClr>
                <a:srgbClr val="FFFFFF"/>
              </a:buClr>
              <a:buSzPts val="1400"/>
              <a:buChar char="●"/>
            </a:pPr>
            <a:r>
              <a:rPr lang="en" sz="1400">
                <a:solidFill>
                  <a:srgbClr val="FFFFFF"/>
                </a:solidFill>
              </a:rPr>
              <a:t>For complex ML datasets such as for images. A naive binarization of the data will quickly consume the qubits of any device with 100-1000 qubits. </a:t>
            </a:r>
            <a:endParaRPr sz="1400">
              <a:solidFill>
                <a:srgbClr val="FFFFFF"/>
              </a:solidFill>
            </a:endParaRPr>
          </a:p>
          <a:p>
            <a:pPr indent="-317500" lvl="0" marL="457200" rtl="0" algn="l">
              <a:spcBef>
                <a:spcPts val="0"/>
              </a:spcBef>
              <a:spcAft>
                <a:spcPts val="0"/>
              </a:spcAft>
              <a:buClr>
                <a:srgbClr val="FFFFFF"/>
              </a:buClr>
              <a:buSzPts val="1400"/>
              <a:buChar char="●"/>
            </a:pPr>
            <a:r>
              <a:rPr lang="en" sz="1400">
                <a:solidFill>
                  <a:srgbClr val="FFFFFF"/>
                </a:solidFill>
              </a:rPr>
              <a:t>Many QAML algorithms rely on amplitude encoding instead, a technique where continuous data is stored in the amplitudes of a quantum state. This provides an exponentially efficient representation upon which one could perform linear algebra operations.</a:t>
            </a:r>
            <a:endParaRPr sz="1400">
              <a:solidFill>
                <a:srgbClr val="FFFFFF"/>
              </a:solidFill>
            </a:endParaRPr>
          </a:p>
          <a:p>
            <a:pPr indent="0" lvl="0" marL="457200" rtl="0" algn="l">
              <a:spcBef>
                <a:spcPts val="1600"/>
              </a:spcBef>
              <a:spcAft>
                <a:spcPts val="0"/>
              </a:spcAft>
              <a:buNone/>
            </a:pPr>
            <a:r>
              <a:rPr b="1" lang="en" sz="1400">
                <a:solidFill>
                  <a:srgbClr val="FFFFFF"/>
                </a:solidFill>
              </a:rPr>
              <a:t>&lt; BUT &gt;</a:t>
            </a:r>
            <a:endParaRPr sz="1400">
              <a:solidFill>
                <a:srgbClr val="FFFFFF"/>
              </a:solidFill>
            </a:endParaRPr>
          </a:p>
          <a:p>
            <a:pPr indent="-317500" lvl="0" marL="457200" rtl="0" algn="l">
              <a:spcBef>
                <a:spcPts val="1600"/>
              </a:spcBef>
              <a:spcAft>
                <a:spcPts val="0"/>
              </a:spcAft>
              <a:buClr>
                <a:srgbClr val="FFFFFF"/>
              </a:buClr>
              <a:buSzPts val="1400"/>
              <a:buChar char="●"/>
            </a:pPr>
            <a:r>
              <a:rPr lang="en" sz="1400">
                <a:solidFill>
                  <a:srgbClr val="FFFFFF"/>
                </a:solidFill>
              </a:rPr>
              <a:t>Unfortunately, it is not clear how one could prepare arbitrary states of this kind on near term quantum devices.</a:t>
            </a:r>
            <a:endParaRPr sz="1400">
              <a:solidFill>
                <a:srgbClr val="FFFFFF"/>
              </a:solidFill>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rgbClr val="FFFFFF"/>
                </a:solidFill>
              </a:rPr>
              <a:t>THE QUANTUM-ASSISTED HELMHOLTZ MACHINE</a:t>
            </a:r>
            <a:endParaRPr sz="1800">
              <a:solidFill>
                <a:srgbClr val="FFFFFF"/>
              </a:solidFill>
            </a:endParaRPr>
          </a:p>
        </p:txBody>
      </p:sp>
      <p:sp>
        <p:nvSpPr>
          <p:cNvPr id="148" name="Google Shape;148;p2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457200" rtl="0" algn="l">
              <a:lnSpc>
                <a:spcPct val="100000"/>
              </a:lnSpc>
              <a:spcBef>
                <a:spcPts val="0"/>
              </a:spcBef>
              <a:spcAft>
                <a:spcPts val="0"/>
              </a:spcAft>
              <a:buNone/>
            </a:pPr>
            <a:r>
              <a:t/>
            </a:r>
            <a:endParaRPr sz="1400">
              <a:solidFill>
                <a:srgbClr val="FFFFFF"/>
              </a:solidFill>
            </a:endParaRPr>
          </a:p>
          <a:p>
            <a:pPr indent="0" lvl="0" marL="0" rtl="0" algn="l">
              <a:lnSpc>
                <a:spcPct val="100000"/>
              </a:lnSpc>
              <a:spcBef>
                <a:spcPts val="0"/>
              </a:spcBef>
              <a:spcAft>
                <a:spcPts val="0"/>
              </a:spcAft>
              <a:buNone/>
            </a:pPr>
            <a:r>
              <a:t/>
            </a:r>
            <a:endParaRPr sz="1400">
              <a:solidFill>
                <a:srgbClr val="FFFFFF"/>
              </a:solidFill>
            </a:endParaRPr>
          </a:p>
          <a:p>
            <a:pPr indent="0" lvl="0" marL="0" rtl="0" algn="l">
              <a:lnSpc>
                <a:spcPct val="100000"/>
              </a:lnSpc>
              <a:spcBef>
                <a:spcPts val="0"/>
              </a:spcBef>
              <a:spcAft>
                <a:spcPts val="0"/>
              </a:spcAft>
              <a:buNone/>
            </a:pPr>
            <a:r>
              <a:t/>
            </a:r>
            <a:endParaRPr sz="1400">
              <a:solidFill>
                <a:srgbClr val="FFFFFF"/>
              </a:solidFill>
            </a:endParaRPr>
          </a:p>
          <a:p>
            <a:pPr indent="0" lvl="0" marL="0" rtl="0" algn="l">
              <a:lnSpc>
                <a:spcPct val="100000"/>
              </a:lnSpc>
              <a:spcBef>
                <a:spcPts val="0"/>
              </a:spcBef>
              <a:spcAft>
                <a:spcPts val="0"/>
              </a:spcAft>
              <a:buNone/>
            </a:pPr>
            <a:r>
              <a:t/>
            </a:r>
            <a:endParaRPr sz="1400">
              <a:solidFill>
                <a:srgbClr val="FFFFFF"/>
              </a:solidFill>
            </a:endParaRPr>
          </a:p>
          <a:p>
            <a:pPr indent="-317500" lvl="0" marL="457200" rtl="0" algn="l">
              <a:spcBef>
                <a:spcPts val="0"/>
              </a:spcBef>
              <a:spcAft>
                <a:spcPts val="0"/>
              </a:spcAft>
              <a:buClr>
                <a:srgbClr val="FFFFFF"/>
              </a:buClr>
              <a:buSzPts val="1400"/>
              <a:buChar char="●"/>
            </a:pPr>
            <a:r>
              <a:rPr lang="en" sz="1400">
                <a:solidFill>
                  <a:srgbClr val="FFFFFF"/>
                </a:solidFill>
              </a:rPr>
              <a:t>A framework for hybrid quantum-classical ML with the potential of coping with real-world datasets.</a:t>
            </a:r>
            <a:endParaRPr sz="1400">
              <a:solidFill>
                <a:srgbClr val="FFFFFF"/>
              </a:solidFill>
            </a:endParaRPr>
          </a:p>
          <a:p>
            <a:pPr indent="0" lvl="0" marL="0" rtl="0" algn="l">
              <a:spcBef>
                <a:spcPts val="1600"/>
              </a:spcBef>
              <a:spcAft>
                <a:spcPts val="0"/>
              </a:spcAft>
              <a:buNone/>
            </a:pPr>
            <a:r>
              <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rgbClr val="FFFFFF"/>
                </a:solidFill>
              </a:rPr>
              <a:t>THE QUANTUM-ASSISTED HELMHOLTZ MACHINE</a:t>
            </a:r>
            <a:endParaRPr/>
          </a:p>
        </p:txBody>
      </p:sp>
      <p:pic>
        <p:nvPicPr>
          <p:cNvPr id="154" name="Google Shape;154;p28"/>
          <p:cNvPicPr preferRelativeResize="0"/>
          <p:nvPr/>
        </p:nvPicPr>
        <p:blipFill>
          <a:blip r:embed="rId3">
            <a:alphaModFix/>
          </a:blip>
          <a:stretch>
            <a:fillRect/>
          </a:stretch>
        </p:blipFill>
        <p:spPr>
          <a:xfrm>
            <a:off x="1536325" y="1426225"/>
            <a:ext cx="6071351" cy="335442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2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rgbClr val="FFFFFF"/>
                </a:solidFill>
              </a:rPr>
              <a:t>THE QUANTUM-ASSISTED HELMHOLTZ MACHINE</a:t>
            </a:r>
            <a:endParaRPr sz="1800">
              <a:solidFill>
                <a:srgbClr val="FFFFFF"/>
              </a:solidFill>
            </a:endParaRPr>
          </a:p>
          <a:p>
            <a:pPr indent="0" lvl="0" marL="0" rtl="0" algn="l">
              <a:spcBef>
                <a:spcPts val="0"/>
              </a:spcBef>
              <a:spcAft>
                <a:spcPts val="0"/>
              </a:spcAft>
              <a:buNone/>
            </a:pPr>
            <a:r>
              <a:t/>
            </a:r>
            <a:endParaRPr sz="1800"/>
          </a:p>
        </p:txBody>
      </p:sp>
      <p:sp>
        <p:nvSpPr>
          <p:cNvPr id="160" name="Google Shape;160;p2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457200" rtl="0" algn="l">
              <a:lnSpc>
                <a:spcPct val="100000"/>
              </a:lnSpc>
              <a:spcBef>
                <a:spcPts val="0"/>
              </a:spcBef>
              <a:spcAft>
                <a:spcPts val="0"/>
              </a:spcAft>
              <a:buNone/>
            </a:pPr>
            <a:r>
              <a:t/>
            </a:r>
            <a:endParaRPr sz="1400">
              <a:solidFill>
                <a:srgbClr val="FFFFFF"/>
              </a:solidFill>
            </a:endParaRPr>
          </a:p>
          <a:p>
            <a:pPr indent="0" lvl="0" marL="0" rtl="0" algn="l">
              <a:lnSpc>
                <a:spcPct val="100000"/>
              </a:lnSpc>
              <a:spcBef>
                <a:spcPts val="0"/>
              </a:spcBef>
              <a:spcAft>
                <a:spcPts val="0"/>
              </a:spcAft>
              <a:buNone/>
            </a:pPr>
            <a:r>
              <a:t/>
            </a:r>
            <a:endParaRPr sz="1400">
              <a:solidFill>
                <a:srgbClr val="FFFFFF"/>
              </a:solidFill>
            </a:endParaRPr>
          </a:p>
          <a:p>
            <a:pPr indent="0" lvl="0" marL="0" rtl="0" algn="l">
              <a:lnSpc>
                <a:spcPct val="100000"/>
              </a:lnSpc>
              <a:spcBef>
                <a:spcPts val="0"/>
              </a:spcBef>
              <a:spcAft>
                <a:spcPts val="0"/>
              </a:spcAft>
              <a:buNone/>
            </a:pPr>
            <a:r>
              <a:rPr lang="en" sz="1400">
                <a:solidFill>
                  <a:srgbClr val="FFFFFF"/>
                </a:solidFill>
              </a:rPr>
              <a:t>   	</a:t>
            </a:r>
            <a:r>
              <a:rPr b="1" lang="en" sz="1400">
                <a:solidFill>
                  <a:srgbClr val="FFFFFF"/>
                </a:solidFill>
              </a:rPr>
              <a:t>&lt; HOW &gt;</a:t>
            </a:r>
            <a:endParaRPr b="1" sz="1400">
              <a:solidFill>
                <a:srgbClr val="FFFFFF"/>
              </a:solidFill>
            </a:endParaRPr>
          </a:p>
          <a:p>
            <a:pPr indent="0" lvl="0" marL="0" rtl="0" algn="l">
              <a:lnSpc>
                <a:spcPct val="100000"/>
              </a:lnSpc>
              <a:spcBef>
                <a:spcPts val="0"/>
              </a:spcBef>
              <a:spcAft>
                <a:spcPts val="0"/>
              </a:spcAft>
              <a:buNone/>
            </a:pPr>
            <a:r>
              <a:t/>
            </a:r>
            <a:endParaRPr sz="1400">
              <a:solidFill>
                <a:srgbClr val="FFFFFF"/>
              </a:solidFill>
            </a:endParaRPr>
          </a:p>
          <a:p>
            <a:pPr indent="-317500" lvl="0" marL="457200" rtl="0" algn="l">
              <a:spcBef>
                <a:spcPts val="0"/>
              </a:spcBef>
              <a:spcAft>
                <a:spcPts val="0"/>
              </a:spcAft>
              <a:buClr>
                <a:srgbClr val="FFFFFF"/>
              </a:buClr>
              <a:buSzPts val="1400"/>
              <a:buChar char="●"/>
            </a:pPr>
            <a:r>
              <a:rPr lang="en" sz="1400">
                <a:solidFill>
                  <a:srgbClr val="FFFFFF"/>
                </a:solidFill>
              </a:rPr>
              <a:t>The framework employs a quantum computer to model the deepest hidden layers, containing the most abstract representation of the data.</a:t>
            </a:r>
            <a:endParaRPr sz="1400">
              <a:solidFill>
                <a:srgbClr val="FFFFFF"/>
              </a:solidFill>
            </a:endParaRPr>
          </a:p>
          <a:p>
            <a:pPr indent="-317500" lvl="0" marL="457200" rtl="0" algn="l">
              <a:spcBef>
                <a:spcPts val="0"/>
              </a:spcBef>
              <a:spcAft>
                <a:spcPts val="0"/>
              </a:spcAft>
              <a:buClr>
                <a:srgbClr val="FFFFFF"/>
              </a:buClr>
              <a:buSzPts val="1400"/>
              <a:buChar char="●"/>
            </a:pPr>
            <a:r>
              <a:rPr lang="en" sz="1400">
                <a:solidFill>
                  <a:srgbClr val="FFFFFF"/>
                </a:solidFill>
              </a:rPr>
              <a:t>This low-dimensional compact representation is where we believe the quantum device can capture non-trivial correlations and where quantum distributions might have a significant effect. The number of hidden variables in the deepest layers is much smaller than the number of visible variables, making it ideal for near-term implementation on early quantum technologies.</a:t>
            </a:r>
            <a:endParaRPr sz="1400">
              <a:solidFill>
                <a:srgbClr val="FFFFFF"/>
              </a:solidFill>
            </a:endParaRPr>
          </a:p>
          <a:p>
            <a:pPr indent="-317500" lvl="0" marL="457200" rtl="0" algn="l">
              <a:spcBef>
                <a:spcPts val="0"/>
              </a:spcBef>
              <a:spcAft>
                <a:spcPts val="0"/>
              </a:spcAft>
              <a:buClr>
                <a:srgbClr val="FFFFFF"/>
              </a:buClr>
              <a:buSzPts val="1400"/>
              <a:buChar char="●"/>
            </a:pPr>
            <a:r>
              <a:rPr lang="en" sz="1400">
                <a:solidFill>
                  <a:srgbClr val="FFFFFF"/>
                </a:solidFill>
              </a:rPr>
              <a:t>The model does not simply memorize the training set, but rather reproduce its statistics. In future work, the QAHM will be fine-tuned to provide sharper results.</a:t>
            </a:r>
            <a:endParaRPr sz="1400">
              <a:solidFill>
                <a:srgbClr val="FFFFFF"/>
              </a:solidFill>
            </a:endParaRPr>
          </a:p>
          <a:p>
            <a:pPr indent="0" lvl="0" marL="0" rtl="0" algn="l">
              <a:spcBef>
                <a:spcPts val="1600"/>
              </a:spcBef>
              <a:spcAft>
                <a:spcPts val="0"/>
              </a:spcAft>
              <a:buNone/>
            </a:pPr>
            <a:r>
              <a:t/>
            </a:r>
            <a:endParaRPr/>
          </a:p>
          <a:p>
            <a:pPr indent="0" lvl="0" marL="0" rtl="0" algn="l">
              <a:spcBef>
                <a:spcPts val="1600"/>
              </a:spcBef>
              <a:spcAft>
                <a:spcPts val="0"/>
              </a:spcAft>
              <a:buNone/>
            </a:pPr>
            <a:r>
              <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800"/>
              <a:t>Points to discuss</a:t>
            </a:r>
            <a:endParaRPr sz="1800"/>
          </a:p>
        </p:txBody>
      </p:sp>
      <p:sp>
        <p:nvSpPr>
          <p:cNvPr id="60" name="Google Shape;60;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solidFill>
                <a:srgbClr val="FFFFFF"/>
              </a:solidFill>
            </a:endParaRPr>
          </a:p>
          <a:p>
            <a:pPr indent="0" lvl="0" marL="457200" rtl="0" algn="l">
              <a:spcBef>
                <a:spcPts val="1600"/>
              </a:spcBef>
              <a:spcAft>
                <a:spcPts val="0"/>
              </a:spcAft>
              <a:buNone/>
            </a:pPr>
            <a:r>
              <a:t/>
            </a:r>
            <a:endParaRPr sz="1400">
              <a:solidFill>
                <a:srgbClr val="FFFFFF"/>
              </a:solidFill>
            </a:endParaRPr>
          </a:p>
          <a:p>
            <a:pPr indent="-317500" lvl="0" marL="457200" rtl="0" algn="l">
              <a:spcBef>
                <a:spcPts val="1600"/>
              </a:spcBef>
              <a:spcAft>
                <a:spcPts val="0"/>
              </a:spcAft>
              <a:buClr>
                <a:srgbClr val="FFFFFF"/>
              </a:buClr>
              <a:buSzPts val="1400"/>
              <a:buChar char="●"/>
            </a:pPr>
            <a:r>
              <a:rPr lang="en" sz="1400">
                <a:solidFill>
                  <a:srgbClr val="FFFFFF"/>
                </a:solidFill>
              </a:rPr>
              <a:t>Opportunities in QAML</a:t>
            </a:r>
            <a:endParaRPr sz="1400">
              <a:solidFill>
                <a:srgbClr val="FFFFFF"/>
              </a:solidFill>
            </a:endParaRPr>
          </a:p>
          <a:p>
            <a:pPr indent="-317500" lvl="0" marL="457200" rtl="0" algn="l">
              <a:spcBef>
                <a:spcPts val="0"/>
              </a:spcBef>
              <a:spcAft>
                <a:spcPts val="0"/>
              </a:spcAft>
              <a:buClr>
                <a:srgbClr val="FFFFFF"/>
              </a:buClr>
              <a:buSzPts val="1400"/>
              <a:buChar char="●"/>
            </a:pPr>
            <a:r>
              <a:rPr lang="en" sz="1400">
                <a:solidFill>
                  <a:srgbClr val="FFFFFF"/>
                </a:solidFill>
              </a:rPr>
              <a:t>Challenges</a:t>
            </a:r>
            <a:endParaRPr sz="1400">
              <a:solidFill>
                <a:srgbClr val="FFFFFF"/>
              </a:solidFill>
            </a:endParaRPr>
          </a:p>
          <a:p>
            <a:pPr indent="-317500" lvl="0" marL="457200" rtl="0" algn="l">
              <a:spcBef>
                <a:spcPts val="0"/>
              </a:spcBef>
              <a:spcAft>
                <a:spcPts val="0"/>
              </a:spcAft>
              <a:buClr>
                <a:srgbClr val="FFFFFF"/>
              </a:buClr>
              <a:buSzPts val="1400"/>
              <a:buChar char="●"/>
            </a:pPr>
            <a:r>
              <a:rPr lang="en" sz="1400">
                <a:solidFill>
                  <a:srgbClr val="FFFFFF"/>
                </a:solidFill>
              </a:rPr>
              <a:t>QAHM</a:t>
            </a:r>
            <a:endParaRPr sz="1400">
              <a:solidFill>
                <a:srgbClr val="FFFFFF"/>
              </a:solidFill>
            </a:endParaRPr>
          </a:p>
          <a:p>
            <a:pPr indent="0" lvl="0" marL="457200" rtl="0" algn="l">
              <a:spcBef>
                <a:spcPts val="1600"/>
              </a:spcBef>
              <a:spcAft>
                <a:spcPts val="1600"/>
              </a:spcAft>
              <a:buNone/>
            </a:pPr>
            <a:r>
              <a:t/>
            </a:r>
            <a:endParaRPr sz="1400">
              <a:solidFill>
                <a:srgbClr val="FFFF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800"/>
              <a:t>Opps:</a:t>
            </a:r>
            <a:r>
              <a:rPr lang="en" sz="1800"/>
              <a:t> A- Quantum Devices for Sampling Applications</a:t>
            </a:r>
            <a:endParaRPr sz="1800"/>
          </a:p>
        </p:txBody>
      </p:sp>
      <p:pic>
        <p:nvPicPr>
          <p:cNvPr id="66" name="Google Shape;66;p15"/>
          <p:cNvPicPr preferRelativeResize="0"/>
          <p:nvPr/>
        </p:nvPicPr>
        <p:blipFill>
          <a:blip r:embed="rId3">
            <a:alphaModFix/>
          </a:blip>
          <a:stretch>
            <a:fillRect/>
          </a:stretch>
        </p:blipFill>
        <p:spPr>
          <a:xfrm>
            <a:off x="1778000" y="1424125"/>
            <a:ext cx="5588000" cy="33665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800"/>
              <a:t>Opps</a:t>
            </a:r>
            <a:r>
              <a:rPr lang="en" sz="1800"/>
              <a:t>: A- Quantum Devices for Sampling Applications</a:t>
            </a:r>
            <a:endParaRPr sz="1800"/>
          </a:p>
          <a:p>
            <a:pPr indent="0" lvl="0" marL="0" rtl="0" algn="l">
              <a:spcBef>
                <a:spcPts val="0"/>
              </a:spcBef>
              <a:spcAft>
                <a:spcPts val="0"/>
              </a:spcAft>
              <a:buNone/>
            </a:pPr>
            <a:r>
              <a:t/>
            </a:r>
            <a:endParaRPr sz="1800"/>
          </a:p>
        </p:txBody>
      </p:sp>
      <p:sp>
        <p:nvSpPr>
          <p:cNvPr id="72" name="Google Shape;72;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Clr>
                <a:srgbClr val="FFFFFF"/>
              </a:buClr>
              <a:buSzPts val="1400"/>
              <a:buChar char="●"/>
            </a:pPr>
            <a:r>
              <a:rPr lang="en" sz="1400">
                <a:solidFill>
                  <a:srgbClr val="FFFFFF"/>
                </a:solidFill>
              </a:rPr>
              <a:t>Quantum computers shows the capability to efficiently prepare and sample certain probability distributions.</a:t>
            </a:r>
            <a:endParaRPr sz="1400">
              <a:solidFill>
                <a:srgbClr val="FFFFFF"/>
              </a:solidFill>
            </a:endParaRPr>
          </a:p>
          <a:p>
            <a:pPr indent="-317500" lvl="0" marL="457200" rtl="0" algn="l">
              <a:spcBef>
                <a:spcPts val="0"/>
              </a:spcBef>
              <a:spcAft>
                <a:spcPts val="0"/>
              </a:spcAft>
              <a:buClr>
                <a:srgbClr val="FFFFFF"/>
              </a:buClr>
              <a:buSzPts val="1400"/>
              <a:buChar char="●"/>
            </a:pPr>
            <a:r>
              <a:rPr lang="en" sz="1400">
                <a:solidFill>
                  <a:srgbClr val="FFFFFF"/>
                </a:solidFill>
              </a:rPr>
              <a:t>One of the sampling algorithms that quantum computer shows efficiency in doing is gibbs sampling.</a:t>
            </a:r>
            <a:endParaRPr sz="1400">
              <a:solidFill>
                <a:srgbClr val="FFFFFF"/>
              </a:solidFill>
            </a:endParaRPr>
          </a:p>
        </p:txBody>
      </p:sp>
      <p:pic>
        <p:nvPicPr>
          <p:cNvPr id="73" name="Google Shape;73;p16"/>
          <p:cNvPicPr preferRelativeResize="0"/>
          <p:nvPr/>
        </p:nvPicPr>
        <p:blipFill>
          <a:blip r:embed="rId3">
            <a:alphaModFix/>
          </a:blip>
          <a:stretch>
            <a:fillRect/>
          </a:stretch>
        </p:blipFill>
        <p:spPr>
          <a:xfrm>
            <a:off x="2618375" y="2137025"/>
            <a:ext cx="3907250" cy="29304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800"/>
              <a:t>Opps: A- Quantum Devices for Sampling Applications</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p:txBody>
      </p:sp>
      <p:sp>
        <p:nvSpPr>
          <p:cNvPr id="79" name="Google Shape;79;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t/>
            </a:r>
            <a:endParaRPr sz="1400">
              <a:solidFill>
                <a:srgbClr val="FFFFFF"/>
              </a:solidFill>
            </a:endParaRPr>
          </a:p>
          <a:p>
            <a:pPr indent="0" lvl="0" marL="457200" rtl="0" algn="l">
              <a:spcBef>
                <a:spcPts val="1600"/>
              </a:spcBef>
              <a:spcAft>
                <a:spcPts val="0"/>
              </a:spcAft>
              <a:buNone/>
            </a:pPr>
            <a:r>
              <a:t/>
            </a:r>
            <a:endParaRPr sz="1400">
              <a:solidFill>
                <a:srgbClr val="FFFFFF"/>
              </a:solidFill>
            </a:endParaRPr>
          </a:p>
          <a:p>
            <a:pPr indent="-317500" lvl="0" marL="457200" rtl="0" algn="l">
              <a:spcBef>
                <a:spcPts val="1600"/>
              </a:spcBef>
              <a:spcAft>
                <a:spcPts val="0"/>
              </a:spcAft>
              <a:buClr>
                <a:srgbClr val="FFFFFF"/>
              </a:buClr>
              <a:buSzPts val="1400"/>
              <a:buChar char="●"/>
            </a:pPr>
            <a:r>
              <a:rPr lang="en" sz="1400">
                <a:solidFill>
                  <a:srgbClr val="FFFFFF"/>
                </a:solidFill>
              </a:rPr>
              <a:t>This approach to sampling holds promise for more efficient inference and training in quantum generative models.</a:t>
            </a:r>
            <a:endParaRPr sz="1400">
              <a:solidFill>
                <a:srgbClr val="FFFFFF"/>
              </a:solidFill>
            </a:endParaRPr>
          </a:p>
          <a:p>
            <a:pPr indent="0" lvl="0" marL="457200" rtl="0" algn="l">
              <a:spcBef>
                <a:spcPts val="1600"/>
              </a:spcBef>
              <a:spcAft>
                <a:spcPts val="0"/>
              </a:spcAft>
              <a:buNone/>
            </a:pPr>
            <a:r>
              <a:rPr b="1" lang="en" sz="1400">
                <a:solidFill>
                  <a:srgbClr val="FFFFFF"/>
                </a:solidFill>
              </a:rPr>
              <a:t>&lt; </a:t>
            </a:r>
            <a:r>
              <a:rPr b="1" lang="en" sz="1400">
                <a:solidFill>
                  <a:srgbClr val="FFFFFF"/>
                </a:solidFill>
              </a:rPr>
              <a:t>And &gt;</a:t>
            </a:r>
            <a:r>
              <a:rPr lang="en" sz="1400">
                <a:solidFill>
                  <a:srgbClr val="FFFFFF"/>
                </a:solidFill>
              </a:rPr>
              <a:t> </a:t>
            </a:r>
            <a:endParaRPr sz="1400">
              <a:solidFill>
                <a:srgbClr val="FFFFFF"/>
              </a:solidFill>
            </a:endParaRPr>
          </a:p>
          <a:p>
            <a:pPr indent="-317500" lvl="0" marL="457200" rtl="0" algn="l">
              <a:spcBef>
                <a:spcPts val="1600"/>
              </a:spcBef>
              <a:spcAft>
                <a:spcPts val="0"/>
              </a:spcAft>
              <a:buClr>
                <a:srgbClr val="FFFFFF"/>
              </a:buClr>
              <a:buSzPts val="1400"/>
              <a:buChar char="●"/>
            </a:pPr>
            <a:r>
              <a:rPr lang="en" sz="1400">
                <a:solidFill>
                  <a:srgbClr val="FFFFFF"/>
                </a:solidFill>
              </a:rPr>
              <a:t>A generative model is unsupervised approach that learns the joint probability of all variables involved in a problem.</a:t>
            </a:r>
            <a:endParaRPr sz="1400">
              <a:solidFill>
                <a:srgbClr val="FFFFFF"/>
              </a:solidFill>
            </a:endParaRPr>
          </a:p>
          <a:p>
            <a:pPr indent="0" lvl="0" marL="457200" rtl="0" algn="l">
              <a:spcBef>
                <a:spcPts val="1600"/>
              </a:spcBef>
              <a:spcAft>
                <a:spcPts val="0"/>
              </a:spcAft>
              <a:buNone/>
            </a:pPr>
            <a:r>
              <a:t/>
            </a:r>
            <a:endParaRPr sz="1400">
              <a:solidFill>
                <a:srgbClr val="FFFFFF"/>
              </a:solidFill>
            </a:endParaRPr>
          </a:p>
          <a:p>
            <a:pPr indent="0" lvl="0" marL="457200" rtl="0" algn="l">
              <a:spcBef>
                <a:spcPts val="1600"/>
              </a:spcBef>
              <a:spcAft>
                <a:spcPts val="0"/>
              </a:spcAft>
              <a:buNone/>
            </a:pPr>
            <a:r>
              <a:t/>
            </a:r>
            <a:endParaRPr sz="1400">
              <a:solidFill>
                <a:srgbClr val="FFFFFF"/>
              </a:solidFill>
            </a:endParaRPr>
          </a:p>
          <a:p>
            <a:pPr indent="0" lvl="0" marL="0" rtl="0" algn="l">
              <a:spcBef>
                <a:spcPts val="1600"/>
              </a:spcBef>
              <a:spcAft>
                <a:spcPts val="1600"/>
              </a:spcAft>
              <a:buNone/>
            </a:pPr>
            <a:r>
              <a:t/>
            </a:r>
            <a:endParaRPr>
              <a:solidFill>
                <a:srgbClr val="FFFFFF"/>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800"/>
              <a:t>Opps: A- Quantum Devices for Sampling Applications</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p:txBody>
      </p:sp>
      <p:sp>
        <p:nvSpPr>
          <p:cNvPr id="85" name="Google Shape;85;p1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t/>
            </a:r>
            <a:endParaRPr sz="1400">
              <a:solidFill>
                <a:srgbClr val="FFFFFF"/>
              </a:solidFill>
            </a:endParaRPr>
          </a:p>
          <a:p>
            <a:pPr indent="0" lvl="0" marL="457200" rtl="0" algn="l">
              <a:spcBef>
                <a:spcPts val="1600"/>
              </a:spcBef>
              <a:spcAft>
                <a:spcPts val="0"/>
              </a:spcAft>
              <a:buNone/>
            </a:pPr>
            <a:r>
              <a:rPr b="1" lang="en" sz="1400">
                <a:solidFill>
                  <a:srgbClr val="FFFFFF"/>
                </a:solidFill>
              </a:rPr>
              <a:t>&lt; ALSO &gt;</a:t>
            </a:r>
            <a:endParaRPr b="1" sz="1400">
              <a:solidFill>
                <a:srgbClr val="FFFFFF"/>
              </a:solidFill>
            </a:endParaRPr>
          </a:p>
          <a:p>
            <a:pPr indent="-317500" lvl="0" marL="457200" rtl="0" algn="l">
              <a:spcBef>
                <a:spcPts val="1600"/>
              </a:spcBef>
              <a:spcAft>
                <a:spcPts val="0"/>
              </a:spcAft>
              <a:buClr>
                <a:srgbClr val="FFFFFF"/>
              </a:buClr>
              <a:buSzPts val="1400"/>
              <a:buChar char="●"/>
            </a:pPr>
            <a:r>
              <a:rPr lang="en" sz="1400">
                <a:solidFill>
                  <a:srgbClr val="FFFFFF"/>
                </a:solidFill>
              </a:rPr>
              <a:t>It’s expected that unsupervised learning will become far more important than purely supervised learning in the longer term. More specifically, most earlier work in generative models in deep learning relied on the computationally costly step of Markov chain Monte Carlo, making it hard to scale to large datasets.</a:t>
            </a:r>
            <a:endParaRPr sz="1400">
              <a:solidFill>
                <a:srgbClr val="FFFFFF"/>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800"/>
              <a:t>Opps: A- Quantum Devices for Sampling Applications</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p:txBody>
      </p:sp>
      <p:sp>
        <p:nvSpPr>
          <p:cNvPr id="91" name="Google Shape;91;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t/>
            </a:r>
            <a:endParaRPr b="1" sz="1400">
              <a:solidFill>
                <a:srgbClr val="FFFFFF"/>
              </a:solidFill>
            </a:endParaRPr>
          </a:p>
          <a:p>
            <a:pPr indent="0" lvl="0" marL="457200" rtl="0" algn="l">
              <a:spcBef>
                <a:spcPts val="1600"/>
              </a:spcBef>
              <a:spcAft>
                <a:spcPts val="0"/>
              </a:spcAft>
              <a:buNone/>
            </a:pPr>
            <a:r>
              <a:rPr b="1" lang="en" sz="1400">
                <a:solidFill>
                  <a:srgbClr val="FFFFFF"/>
                </a:solidFill>
              </a:rPr>
              <a:t>&lt; BAD NEWS &gt;</a:t>
            </a:r>
            <a:endParaRPr b="1" sz="1400">
              <a:solidFill>
                <a:srgbClr val="FFFFFF"/>
              </a:solidFill>
            </a:endParaRPr>
          </a:p>
          <a:p>
            <a:pPr indent="-317500" lvl="0" marL="457200" rtl="0" algn="l">
              <a:spcBef>
                <a:spcPts val="1600"/>
              </a:spcBef>
              <a:spcAft>
                <a:spcPts val="0"/>
              </a:spcAft>
              <a:buClr>
                <a:srgbClr val="FFFFFF"/>
              </a:buClr>
              <a:buSzPts val="1400"/>
              <a:buChar char="●"/>
            </a:pPr>
            <a:r>
              <a:rPr lang="en" sz="1400">
                <a:solidFill>
                  <a:srgbClr val="FFFFFF"/>
                </a:solidFill>
              </a:rPr>
              <a:t>The most used techniques in machine learning such as classification, regression, gaussian models, vector quantization, principal component analysis and other techniques wouldn’t be of practical use in near-term quantum computers. </a:t>
            </a:r>
            <a:endParaRPr sz="1400">
              <a:solidFill>
                <a:srgbClr val="FFFFFF"/>
              </a:solidFill>
            </a:endParaRPr>
          </a:p>
          <a:p>
            <a:pPr indent="0" lvl="0" marL="457200" rtl="0" algn="l">
              <a:spcBef>
                <a:spcPts val="1600"/>
              </a:spcBef>
              <a:spcAft>
                <a:spcPts val="0"/>
              </a:spcAft>
              <a:buNone/>
            </a:pPr>
            <a:r>
              <a:rPr b="1" lang="en" sz="1400">
                <a:solidFill>
                  <a:srgbClr val="FFFFFF"/>
                </a:solidFill>
              </a:rPr>
              <a:t> Why ?</a:t>
            </a:r>
            <a:endParaRPr b="1" sz="1400">
              <a:solidFill>
                <a:srgbClr val="FFFFFF"/>
              </a:solidFill>
            </a:endParaRPr>
          </a:p>
          <a:p>
            <a:pPr indent="0" lvl="0" marL="457200" rtl="0" algn="l">
              <a:spcBef>
                <a:spcPts val="1600"/>
              </a:spcBef>
              <a:spcAft>
                <a:spcPts val="0"/>
              </a:spcAft>
              <a:buNone/>
            </a:pPr>
            <a:r>
              <a:rPr lang="en" sz="1400">
                <a:solidFill>
                  <a:srgbClr val="FFFFFF"/>
                </a:solidFill>
              </a:rPr>
              <a:t>Authors stated that their scalability and algorithmic efficiency in tackling huge datasets make them less appealing to become top candidates as killer applications in QAML with devices in the range of 100-1000 qubits.</a:t>
            </a:r>
            <a:r>
              <a:rPr b="1" lang="en" sz="1400">
                <a:solidFill>
                  <a:srgbClr val="FFFFFF"/>
                </a:solidFill>
              </a:rPr>
              <a:t> </a:t>
            </a:r>
            <a:endParaRPr sz="1400">
              <a:solidFill>
                <a:srgbClr val="FFFFFF"/>
              </a:solidFill>
            </a:endParaRPr>
          </a:p>
          <a:p>
            <a:pPr indent="0" lvl="0" marL="0" rtl="0" algn="l">
              <a:spcBef>
                <a:spcPts val="1600"/>
              </a:spcBef>
              <a:spcAft>
                <a:spcPts val="16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800"/>
              <a:t>Opps: A- Quantum Devices for Sampling Applications</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p:txBody>
      </p:sp>
      <p:sp>
        <p:nvSpPr>
          <p:cNvPr id="97" name="Google Shape;97;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t/>
            </a:r>
            <a:endParaRPr b="1" sz="1400">
              <a:solidFill>
                <a:srgbClr val="FFFFFF"/>
              </a:solidFill>
            </a:endParaRPr>
          </a:p>
          <a:p>
            <a:pPr indent="0" lvl="0" marL="457200" rtl="0" algn="l">
              <a:spcBef>
                <a:spcPts val="1600"/>
              </a:spcBef>
              <a:spcAft>
                <a:spcPts val="0"/>
              </a:spcAft>
              <a:buNone/>
            </a:pPr>
            <a:r>
              <a:rPr b="1" lang="en" sz="1400">
                <a:solidFill>
                  <a:srgbClr val="FFFFFF"/>
                </a:solidFill>
              </a:rPr>
              <a:t>&lt; BAD NEWS &gt;</a:t>
            </a:r>
            <a:endParaRPr b="1" sz="1400">
              <a:solidFill>
                <a:srgbClr val="FFFFFF"/>
              </a:solidFill>
            </a:endParaRPr>
          </a:p>
          <a:p>
            <a:pPr indent="-317500" lvl="0" marL="457200" rtl="0" algn="l">
              <a:lnSpc>
                <a:spcPct val="115000"/>
              </a:lnSpc>
              <a:spcBef>
                <a:spcPts val="1600"/>
              </a:spcBef>
              <a:spcAft>
                <a:spcPts val="0"/>
              </a:spcAft>
              <a:buClr>
                <a:srgbClr val="FFFFFF"/>
              </a:buClr>
              <a:buSzPts val="1400"/>
              <a:buChar char="●"/>
            </a:pPr>
            <a:r>
              <a:rPr lang="en" sz="1400">
                <a:solidFill>
                  <a:srgbClr val="FFFFFF"/>
                </a:solidFill>
              </a:rPr>
              <a:t>The small number of qubits and the limitations of currently available hardware may impair the sampling process and make it useless for real ML applications.</a:t>
            </a:r>
            <a:endParaRPr sz="1400">
              <a:solidFill>
                <a:srgbClr val="FFFFFF"/>
              </a:solidFill>
            </a:endParaRPr>
          </a:p>
          <a:p>
            <a:pPr indent="-317500" lvl="0" marL="457200" rtl="0" algn="l">
              <a:lnSpc>
                <a:spcPct val="115000"/>
              </a:lnSpc>
              <a:spcBef>
                <a:spcPts val="0"/>
              </a:spcBef>
              <a:spcAft>
                <a:spcPts val="0"/>
              </a:spcAft>
              <a:buClr>
                <a:srgbClr val="FFFFFF"/>
              </a:buClr>
              <a:buSzPts val="1400"/>
              <a:buChar char="●"/>
            </a:pPr>
            <a:r>
              <a:rPr lang="en" sz="1400">
                <a:solidFill>
                  <a:srgbClr val="FFFFFF"/>
                </a:solidFill>
              </a:rPr>
              <a:t>But authors argue that even noisy distributions could be used for generative modeling of real-life    datasets.</a:t>
            </a:r>
            <a:endParaRPr sz="1400">
              <a:solidFill>
                <a:srgbClr val="FFFFFF"/>
              </a:solidFill>
            </a:endParaRPr>
          </a:p>
          <a:p>
            <a:pPr indent="-317500" lvl="0" marL="457200" rtl="0" algn="l">
              <a:lnSpc>
                <a:spcPct val="115000"/>
              </a:lnSpc>
              <a:spcBef>
                <a:spcPts val="0"/>
              </a:spcBef>
              <a:spcAft>
                <a:spcPts val="0"/>
              </a:spcAft>
              <a:buClr>
                <a:srgbClr val="FFFFFF"/>
              </a:buClr>
              <a:buSzPts val="1400"/>
              <a:buChar char="●"/>
            </a:pPr>
            <a:r>
              <a:rPr lang="en" sz="1400">
                <a:solidFill>
                  <a:srgbClr val="FFFFFF"/>
                </a:solidFill>
              </a:rPr>
              <a:t>They also argue that hybrid classical-quantum architectures are suitable for near-term applications where the classical part is used to bypass some of the limitations of the quantum-hardware hence called “Quantum-Assisted approach”.</a:t>
            </a:r>
            <a:endParaRPr sz="1400">
              <a:solidFill>
                <a:srgbClr val="FFFFFF"/>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800"/>
              <a:t>Opps: A- Quantum Devices for Sampling Applications</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a:p>
            <a:pPr indent="0" lvl="0" marL="0" rtl="0" algn="l">
              <a:spcBef>
                <a:spcPts val="0"/>
              </a:spcBef>
              <a:spcAft>
                <a:spcPts val="0"/>
              </a:spcAft>
              <a:buNone/>
            </a:pPr>
            <a:r>
              <a:t/>
            </a:r>
            <a:endParaRPr sz="1800"/>
          </a:p>
        </p:txBody>
      </p:sp>
      <p:sp>
        <p:nvSpPr>
          <p:cNvPr id="103" name="Google Shape;103;p2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t/>
            </a:r>
            <a:endParaRPr sz="1400">
              <a:solidFill>
                <a:srgbClr val="FFFFFF"/>
              </a:solidFill>
            </a:endParaRPr>
          </a:p>
          <a:p>
            <a:pPr indent="0" lvl="0" marL="457200" rtl="0" algn="l">
              <a:spcBef>
                <a:spcPts val="1600"/>
              </a:spcBef>
              <a:spcAft>
                <a:spcPts val="0"/>
              </a:spcAft>
              <a:buNone/>
            </a:pPr>
            <a:r>
              <a:rPr b="1" lang="en" sz="1400">
                <a:solidFill>
                  <a:srgbClr val="FFFFFF"/>
                </a:solidFill>
              </a:rPr>
              <a:t>&lt; SUM UP &gt;</a:t>
            </a:r>
            <a:endParaRPr b="1" sz="1400">
              <a:solidFill>
                <a:srgbClr val="FFFFFF"/>
              </a:solidFill>
            </a:endParaRPr>
          </a:p>
          <a:p>
            <a:pPr indent="0" lvl="0" marL="457200" rtl="0" algn="l">
              <a:spcBef>
                <a:spcPts val="1600"/>
              </a:spcBef>
              <a:spcAft>
                <a:spcPts val="0"/>
              </a:spcAft>
              <a:buNone/>
            </a:pPr>
            <a:r>
              <a:t/>
            </a:r>
            <a:endParaRPr sz="1400">
              <a:solidFill>
                <a:srgbClr val="FFFFFF"/>
              </a:solidFill>
            </a:endParaRPr>
          </a:p>
          <a:p>
            <a:pPr indent="0" lvl="0" marL="457200" rtl="0" algn="l">
              <a:spcBef>
                <a:spcPts val="1600"/>
              </a:spcBef>
              <a:spcAft>
                <a:spcPts val="0"/>
              </a:spcAft>
              <a:buNone/>
            </a:pPr>
            <a:r>
              <a:t/>
            </a:r>
            <a:endParaRPr sz="1400">
              <a:solidFill>
                <a:srgbClr val="FFFFFF"/>
              </a:solidFill>
            </a:endParaRPr>
          </a:p>
          <a:p>
            <a:pPr indent="0" lvl="0" marL="457200" rtl="0" algn="l">
              <a:spcBef>
                <a:spcPts val="1600"/>
              </a:spcBef>
              <a:spcAft>
                <a:spcPts val="0"/>
              </a:spcAft>
              <a:buNone/>
            </a:pPr>
            <a:r>
              <a:t/>
            </a:r>
            <a:endParaRPr sz="1400">
              <a:solidFill>
                <a:srgbClr val="FFFFFF"/>
              </a:solidFill>
            </a:endParaRPr>
          </a:p>
          <a:p>
            <a:pPr indent="0" lvl="0" marL="0" rtl="0" algn="l">
              <a:spcBef>
                <a:spcPts val="1600"/>
              </a:spcBef>
              <a:spcAft>
                <a:spcPts val="0"/>
              </a:spcAft>
              <a:buNone/>
            </a:pPr>
            <a:r>
              <a:rPr lang="en" sz="1400">
                <a:solidFill>
                  <a:srgbClr val="FFFFFF"/>
                </a:solidFill>
              </a:rPr>
              <a:t>	</a:t>
            </a:r>
            <a:r>
              <a:rPr b="1" lang="en" sz="1400">
                <a:solidFill>
                  <a:srgbClr val="FFFFFF"/>
                </a:solidFill>
              </a:rPr>
              <a:t>&lt; BECAUSE &gt;</a:t>
            </a:r>
            <a:endParaRPr b="1" sz="1400">
              <a:solidFill>
                <a:srgbClr val="FFFFFF"/>
              </a:solidFill>
            </a:endParaRPr>
          </a:p>
          <a:p>
            <a:pPr indent="0" lvl="0" marL="0" rtl="0" algn="l">
              <a:spcBef>
                <a:spcPts val="1600"/>
              </a:spcBef>
              <a:spcAft>
                <a:spcPts val="1600"/>
              </a:spcAft>
              <a:buNone/>
            </a:pPr>
            <a:r>
              <a:rPr b="1" lang="en" sz="1400">
                <a:solidFill>
                  <a:srgbClr val="FFFFFF"/>
                </a:solidFill>
              </a:rPr>
              <a:t>	Inference is a way to learn from data and one of the tools of machine learning.</a:t>
            </a:r>
            <a:endParaRPr b="1" sz="1400">
              <a:solidFill>
                <a:srgbClr val="FFFFFF"/>
              </a:solidFill>
            </a:endParaRPr>
          </a:p>
        </p:txBody>
      </p:sp>
      <p:sp>
        <p:nvSpPr>
          <p:cNvPr id="104" name="Google Shape;104;p21"/>
          <p:cNvSpPr/>
          <p:nvPr/>
        </p:nvSpPr>
        <p:spPr>
          <a:xfrm>
            <a:off x="1289725" y="2152400"/>
            <a:ext cx="1744800" cy="11193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Hybrid Quantum-Classical Architecture</a:t>
            </a:r>
            <a:endParaRPr/>
          </a:p>
        </p:txBody>
      </p:sp>
      <p:sp>
        <p:nvSpPr>
          <p:cNvPr id="105" name="Google Shape;105;p21"/>
          <p:cNvSpPr/>
          <p:nvPr/>
        </p:nvSpPr>
        <p:spPr>
          <a:xfrm>
            <a:off x="3756025" y="2149850"/>
            <a:ext cx="1270800" cy="11193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More Efficient Sampling Algorithms</a:t>
            </a:r>
            <a:endParaRPr/>
          </a:p>
        </p:txBody>
      </p:sp>
      <p:cxnSp>
        <p:nvCxnSpPr>
          <p:cNvPr id="106" name="Google Shape;106;p21"/>
          <p:cNvCxnSpPr/>
          <p:nvPr/>
        </p:nvCxnSpPr>
        <p:spPr>
          <a:xfrm flipH="1" rot="10800000">
            <a:off x="3034525" y="2708150"/>
            <a:ext cx="721500" cy="2700"/>
          </a:xfrm>
          <a:prstGeom prst="straightConnector1">
            <a:avLst/>
          </a:prstGeom>
          <a:noFill/>
          <a:ln cap="flat" cmpd="sng" w="9525">
            <a:solidFill>
              <a:srgbClr val="FFFFFF"/>
            </a:solidFill>
            <a:prstDash val="solid"/>
            <a:round/>
            <a:headEnd len="med" w="med" type="none"/>
            <a:tailEnd len="med" w="med" type="triangle"/>
          </a:ln>
        </p:spPr>
      </p:cxnSp>
      <p:sp>
        <p:nvSpPr>
          <p:cNvPr id="107" name="Google Shape;107;p21"/>
          <p:cNvSpPr txBox="1"/>
          <p:nvPr/>
        </p:nvSpPr>
        <p:spPr>
          <a:xfrm>
            <a:off x="3182077" y="2443475"/>
            <a:ext cx="573900" cy="317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000">
                <a:solidFill>
                  <a:srgbClr val="FFFFFF"/>
                </a:solidFill>
              </a:rPr>
              <a:t>Helps</a:t>
            </a:r>
            <a:endParaRPr sz="1000">
              <a:solidFill>
                <a:srgbClr val="FFFFFF"/>
              </a:solidFill>
            </a:endParaRPr>
          </a:p>
        </p:txBody>
      </p:sp>
      <p:sp>
        <p:nvSpPr>
          <p:cNvPr id="108" name="Google Shape;108;p21"/>
          <p:cNvSpPr txBox="1"/>
          <p:nvPr/>
        </p:nvSpPr>
        <p:spPr>
          <a:xfrm>
            <a:off x="3267342" y="2647650"/>
            <a:ext cx="573900" cy="317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000">
                <a:solidFill>
                  <a:srgbClr val="FFFFFF"/>
                </a:solidFill>
              </a:rPr>
              <a:t>In</a:t>
            </a:r>
            <a:endParaRPr sz="1000">
              <a:solidFill>
                <a:srgbClr val="FFFFFF"/>
              </a:solidFill>
            </a:endParaRPr>
          </a:p>
        </p:txBody>
      </p:sp>
      <p:cxnSp>
        <p:nvCxnSpPr>
          <p:cNvPr id="109" name="Google Shape;109;p21"/>
          <p:cNvCxnSpPr/>
          <p:nvPr/>
        </p:nvCxnSpPr>
        <p:spPr>
          <a:xfrm flipH="1" rot="10800000">
            <a:off x="5026875" y="2722850"/>
            <a:ext cx="673800" cy="1200"/>
          </a:xfrm>
          <a:prstGeom prst="straightConnector1">
            <a:avLst/>
          </a:prstGeom>
          <a:noFill/>
          <a:ln cap="flat" cmpd="sng" w="9525">
            <a:solidFill>
              <a:srgbClr val="FFFFFF"/>
            </a:solidFill>
            <a:prstDash val="solid"/>
            <a:round/>
            <a:headEnd len="med" w="med" type="none"/>
            <a:tailEnd len="med" w="med" type="triangle"/>
          </a:ln>
        </p:spPr>
      </p:cxnSp>
      <p:sp>
        <p:nvSpPr>
          <p:cNvPr id="110" name="Google Shape;110;p21"/>
          <p:cNvSpPr txBox="1"/>
          <p:nvPr/>
        </p:nvSpPr>
        <p:spPr>
          <a:xfrm>
            <a:off x="5164664" y="2456813"/>
            <a:ext cx="536100" cy="317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000">
                <a:solidFill>
                  <a:srgbClr val="FFFFFF"/>
                </a:solidFill>
              </a:rPr>
              <a:t>Helps</a:t>
            </a:r>
            <a:endParaRPr sz="1000">
              <a:solidFill>
                <a:srgbClr val="FFFFFF"/>
              </a:solidFill>
            </a:endParaRPr>
          </a:p>
        </p:txBody>
      </p:sp>
      <p:sp>
        <p:nvSpPr>
          <p:cNvPr id="111" name="Google Shape;111;p21"/>
          <p:cNvSpPr txBox="1"/>
          <p:nvPr/>
        </p:nvSpPr>
        <p:spPr>
          <a:xfrm>
            <a:off x="5244288" y="2660988"/>
            <a:ext cx="536100" cy="317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000">
                <a:solidFill>
                  <a:srgbClr val="FFFFFF"/>
                </a:solidFill>
              </a:rPr>
              <a:t>In</a:t>
            </a:r>
            <a:endParaRPr sz="1000">
              <a:solidFill>
                <a:srgbClr val="FFFFFF"/>
              </a:solidFill>
            </a:endParaRPr>
          </a:p>
        </p:txBody>
      </p:sp>
      <p:sp>
        <p:nvSpPr>
          <p:cNvPr id="112" name="Google Shape;112;p21"/>
          <p:cNvSpPr/>
          <p:nvPr/>
        </p:nvSpPr>
        <p:spPr>
          <a:xfrm>
            <a:off x="5700675" y="2149850"/>
            <a:ext cx="1791600" cy="11193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More Efficient Inference &amp; Training in Unsupervised ML</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