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97" r:id="rId6"/>
    <p:sldId id="299" r:id="rId7"/>
    <p:sldId id="298" r:id="rId8"/>
    <p:sldId id="300" r:id="rId9"/>
    <p:sldId id="301" r:id="rId10"/>
    <p:sldId id="305" r:id="rId11"/>
    <p:sldId id="303" r:id="rId12"/>
    <p:sldId id="306" r:id="rId13"/>
    <p:sldId id="302" r:id="rId14"/>
    <p:sldId id="304" r:id="rId15"/>
    <p:sldId id="307" r:id="rId16"/>
    <p:sldId id="308" r:id="rId17"/>
    <p:sldId id="309" r:id="rId18"/>
    <p:sldId id="310" r:id="rId19"/>
    <p:sldId id="319" r:id="rId20"/>
    <p:sldId id="313" r:id="rId21"/>
    <p:sldId id="312" r:id="rId22"/>
    <p:sldId id="314" r:id="rId23"/>
    <p:sldId id="311" r:id="rId24"/>
    <p:sldId id="315" r:id="rId25"/>
    <p:sldId id="316" r:id="rId26"/>
    <p:sldId id="317" r:id="rId27"/>
    <p:sldId id="318" r:id="rId28"/>
    <p:sldId id="320" r:id="rId29"/>
    <p:sldId id="262" r:id="rId30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OPEN 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LANK_2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/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/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/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/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3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/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13"/>
          <p:cNvSpPr txBox="1"/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6" name="Google Shape;206;p13"/>
          <p:cNvSpPr txBox="1"/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13"/>
          <p:cNvSpPr txBox="1"/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" name="Google Shape;208;p13"/>
          <p:cNvSpPr txBox="1"/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13"/>
          <p:cNvSpPr txBox="1"/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0" name="Google Shape;210;p13"/>
          <p:cNvSpPr txBox="1"/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/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14"/>
          <p:cNvSpPr txBox="1"/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14"/>
          <p:cNvSpPr txBox="1"/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8" name="Google Shape;228;p14"/>
          <p:cNvSpPr txBox="1"/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/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16"/>
          <p:cNvSpPr txBox="1"/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0" name="Google Shape;260;p16"/>
          <p:cNvSpPr txBox="1"/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1" name="Google Shape;261;p16"/>
          <p:cNvSpPr txBox="1"/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2" name="Google Shape;262;p16"/>
          <p:cNvSpPr txBox="1"/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3" name="Google Shape;263;p16"/>
          <p:cNvSpPr txBox="1"/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4" name="Google Shape;264;p16"/>
          <p:cNvSpPr txBox="1"/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16"/>
          <p:cNvSpPr txBox="1"/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16"/>
          <p:cNvSpPr txBox="1"/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7" name="Google Shape;267;p16"/>
          <p:cNvSpPr txBox="1"/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8" name="Google Shape;268;p16"/>
          <p:cNvSpPr txBox="1"/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9" name="Google Shape;269;p16"/>
          <p:cNvSpPr txBox="1"/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0" name="Google Shape;270;p16"/>
          <p:cNvSpPr txBox="1"/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/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86" name="Google Shape;286;p17"/>
          <p:cNvSpPr txBox="1"/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-GB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2_2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03" name="Google Shape;303;p18"/>
          <p:cNvSpPr txBox="1"/>
          <p:nvPr>
            <p:ph type="body" idx="1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04" name="Google Shape;304;p18"/>
          <p:cNvSpPr txBox="1"/>
          <p:nvPr>
            <p:ph type="body" idx="2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/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/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/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/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/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9" name="Google Shape;59;p4"/>
          <p:cNvSpPr txBox="1"/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0" name="Google Shape;60;p4"/>
          <p:cNvSpPr txBox="1"/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1" name="Google Shape;61;p4"/>
          <p:cNvSpPr txBox="1"/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4"/>
          <p:cNvSpPr txBox="1"/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3" name="Google Shape;63;p4"/>
          <p:cNvSpPr txBox="1"/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/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/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5" name="Google Shape;95;p6"/>
          <p:cNvSpPr txBox="1"/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11" name="Google Shape;111;p7"/>
          <p:cNvSpPr txBox="1"/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TITLE + FOUR COLUMNS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/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9"/>
          <p:cNvSpPr txBox="1"/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9"/>
          <p:cNvSpPr txBox="1"/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3" name="Google Shape;133;p9"/>
          <p:cNvSpPr txBox="1"/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4" name="Google Shape;134;p9"/>
          <p:cNvSpPr txBox="1"/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5" name="Google Shape;135;p9"/>
          <p:cNvSpPr txBox="1"/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6" name="Google Shape;136;p9"/>
          <p:cNvSpPr txBox="1"/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/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10"/>
          <p:cNvSpPr txBox="1"/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10"/>
          <p:cNvSpPr txBox="1"/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10"/>
          <p:cNvSpPr txBox="1"/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6" name="Google Shape;156;p10"/>
          <p:cNvSpPr txBox="1"/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7" name="Google Shape;157;p10"/>
          <p:cNvSpPr txBox="1"/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>
            <p:ph type="ctrTitle"/>
          </p:nvPr>
        </p:nvSpPr>
        <p:spPr>
          <a:xfrm>
            <a:off x="311700" y="143637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6000"/>
              <a:t>YOLO</a:t>
            </a:r>
            <a:endParaRPr lang="en-US" altLang="en-GB" sz="6000"/>
          </a:p>
        </p:txBody>
      </p:sp>
      <p:sp>
        <p:nvSpPr>
          <p:cNvPr id="329" name="Google Shape;329;p23"/>
          <p:cNvSpPr txBox="1"/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latin typeface="Comfortaa Regular"/>
                <a:ea typeface="Comfortaa Regular"/>
                <a:cs typeface="Comfortaa Regular"/>
                <a:sym typeface="Comfortaa Regular"/>
              </a:rPr>
              <a:t>Presenter: Zhang Xu</a:t>
            </a:r>
            <a:endParaRPr lang="en-US" altLang="en-GB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GB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>
          <a:xfrm>
            <a:off x="980165" y="1826220"/>
            <a:ext cx="7290300" cy="732900"/>
          </a:xfrm>
        </p:spPr>
        <p:txBody>
          <a:bodyPr/>
          <a:p>
            <a:r>
              <a:rPr lang="en-US" altLang="zh-CN"/>
              <a:t>Moving window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/>
        <p:txBody>
          <a:bodyPr/>
          <a:p>
            <a:r>
              <a:rPr lang="en-US" altLang="zh-CN"/>
              <a:t>What we have before YOLO</a:t>
            </a:r>
            <a:endParaRPr lang="en-US" altLang="zh-CN"/>
          </a:p>
        </p:txBody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pPr marL="165100" indent="0">
              <a:buNone/>
            </a:pPr>
            <a:r>
              <a:rPr lang="zh-CN" altLang="en-US"/>
              <a:t>Moving Window</a:t>
            </a:r>
            <a:endParaRPr lang="zh-CN" altLang="en-US"/>
          </a:p>
        </p:txBody>
      </p:sp>
      <p:pic>
        <p:nvPicPr>
          <p:cNvPr id="5" name="图片 4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0480"/>
            <a:ext cx="9144000" cy="5174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/>
        <p:txBody>
          <a:bodyPr/>
          <a:p>
            <a:r>
              <a:rPr lang="en-US" altLang="zh-CN"/>
              <a:t>What we have before YOLO</a:t>
            </a:r>
            <a:endParaRPr lang="en-US" altLang="zh-CN"/>
          </a:p>
        </p:txBody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pPr marL="165100" indent="0">
              <a:buNone/>
            </a:pPr>
            <a:r>
              <a:rPr lang="zh-CN" altLang="en-US"/>
              <a:t>Moving Window</a:t>
            </a:r>
            <a:endParaRPr lang="zh-CN" altLang="en-US"/>
          </a:p>
        </p:txBody>
      </p:sp>
      <p:pic>
        <p:nvPicPr>
          <p:cNvPr id="8" name="图片 7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0480"/>
            <a:ext cx="9144000" cy="52044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/>
        <p:txBody>
          <a:bodyPr/>
          <a:p>
            <a:r>
              <a:rPr lang="en-US" altLang="zh-CN"/>
              <a:t>What we have before YOLO</a:t>
            </a:r>
            <a:endParaRPr lang="en-US" altLang="zh-CN"/>
          </a:p>
        </p:txBody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pPr marL="165100" indent="0">
              <a:buNone/>
            </a:pPr>
            <a:r>
              <a:rPr lang="en-US" altLang="zh-CN"/>
              <a:t>Region - based detection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example: R - CNN (Rich feature hierarchies for accurate object detection and semantic segmentation)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Region Proposal : seprate the picture into windows 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but YOLO is faster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/>
        <p:txBody>
          <a:bodyPr/>
          <a:p>
            <a:r>
              <a:rPr lang="en-US" altLang="zh-CN"/>
              <a:t>How YOLO works</a:t>
            </a:r>
            <a:endParaRPr lang="en-US" altLang="zh-CN"/>
          </a:p>
        </p:txBody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pPr marL="165100" indent="0">
              <a:buNone/>
            </a:pPr>
            <a:r>
              <a:rPr lang="en-US" altLang="zh-CN"/>
              <a:t>Task: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r>
              <a:rPr lang="en-US" altLang="zh-CN"/>
              <a:t>find the object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label its class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label its position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pPr marL="165100" indent="0">
              <a:buNone/>
            </a:pPr>
            <a:r>
              <a:rPr lang="en-US" altLang="zh-CN"/>
              <a:t>5 information: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r>
              <a:rPr lang="en-US" altLang="zh-CN"/>
              <a:t>center position: (x,y)</a:t>
            </a:r>
            <a:endParaRPr lang="en-US" altLang="zh-CN"/>
          </a:p>
          <a:p>
            <a:r>
              <a:rPr lang="en-US" altLang="zh-CN"/>
              <a:t>hight</a:t>
            </a:r>
            <a:endParaRPr lang="en-US" altLang="zh-CN"/>
          </a:p>
          <a:p>
            <a:r>
              <a:rPr lang="en-US" altLang="zh-CN"/>
              <a:t>width</a:t>
            </a:r>
            <a:endParaRPr lang="en-US" altLang="zh-CN"/>
          </a:p>
          <a:p>
            <a:r>
              <a:rPr lang="en-US" altLang="zh-CN"/>
              <a:t>class</a:t>
            </a:r>
            <a:endParaRPr lang="en-US" altLang="zh-CN"/>
          </a:p>
          <a:p>
            <a:pPr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idx="1"/>
          </p:nvPr>
        </p:nvSpPr>
        <p:spPr>
          <a:xfrm>
            <a:off x="947420" y="746760"/>
            <a:ext cx="7637145" cy="4029075"/>
          </a:xfrm>
        </p:spPr>
        <p:txBody>
          <a:bodyPr/>
          <a:p>
            <a:pPr marL="165100" indent="0">
              <a:buNone/>
            </a:pPr>
            <a:r>
              <a:rPr lang="en-US" altLang="zh-CN"/>
              <a:t>Cut the pic into s^2 grids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As long as the center of the object is in the grid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Every grid predicts B bounding boxes</a:t>
            </a:r>
            <a:endParaRPr lang="en-US" altLang="zh-CN"/>
          </a:p>
          <a:p>
            <a:pPr marL="165100" indent="0">
              <a:buNone/>
            </a:pPr>
            <a:r>
              <a:rPr lang="en-US" altLang="zh-CN"/>
              <a:t>	box: center position (x,y), hight, width, confidence interval</a:t>
            </a:r>
            <a:endParaRPr lang="en-US" altLang="zh-CN"/>
          </a:p>
          <a:p>
            <a:pPr marL="165100" indent="0">
              <a:buNone/>
            </a:pPr>
            <a:r>
              <a:rPr lang="en-US" altLang="zh-CN"/>
              <a:t>	      </a:t>
            </a:r>
            <a:r>
              <a:rPr lang="en-US" altLang="zh-CN">
                <a:sym typeface="+mn-ea"/>
              </a:rPr>
              <a:t>it describes the rectangle that encloses an object 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		</a:t>
            </a:r>
            <a:endParaRPr lang="en-US" altLang="zh-CN"/>
          </a:p>
          <a:p>
            <a:pPr marL="165100" indent="0">
              <a:buNone/>
            </a:pPr>
            <a:r>
              <a:rPr lang="en-US" altLang="zh-CN"/>
              <a:t>	grid: B bounding boxes, class</a:t>
            </a:r>
            <a:endParaRPr lang="en-US" altLang="zh-CN"/>
          </a:p>
          <a:p>
            <a:pPr marL="165100" indent="0">
              <a:buNone/>
            </a:pPr>
            <a:r>
              <a:rPr lang="en-US" altLang="zh-CN"/>
              <a:t>		</a:t>
            </a:r>
            <a:endParaRPr lang="en-US" altLang="zh-CN"/>
          </a:p>
          <a:p>
            <a:pPr marL="165100" indent="0">
              <a:buNone/>
            </a:pPr>
            <a:r>
              <a:rPr lang="en-US" altLang="zh-CN"/>
              <a:t>Gound truth: s * s * (B * 5 + C)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0" y="51435"/>
            <a:ext cx="4762500" cy="50234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1175" y="-4445"/>
            <a:ext cx="5462905" cy="51479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quatio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5815" y="1895475"/>
            <a:ext cx="7395210" cy="9645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quation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1690" y="473710"/>
            <a:ext cx="4333240" cy="560705"/>
          </a:xfrm>
          <a:prstGeom prst="rect">
            <a:avLst/>
          </a:prstGeom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1727835"/>
            <a:ext cx="8872220" cy="2367915"/>
          </a:xfrm>
          <a:prstGeom prst="rect">
            <a:avLst/>
          </a:prstGeom>
        </p:spPr>
      </p:pic>
      <p:sp>
        <p:nvSpPr>
          <p:cNvPr id="622" name="Google Shape;622;p25"/>
          <p:cNvSpPr txBox="1"/>
          <p:nvPr>
            <p:ph type="subTitle" idx="1"/>
          </p:nvPr>
        </p:nvSpPr>
        <p:spPr>
          <a:xfrm>
            <a:off x="3514725" y="4095750"/>
            <a:ext cx="6567805" cy="693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IoU reflect the similarity of the 2 boxes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the ratio of predicted bounding box and the real object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GB"/>
          </a:p>
        </p:txBody>
      </p:sp>
      <p:sp>
        <p:nvSpPr>
          <p:cNvPr id="820" name="Google Shape;820;p29"/>
          <p:cNvSpPr txBox="1"/>
          <p:nvPr>
            <p:ph type="ctrTitle"/>
          </p:nvPr>
        </p:nvSpPr>
        <p:spPr>
          <a:xfrm>
            <a:off x="871855" y="1111250"/>
            <a:ext cx="2214880" cy="3835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000"/>
              <a:t>Pr(obj): 1 or 0</a:t>
            </a:r>
            <a:endParaRPr lang="en-US" altLang="en-GB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What is YOLO</a:t>
            </a:r>
            <a:endParaRPr lang="en-US" altLang="en-GB"/>
          </a:p>
        </p:txBody>
      </p:sp>
      <p:sp>
        <p:nvSpPr>
          <p:cNvPr id="594" name="Google Shape;594;p24"/>
          <p:cNvSpPr txBox="1"/>
          <p:nvPr>
            <p:ph type="body" idx="1"/>
          </p:nvPr>
        </p:nvSpPr>
        <p:spPr>
          <a:xfrm>
            <a:off x="939525" y="136461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900">
                <a:solidFill>
                  <a:schemeClr val="dk1"/>
                </a:solidFill>
              </a:rPr>
              <a:t>YOLO is an object detecting model</a:t>
            </a:r>
            <a:r>
              <a:rPr lang="en-GB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900"/>
          </a:p>
        </p:txBody>
      </p:sp>
      <p:sp>
        <p:nvSpPr>
          <p:cNvPr id="595" name="Google Shape;595;p24"/>
          <p:cNvSpPr txBox="1"/>
          <p:nvPr/>
        </p:nvSpPr>
        <p:spPr>
          <a:xfrm>
            <a:off x="939525" y="4305370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idx="1"/>
          </p:nvPr>
        </p:nvSpPr>
        <p:spPr>
          <a:xfrm>
            <a:off x="1189715" y="928370"/>
            <a:ext cx="6063900" cy="3048000"/>
          </a:xfrm>
        </p:spPr>
        <p:txBody>
          <a:bodyPr/>
          <a:p>
            <a:pPr marL="165100" indent="0">
              <a:buNone/>
            </a:pPr>
            <a:r>
              <a:rPr lang="en-US" altLang="zh-CN"/>
              <a:t>The confidence score does not say anything about what kind of object is in the box, just if the box is any good.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The higher the confidence score, the fatter the box is drawn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For each bounding box, the cell also predicts a class.</a:t>
            </a:r>
            <a:endParaRPr lang="en-US" altLang="zh-CN"/>
          </a:p>
          <a:p>
            <a:pPr marL="165100" indent="0">
              <a:buNone/>
            </a:pPr>
            <a:r>
              <a:rPr lang="en-US" altLang="zh-CN"/>
              <a:t>This works like a classifier: it gives a probability distribution over all the possible classes.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The confidence score for the bounding box and the class prediction are combined into one final score that tells us the probability that this bounding box contains a specific type of object.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There are a lot of bounding boxes, but most with really low score, it sets a threshold to keep the higher scores</a:t>
            </a:r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1175" y="-4445"/>
            <a:ext cx="5462905" cy="51479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230" y="0"/>
            <a:ext cx="6541135" cy="51295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202565"/>
            <a:ext cx="10058400" cy="55276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pPr marL="165100" indent="0">
              <a:buNone/>
            </a:pPr>
            <a:r>
              <a:rPr lang="en-US" altLang="zh-CN"/>
              <a:t>It makes 5 * s * s separate predictions, they were all made at the same time -  the convolutional nerual network just ran once - powerful and fast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idx="1"/>
          </p:nvPr>
        </p:nvSpPr>
        <p:spPr>
          <a:xfrm>
            <a:off x="1314450" y="532765"/>
            <a:ext cx="6247765" cy="882650"/>
          </a:xfrm>
        </p:spPr>
        <p:txBody>
          <a:bodyPr/>
          <a:p>
            <a:pPr marL="165100" indent="0">
              <a:buNone/>
            </a:pPr>
            <a:r>
              <a:rPr lang="en-US" altLang="zh-CN" sz="2000"/>
              <a:t>Loss Function</a:t>
            </a:r>
            <a:endParaRPr lang="en-US" altLang="zh-CN" sz="2000"/>
          </a:p>
          <a:p>
            <a:pPr marL="165100" indent="0">
              <a:buNone/>
            </a:pPr>
            <a:r>
              <a:rPr lang="en-US" altLang="zh-CN" sz="900"/>
              <a:t>when we have the object, we have item 1,2,3,5; when we don't detect any object, we have item 4.</a:t>
            </a:r>
            <a:endParaRPr lang="en-US" altLang="zh-CN" sz="900"/>
          </a:p>
        </p:txBody>
      </p:sp>
      <p:pic>
        <p:nvPicPr>
          <p:cNvPr id="4" name="图片 3" descr="equation (2)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81785" y="1503680"/>
            <a:ext cx="5001895" cy="2955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/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Thanks</a:t>
            </a:r>
            <a:endParaRPr lang="en-US" alt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What is YOLO</a:t>
            </a:r>
            <a:endParaRPr lang="en-US" altLang="en-GB"/>
          </a:p>
        </p:txBody>
      </p:sp>
      <p:sp>
        <p:nvSpPr>
          <p:cNvPr id="594" name="Google Shape;594;p24"/>
          <p:cNvSpPr txBox="1"/>
          <p:nvPr>
            <p:ph type="body" idx="1"/>
          </p:nvPr>
        </p:nvSpPr>
        <p:spPr>
          <a:xfrm>
            <a:off x="939525" y="136461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900">
                <a:solidFill>
                  <a:schemeClr val="dk1"/>
                </a:solidFill>
              </a:rPr>
              <a:t>YOLO is an object detecting model</a:t>
            </a:r>
            <a:r>
              <a:rPr lang="en-GB" sz="900">
                <a:solidFill>
                  <a:schemeClr val="dk1"/>
                </a:solidFill>
              </a:rPr>
              <a:t> </a:t>
            </a:r>
            <a:endParaRPr lang="en-GB"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900">
                <a:solidFill>
                  <a:schemeClr val="dk1"/>
                </a:solidFill>
              </a:rPr>
              <a:t>A task in CV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900"/>
          </a:p>
        </p:txBody>
      </p:sp>
      <p:sp>
        <p:nvSpPr>
          <p:cNvPr id="595" name="Google Shape;595;p24"/>
          <p:cNvSpPr txBox="1"/>
          <p:nvPr/>
        </p:nvSpPr>
        <p:spPr>
          <a:xfrm>
            <a:off x="939525" y="4305370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ph type="body" idx="1"/>
          </p:nvPr>
        </p:nvSpPr>
        <p:spPr>
          <a:xfrm>
            <a:off x="1098910" y="1047750"/>
            <a:ext cx="6063900" cy="3048000"/>
          </a:xfrm>
        </p:spPr>
        <p:txBody>
          <a:bodyPr/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 sz="3600"/>
              <a:t>CV tasks:</a:t>
            </a:r>
            <a:endParaRPr lang="en-US" altLang="zh-CN" sz="3600"/>
          </a:p>
          <a:p>
            <a:pPr marL="165100" indent="0">
              <a:buNone/>
            </a:pPr>
            <a:endParaRPr lang="en-US" altLang="zh-CN" sz="2000"/>
          </a:p>
          <a:p>
            <a:pPr marL="165100" indent="0">
              <a:buNone/>
            </a:pPr>
            <a:endParaRPr lang="en-US" altLang="zh-CN"/>
          </a:p>
          <a:p>
            <a:r>
              <a:rPr lang="en-US" altLang="zh-CN"/>
              <a:t>	</a:t>
            </a:r>
            <a:r>
              <a:rPr lang="en-US" altLang="zh-CN" sz="1600"/>
              <a:t>classification </a:t>
            </a:r>
            <a:endParaRPr lang="en-US" altLang="zh-CN" sz="1600"/>
          </a:p>
          <a:p>
            <a:r>
              <a:rPr lang="en-US" altLang="zh-CN" sz="1600"/>
              <a:t>	detection </a:t>
            </a:r>
            <a:endParaRPr lang="en-US" altLang="zh-CN" sz="1600"/>
          </a:p>
          <a:p>
            <a:r>
              <a:rPr lang="en-US" altLang="zh-CN" sz="1600"/>
              <a:t>	segmentation</a:t>
            </a:r>
            <a:endParaRPr lang="en-US" altLang="zh-CN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>
          <a:xfrm>
            <a:off x="926190" y="859115"/>
            <a:ext cx="7290300" cy="732900"/>
          </a:xfrm>
        </p:spPr>
        <p:txBody>
          <a:bodyPr/>
          <a:p>
            <a:r>
              <a:rPr lang="en-US" altLang="zh-CN">
                <a:sym typeface="+mn-ea"/>
              </a:rPr>
              <a:t>CV tasks:</a:t>
            </a:r>
            <a:endParaRPr lang="zh-CN" altLang="en-US"/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1879600"/>
            <a:ext cx="9020810" cy="1863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/>
        <p:txBody>
          <a:bodyPr/>
          <a:p>
            <a:r>
              <a:rPr lang="en-US" altLang="zh-CN"/>
              <a:t>What we have before YOLO</a:t>
            </a:r>
            <a:endParaRPr lang="en-US" altLang="zh-CN"/>
          </a:p>
        </p:txBody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pPr marL="165100" indent="0">
              <a:buNone/>
            </a:pPr>
            <a:r>
              <a:rPr lang="en-US" altLang="zh-CN"/>
              <a:t>Region - based detection</a:t>
            </a:r>
            <a:endParaRPr lang="en-US" altLang="zh-CN"/>
          </a:p>
          <a:p>
            <a:pPr marL="165100" indent="0">
              <a:buNone/>
            </a:pPr>
            <a:endParaRPr lang="en-US" altLang="zh-CN"/>
          </a:p>
          <a:p>
            <a:pPr marL="165100" indent="0">
              <a:buNone/>
            </a:pPr>
            <a:r>
              <a:rPr lang="en-US" altLang="zh-CN"/>
              <a:t>example: R - CNN (Rich feature hierarchies for accurate object detection and semantic segmentation)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>
          <a:xfrm>
            <a:off x="1008105" y="2205315"/>
            <a:ext cx="7290300" cy="732900"/>
          </a:xfrm>
        </p:spPr>
        <p:txBody>
          <a:bodyPr/>
          <a:p>
            <a:r>
              <a:rPr lang="en-US" altLang="zh-CN"/>
              <a:t>Classifier</a:t>
            </a:r>
            <a:br>
              <a:rPr lang="en-US" altLang="zh-CN"/>
            </a:b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/>
          </p:nvPr>
        </p:nvSpPr>
        <p:spPr/>
        <p:txBody>
          <a:bodyPr/>
          <a:p>
            <a:endParaRPr lang="en-US" altLang="zh-CN"/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635" cy="51428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WPS 演示</Application>
  <PresentationFormat/>
  <Paragraphs>116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Arial</vt:lpstr>
      <vt:lpstr>Permanent Marker</vt:lpstr>
      <vt:lpstr>Segoe Print</vt:lpstr>
      <vt:lpstr>Comfortaa</vt:lpstr>
      <vt:lpstr>Proxima Nova Semibold</vt:lpstr>
      <vt:lpstr>Proxima Nova</vt:lpstr>
      <vt:lpstr>Comfortaa Regular</vt:lpstr>
      <vt:lpstr>Open Sans Light</vt:lpstr>
      <vt:lpstr>微软雅黑</vt:lpstr>
      <vt:lpstr>Arial Unicode MS</vt:lpstr>
      <vt:lpstr>Calibri</vt:lpstr>
      <vt:lpstr>Amatic SC</vt:lpstr>
      <vt:lpstr>Roboto Medium</vt:lpstr>
      <vt:lpstr>SKETCH LESSON</vt:lpstr>
      <vt:lpstr>SKETCHNOTES LESSON</vt:lpstr>
      <vt:lpstr>CONTENTS OF THIS TEMPLATE</vt:lpstr>
      <vt:lpstr>PowerPoint 演示文稿</vt:lpstr>
      <vt:lpstr>What is YOLO</vt:lpstr>
      <vt:lpstr>PowerPoint 演示文稿</vt:lpstr>
      <vt:lpstr>PowerPoint 演示文稿</vt:lpstr>
      <vt:lpstr>PowerPoint 演示文稿</vt:lpstr>
      <vt:lpstr>PowerPoint 演示文稿</vt:lpstr>
      <vt:lpstr>What we have before YOLO</vt:lpstr>
      <vt:lpstr>PowerPoint 演示文稿</vt:lpstr>
      <vt:lpstr>What have before YOLO</vt:lpstr>
      <vt:lpstr>What we have before YOLO</vt:lpstr>
      <vt:lpstr>What we have before YOLO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thousand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YOLO</dc:title>
  <dc:creator/>
  <cp:lastModifiedBy>zhangxu15156</cp:lastModifiedBy>
  <cp:revision>3</cp:revision>
  <dcterms:created xsi:type="dcterms:W3CDTF">2020-10-30T13:18:46Z</dcterms:created>
  <dcterms:modified xsi:type="dcterms:W3CDTF">2020-11-03T10:34:15Z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