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3" r:id="rId4"/>
    <p:sldId id="257" r:id="rId5"/>
    <p:sldId id="273" r:id="rId6"/>
    <p:sldId id="274" r:id="rId7"/>
    <p:sldId id="263" r:id="rId8"/>
    <p:sldId id="277" r:id="rId9"/>
    <p:sldId id="264" r:id="rId10"/>
    <p:sldId id="275" r:id="rId11"/>
    <p:sldId id="279" r:id="rId12"/>
    <p:sldId id="262" r:id="rId13"/>
    <p:sldId id="281" r:id="rId14"/>
    <p:sldId id="280"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93" autoAdjust="0"/>
    <p:restoredTop sz="94660"/>
  </p:normalViewPr>
  <p:slideViewPr>
    <p:cSldViewPr>
      <p:cViewPr>
        <p:scale>
          <a:sx n="100" d="100"/>
          <a:sy n="100" d="100"/>
        </p:scale>
        <p:origin x="-486" y="-15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8153400" cy="3276600"/>
          </a:xfrm>
        </p:spPr>
        <p:txBody>
          <a:bodyPr>
            <a:normAutofit fontScale="90000"/>
          </a:bodyPr>
          <a:lstStyle/>
          <a:p>
            <a:r>
              <a:rPr lang="en-US" dirty="0" smtClean="0"/>
              <a:t>Thesis topic:</a:t>
            </a:r>
            <a:br>
              <a:rPr lang="en-US" dirty="0" smtClean="0"/>
            </a:br>
            <a:r>
              <a:rPr lang="en-US" dirty="0" smtClean="0"/>
              <a:t>Estimating average </a:t>
            </a:r>
            <a:r>
              <a:rPr lang="en-US" dirty="0"/>
              <a:t>response time for S</a:t>
            </a:r>
            <a:r>
              <a:rPr lang="en-US" dirty="0" smtClean="0"/>
              <a:t>top-signal </a:t>
            </a:r>
            <a:r>
              <a:rPr lang="en-US" dirty="0"/>
              <a:t>paradigm from Electroencephalography (EEG) </a:t>
            </a:r>
            <a:r>
              <a:rPr lang="en-US" dirty="0" smtClean="0"/>
              <a:t>signals.</a:t>
            </a:r>
            <a:endParaRPr lang="en-US" dirty="0"/>
          </a:p>
        </p:txBody>
      </p:sp>
      <p:sp>
        <p:nvSpPr>
          <p:cNvPr id="3" name="Subtitle 2"/>
          <p:cNvSpPr>
            <a:spLocks noGrp="1"/>
          </p:cNvSpPr>
          <p:nvPr>
            <p:ph type="subTitle" idx="1"/>
          </p:nvPr>
        </p:nvSpPr>
        <p:spPr>
          <a:xfrm>
            <a:off x="609600" y="3886200"/>
            <a:ext cx="8001000" cy="1752600"/>
          </a:xfrm>
        </p:spPr>
        <p:txBody>
          <a:bodyPr/>
          <a:lstStyle/>
          <a:p>
            <a:r>
              <a:rPr lang="en-US" dirty="0" smtClean="0"/>
              <a:t>Presenter / </a:t>
            </a:r>
            <a:r>
              <a:rPr lang="en-US" dirty="0" err="1" smtClean="0"/>
              <a:t>Enes</a:t>
            </a:r>
            <a:r>
              <a:rPr lang="en-US" dirty="0" smtClean="0"/>
              <a:t> </a:t>
            </a:r>
            <a:r>
              <a:rPr lang="en-US" dirty="0" smtClean="0"/>
              <a:t>E. </a:t>
            </a:r>
            <a:r>
              <a:rPr lang="en-US" dirty="0" err="1" smtClean="0"/>
              <a:t>Kuzucu</a:t>
            </a:r>
            <a:endParaRPr lang="en-US" dirty="0" smtClean="0"/>
          </a:p>
          <a:p>
            <a:r>
              <a:rPr lang="en-US" dirty="0" smtClean="0"/>
              <a:t>Advisor </a:t>
            </a:r>
            <a:r>
              <a:rPr lang="en-US" dirty="0" smtClean="0"/>
              <a:t>/ Prof</a:t>
            </a:r>
            <a:r>
              <a:rPr lang="en-US" dirty="0"/>
              <a:t>. Alexander </a:t>
            </a:r>
            <a:r>
              <a:rPr lang="en-US" dirty="0" err="1"/>
              <a:t>Savostyanov</a:t>
            </a:r>
            <a:endParaRPr lang="en-US" dirty="0"/>
          </a:p>
        </p:txBody>
      </p:sp>
    </p:spTree>
    <p:extLst>
      <p:ext uri="{BB962C8B-B14F-4D97-AF65-F5344CB8AC3E}">
        <p14:creationId xmlns:p14="http://schemas.microsoft.com/office/powerpoint/2010/main" val="1157061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S\Desktop\NSU_WS\thesis\as sunum\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772010" cy="424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55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 y="457200"/>
            <a:ext cx="9067800" cy="1143000"/>
          </a:xfrm>
        </p:spPr>
        <p:txBody>
          <a:bodyPr>
            <a:normAutofit fontScale="90000"/>
          </a:bodyPr>
          <a:lstStyle/>
          <a:p>
            <a:r>
              <a:rPr lang="en-US" sz="3200" dirty="0"/>
              <a:t>EEG Preprocessing&amp;</a:t>
            </a:r>
            <a:br>
              <a:rPr lang="en-US" sz="3200" dirty="0"/>
            </a:br>
            <a:r>
              <a:rPr lang="en-US" sz="3200" dirty="0"/>
              <a:t>Signal Processing</a:t>
            </a:r>
            <a:br>
              <a:rPr lang="en-US" sz="3200" dirty="0"/>
            </a:br>
            <a:endParaRPr lang="en-US" sz="3000" dirty="0"/>
          </a:p>
        </p:txBody>
      </p:sp>
      <p:sp>
        <p:nvSpPr>
          <p:cNvPr id="3" name="Content Placeholder 2"/>
          <p:cNvSpPr>
            <a:spLocks noGrp="1"/>
          </p:cNvSpPr>
          <p:nvPr>
            <p:ph idx="1"/>
          </p:nvPr>
        </p:nvSpPr>
        <p:spPr/>
        <p:txBody>
          <a:bodyPr/>
          <a:lstStyle/>
          <a:p>
            <a:r>
              <a:rPr lang="en-US" dirty="0"/>
              <a:t>Processing Steps</a:t>
            </a:r>
          </a:p>
          <a:p>
            <a:pPr marL="400050" lvl="1" indent="0">
              <a:buNone/>
            </a:pPr>
            <a:r>
              <a:rPr lang="en-US" dirty="0" smtClean="0"/>
              <a:t>1.  </a:t>
            </a:r>
            <a:r>
              <a:rPr lang="en-US" dirty="0"/>
              <a:t>Cleaning/ Artifact removal</a:t>
            </a:r>
          </a:p>
          <a:p>
            <a:pPr marL="400050" lvl="1" indent="0">
              <a:buNone/>
            </a:pPr>
            <a:r>
              <a:rPr lang="en-US" dirty="0"/>
              <a:t>2. Filtering </a:t>
            </a:r>
          </a:p>
          <a:p>
            <a:pPr marL="400050" lvl="1" indent="0">
              <a:buNone/>
            </a:pPr>
            <a:r>
              <a:rPr lang="en-US" dirty="0"/>
              <a:t>3. </a:t>
            </a:r>
            <a:r>
              <a:rPr lang="en-US" dirty="0" err="1"/>
              <a:t>Epoching</a:t>
            </a:r>
            <a:r>
              <a:rPr lang="en-US" dirty="0"/>
              <a:t> /Segmenting</a:t>
            </a:r>
          </a:p>
          <a:p>
            <a:pPr marL="400050" lvl="1" indent="0">
              <a:buNone/>
            </a:pPr>
            <a:r>
              <a:rPr lang="en-US" dirty="0"/>
              <a:t>4</a:t>
            </a:r>
            <a:r>
              <a:rPr lang="en-US" dirty="0" smtClean="0"/>
              <a:t>. </a:t>
            </a:r>
            <a:r>
              <a:rPr lang="en-US" dirty="0"/>
              <a:t>Averaging trials per subject</a:t>
            </a:r>
          </a:p>
          <a:p>
            <a:pPr marL="400050" lvl="1" indent="0">
              <a:buNone/>
            </a:pPr>
            <a:r>
              <a:rPr lang="en-US" dirty="0" smtClean="0"/>
              <a:t>5. </a:t>
            </a:r>
            <a:r>
              <a:rPr lang="en-US" dirty="0"/>
              <a:t>Averaging over subjects </a:t>
            </a:r>
          </a:p>
          <a:p>
            <a:endParaRPr lang="en-US" dirty="0"/>
          </a:p>
        </p:txBody>
      </p:sp>
    </p:spTree>
    <p:extLst>
      <p:ext uri="{BB962C8B-B14F-4D97-AF65-F5344CB8AC3E}">
        <p14:creationId xmlns:p14="http://schemas.microsoft.com/office/powerpoint/2010/main" val="1633217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3500" dirty="0"/>
              <a:t>Feature Extraction</a:t>
            </a:r>
          </a:p>
        </p:txBody>
      </p:sp>
      <p:sp>
        <p:nvSpPr>
          <p:cNvPr id="3" name="Content Placeholder 2"/>
          <p:cNvSpPr>
            <a:spLocks noGrp="1"/>
          </p:cNvSpPr>
          <p:nvPr>
            <p:ph idx="1"/>
          </p:nvPr>
        </p:nvSpPr>
        <p:spPr>
          <a:xfrm>
            <a:off x="381000" y="1295400"/>
            <a:ext cx="8229600" cy="4525963"/>
          </a:xfrm>
        </p:spPr>
        <p:txBody>
          <a:bodyPr>
            <a:normAutofit/>
          </a:bodyPr>
          <a:lstStyle/>
          <a:p>
            <a:r>
              <a:rPr lang="en-US" sz="2500" dirty="0"/>
              <a:t>Spectral information: </a:t>
            </a:r>
            <a:r>
              <a:rPr lang="en-US" sz="2500" dirty="0" smtClean="0"/>
              <a:t>This </a:t>
            </a:r>
            <a:r>
              <a:rPr lang="en-US" sz="2500" dirty="0"/>
              <a:t>describes how the power </a:t>
            </a:r>
            <a:r>
              <a:rPr lang="en-US" sz="2500" dirty="0" smtClean="0"/>
              <a:t>of the </a:t>
            </a:r>
            <a:r>
              <a:rPr lang="en-US" sz="2500" dirty="0"/>
              <a:t>EEG signal varies in some specific frequency </a:t>
            </a:r>
            <a:r>
              <a:rPr lang="en-US" sz="2500" dirty="0" smtClean="0"/>
              <a:t>bands</a:t>
            </a:r>
          </a:p>
          <a:p>
            <a:endParaRPr lang="en-US" sz="2500" dirty="0" smtClean="0"/>
          </a:p>
          <a:p>
            <a:r>
              <a:rPr lang="en-US" sz="2500" dirty="0"/>
              <a:t>Temporal </a:t>
            </a:r>
            <a:r>
              <a:rPr lang="en-US" sz="2500" dirty="0" smtClean="0"/>
              <a:t>information: Describes </a:t>
            </a:r>
            <a:r>
              <a:rPr lang="en-US" sz="2500" dirty="0"/>
              <a:t>how EEG signals vary over time.</a:t>
            </a:r>
            <a:endParaRPr lang="en-US" sz="2500" dirty="0" smtClean="0"/>
          </a:p>
          <a:p>
            <a:endParaRPr lang="en-US" sz="2500" dirty="0" smtClean="0"/>
          </a:p>
          <a:p>
            <a:r>
              <a:rPr lang="en-US" sz="2500" dirty="0"/>
              <a:t>Spatial </a:t>
            </a:r>
            <a:r>
              <a:rPr lang="en-US" sz="2500" dirty="0" smtClean="0"/>
              <a:t>information: Describes </a:t>
            </a:r>
            <a:r>
              <a:rPr lang="en-US" sz="2500" dirty="0"/>
              <a:t>where (spatially) the relevant </a:t>
            </a:r>
            <a:r>
              <a:rPr lang="en-US" sz="2500" dirty="0" smtClean="0"/>
              <a:t>signal comes </a:t>
            </a:r>
            <a:r>
              <a:rPr lang="en-US" sz="2500" dirty="0"/>
              <a:t>from</a:t>
            </a:r>
            <a:endParaRPr lang="en-US" sz="2500" dirty="0" smtClean="0"/>
          </a:p>
          <a:p>
            <a:endParaRPr lang="en-US" dirty="0"/>
          </a:p>
        </p:txBody>
      </p:sp>
    </p:spTree>
    <p:extLst>
      <p:ext uri="{BB962C8B-B14F-4D97-AF65-F5344CB8AC3E}">
        <p14:creationId xmlns:p14="http://schemas.microsoft.com/office/powerpoint/2010/main" val="192900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000" dirty="0"/>
              <a:t>Feature Extraction</a:t>
            </a:r>
          </a:p>
        </p:txBody>
      </p:sp>
      <p:sp>
        <p:nvSpPr>
          <p:cNvPr id="3" name="Content Placeholder 2"/>
          <p:cNvSpPr>
            <a:spLocks noGrp="1"/>
          </p:cNvSpPr>
          <p:nvPr>
            <p:ph idx="1"/>
          </p:nvPr>
        </p:nvSpPr>
        <p:spPr>
          <a:xfrm>
            <a:off x="304800" y="824578"/>
            <a:ext cx="8229600" cy="4525963"/>
          </a:xfrm>
        </p:spPr>
        <p:txBody>
          <a:bodyPr>
            <a:normAutofit/>
          </a:bodyPr>
          <a:lstStyle/>
          <a:p>
            <a:pPr marL="0" indent="0">
              <a:buNone/>
            </a:pPr>
            <a:r>
              <a:rPr lang="en-US" sz="2000" b="1" dirty="0" smtClean="0"/>
              <a:t>Frequency </a:t>
            </a:r>
            <a:r>
              <a:rPr lang="en-US" sz="2000" b="1" dirty="0"/>
              <a:t>representations</a:t>
            </a:r>
            <a:r>
              <a:rPr lang="en-US" sz="2000" dirty="0"/>
              <a:t>:</a:t>
            </a:r>
          </a:p>
          <a:p>
            <a:pPr marL="400050" lvl="1" indent="0">
              <a:buNone/>
            </a:pPr>
            <a:r>
              <a:rPr lang="en-US" sz="2000" dirty="0"/>
              <a:t>-Fourier transform</a:t>
            </a:r>
          </a:p>
          <a:p>
            <a:pPr marL="400050" lvl="1" indent="0">
              <a:buNone/>
            </a:pPr>
            <a:r>
              <a:rPr lang="en-US" sz="2000" dirty="0"/>
              <a:t>-Frequency filtering</a:t>
            </a:r>
          </a:p>
          <a:p>
            <a:pPr marL="0" indent="0">
              <a:buNone/>
            </a:pPr>
            <a:r>
              <a:rPr lang="en-US" sz="2000" b="1" dirty="0" smtClean="0"/>
              <a:t>Time–frequency </a:t>
            </a:r>
            <a:r>
              <a:rPr lang="en-US" sz="2000" b="1" dirty="0"/>
              <a:t>representations:</a:t>
            </a:r>
          </a:p>
          <a:p>
            <a:pPr marL="400050" lvl="1" indent="0">
              <a:buNone/>
            </a:pPr>
            <a:r>
              <a:rPr lang="en-US" sz="2000" dirty="0"/>
              <a:t>-Short-term Fourier transform (STFT)</a:t>
            </a:r>
          </a:p>
          <a:p>
            <a:pPr marL="400050" lvl="1" indent="0">
              <a:buNone/>
            </a:pPr>
            <a:r>
              <a:rPr lang="en-US" sz="2000" dirty="0"/>
              <a:t>-Wavelet transform</a:t>
            </a:r>
          </a:p>
          <a:p>
            <a:pPr marL="400050" lvl="1" indent="0">
              <a:buNone/>
            </a:pPr>
            <a:r>
              <a:rPr lang="en-US" sz="2000" dirty="0"/>
              <a:t>-Time–frequency atom</a:t>
            </a:r>
          </a:p>
        </p:txBody>
      </p:sp>
      <p:pic>
        <p:nvPicPr>
          <p:cNvPr id="7170" name="Picture 2" descr="C:\Users\NS\Desktop\NSU_WS\thesis\as sunum\gariSAAAAAD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581400"/>
            <a:ext cx="6286939" cy="28524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35534"/>
            <a:ext cx="4271974" cy="281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153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Feature Extraction</a:t>
            </a:r>
            <a:endParaRPr lang="en-US" dirty="0"/>
          </a:p>
        </p:txBody>
      </p:sp>
      <p:sp>
        <p:nvSpPr>
          <p:cNvPr id="3" name="Content Placeholder 2"/>
          <p:cNvSpPr>
            <a:spLocks noGrp="1"/>
          </p:cNvSpPr>
          <p:nvPr>
            <p:ph idx="1"/>
          </p:nvPr>
        </p:nvSpPr>
        <p:spPr>
          <a:xfrm>
            <a:off x="304800" y="1371600"/>
            <a:ext cx="8229600" cy="4525963"/>
          </a:xfrm>
        </p:spPr>
        <p:txBody>
          <a:bodyPr/>
          <a:lstStyle/>
          <a:p>
            <a:pPr marL="0" lvl="1" indent="0">
              <a:buNone/>
            </a:pPr>
            <a:r>
              <a:rPr lang="en-US" dirty="0" smtClean="0"/>
              <a:t>Fourier transform=</a:t>
            </a:r>
          </a:p>
          <a:p>
            <a:pPr marL="0" lvl="1" indent="0">
              <a:buNone/>
            </a:pPr>
            <a:endParaRPr lang="en-US" dirty="0"/>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pPr marL="0" lvl="1" indent="0">
              <a:buNone/>
            </a:pPr>
            <a:r>
              <a:rPr lang="en-US" dirty="0" smtClean="0"/>
              <a:t>  													=Wavelet</a:t>
            </a:r>
            <a:endParaRPr lang="en-US" dirty="0"/>
          </a:p>
          <a:p>
            <a:endParaRPr lang="en-US" dirty="0"/>
          </a:p>
        </p:txBody>
      </p:sp>
      <p:pic>
        <p:nvPicPr>
          <p:cNvPr id="4098" name="Picture 2" descr="C:\Users\NS\Desktop\NSU_WS\thesis\as sunum\four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990600"/>
            <a:ext cx="47434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S\Desktop\NSU_WS\thesis\as sunum\wavele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73249"/>
            <a:ext cx="3724275" cy="387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3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NS\Desktop\NSU_WS\thesis\as sunum\v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391400" cy="357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7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7200" y="273050"/>
            <a:ext cx="4419600" cy="5853113"/>
          </a:xfrm>
        </p:spPr>
        <p:txBody>
          <a:bodyPr>
            <a:normAutofit/>
          </a:bodyPr>
          <a:lstStyle/>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2000" dirty="0" smtClean="0"/>
          </a:p>
          <a:p>
            <a:pPr marL="0" indent="0">
              <a:buNone/>
            </a:pPr>
            <a:r>
              <a:rPr lang="en-US" sz="1700" dirty="0" smtClean="0"/>
              <a:t>The </a:t>
            </a:r>
            <a:r>
              <a:rPr lang="en-US" sz="1700" dirty="0"/>
              <a:t>global brain computer interface market size was valued at $1.36 billion in 2019, and is projected to reach $3.85 billion by 2027, growing at a CAGR of 14.3% from 2020 to 2027. </a:t>
            </a:r>
          </a:p>
          <a:p>
            <a:pPr marL="0" indent="0">
              <a:buNone/>
            </a:pPr>
            <a:endParaRPr lang="en-US" sz="1000" dirty="0"/>
          </a:p>
        </p:txBody>
      </p:sp>
      <p:sp>
        <p:nvSpPr>
          <p:cNvPr id="6" name="Text Placeholder 5"/>
          <p:cNvSpPr>
            <a:spLocks noGrp="1"/>
          </p:cNvSpPr>
          <p:nvPr>
            <p:ph type="body" sz="half" idx="2"/>
          </p:nvPr>
        </p:nvSpPr>
        <p:spPr>
          <a:xfrm>
            <a:off x="457200" y="228600"/>
            <a:ext cx="3505200" cy="5897563"/>
          </a:xfrm>
        </p:spPr>
        <p:txBody>
          <a:bodyPr>
            <a:normAutofit fontScale="92500" lnSpcReduction="10000"/>
          </a:bodyPr>
          <a:lstStyle/>
          <a:p>
            <a:r>
              <a:rPr lang="en-US" sz="1800" dirty="0"/>
              <a:t>A brain–computer interface (BCI) is a computer-based </a:t>
            </a:r>
            <a:r>
              <a:rPr lang="en-US" sz="1800" dirty="0" smtClean="0"/>
              <a:t>system  </a:t>
            </a:r>
            <a:r>
              <a:rPr lang="en-US" sz="1800" dirty="0"/>
              <a:t>that acquires, analyzes, and translates brain signals into  output </a:t>
            </a:r>
            <a:r>
              <a:rPr lang="en-US" sz="1800" dirty="0" smtClean="0"/>
              <a:t> commands </a:t>
            </a:r>
            <a:r>
              <a:rPr lang="en-US" sz="1800" dirty="0"/>
              <a:t>in real </a:t>
            </a:r>
            <a:r>
              <a:rPr lang="en-US" sz="1800" dirty="0" smtClean="0"/>
              <a:t>time.</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1800" dirty="0"/>
              <a:t>The performance of BCIs that use biological sensorimotor </a:t>
            </a:r>
            <a:r>
              <a:rPr lang="en-US" sz="1800" dirty="0" smtClean="0"/>
              <a:t>rhythms(improves </a:t>
            </a:r>
            <a:r>
              <a:rPr lang="en-US" sz="1800" dirty="0"/>
              <a:t>with </a:t>
            </a:r>
            <a:r>
              <a:rPr lang="en-US" sz="1800" dirty="0" smtClean="0"/>
              <a:t>training).</a:t>
            </a:r>
          </a:p>
          <a:p>
            <a:r>
              <a:rPr lang="en-US" sz="1800" dirty="0" smtClean="0"/>
              <a:t> </a:t>
            </a:r>
            <a:r>
              <a:rPr lang="en-US" sz="1800" dirty="0"/>
              <a:t>Their usage is in large part a skill that is acquired through practice </a:t>
            </a:r>
          </a:p>
          <a:p>
            <a:endParaRPr lang="en-US" sz="2000" dirty="0"/>
          </a:p>
          <a:p>
            <a:endParaRPr lang="en-US" dirty="0"/>
          </a:p>
        </p:txBody>
      </p:sp>
      <p:pic>
        <p:nvPicPr>
          <p:cNvPr id="9" name="Picture 2" descr="C:\Users\NS\Desktop\NSU_WS\thesis\as sunum\bci-gaming-world-of-warcraf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2950" y="152400"/>
            <a:ext cx="247650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2590800" cy="274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NS\Desktop\NSU_WS\thesis\as sunum\bbc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114800"/>
            <a:ext cx="2743200" cy="203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04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80268"/>
            <a:ext cx="8229600" cy="4525963"/>
          </a:xfrm>
        </p:spPr>
        <p:txBody>
          <a:bodyPr>
            <a:normAutofit/>
          </a:bodyPr>
          <a:lstStyle/>
          <a:p>
            <a:r>
              <a:rPr lang="en-US" sz="1900" dirty="0" smtClean="0"/>
              <a:t>BCI </a:t>
            </a:r>
            <a:r>
              <a:rPr lang="en-US" sz="1900" dirty="0"/>
              <a:t>operation entails the effective cooperation of two adaptive controllers: </a:t>
            </a:r>
            <a:r>
              <a:rPr lang="en-US" sz="1900" dirty="0" smtClean="0"/>
              <a:t>the </a:t>
            </a:r>
            <a:r>
              <a:rPr lang="en-US" sz="1900" dirty="0"/>
              <a:t>user, who seeks to encode his/her intent in brain signals that the BCI can recognize; and the BCI, which adapts to recognize these signals and translate them into the intended output commands</a:t>
            </a:r>
            <a:r>
              <a:rPr lang="en-US" sz="1900" dirty="0" smtClean="0"/>
              <a:t>.</a:t>
            </a:r>
          </a:p>
          <a:p>
            <a:endParaRPr lang="en-US" sz="1900" dirty="0" smtClean="0"/>
          </a:p>
          <a:p>
            <a:r>
              <a:rPr lang="en-US" sz="1900" dirty="0"/>
              <a:t>BCI high </a:t>
            </a:r>
            <a:r>
              <a:rPr lang="en-US" sz="1900" dirty="0" smtClean="0"/>
              <a:t>compatible, </a:t>
            </a:r>
            <a:r>
              <a:rPr lang="en-US" sz="1900" dirty="0"/>
              <a:t>BCI </a:t>
            </a:r>
            <a:r>
              <a:rPr lang="en-US" sz="1900" dirty="0" smtClean="0"/>
              <a:t>compatible, </a:t>
            </a:r>
            <a:r>
              <a:rPr lang="en-US" sz="1900" dirty="0"/>
              <a:t>BCI low compatible</a:t>
            </a:r>
          </a:p>
          <a:p>
            <a:endParaRPr lang="en-US" dirty="0"/>
          </a:p>
        </p:txBody>
      </p:sp>
      <p:pic>
        <p:nvPicPr>
          <p:cNvPr id="8" name="Picture 5" descr="C:\Users\NS\Desktop\NSU_WS\thesis\as sunum\bb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24200"/>
            <a:ext cx="3200400" cy="295824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19100" y="0"/>
            <a:ext cx="8229600" cy="1143000"/>
          </a:xfrm>
        </p:spPr>
        <p:txBody>
          <a:bodyPr>
            <a:normAutofit/>
          </a:bodyPr>
          <a:lstStyle/>
          <a:p>
            <a:r>
              <a:rPr lang="en-US" sz="3000" dirty="0" smtClean="0"/>
              <a:t>Brain-Computer Interface</a:t>
            </a:r>
            <a:r>
              <a:rPr lang="en-US" sz="3000" dirty="0"/>
              <a:t>(BCI)</a:t>
            </a:r>
          </a:p>
        </p:txBody>
      </p:sp>
    </p:spTree>
    <p:extLst>
      <p:ext uri="{BB962C8B-B14F-4D97-AF65-F5344CB8AC3E}">
        <p14:creationId xmlns:p14="http://schemas.microsoft.com/office/powerpoint/2010/main" val="424325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What is EEG?</a:t>
            </a:r>
          </a:p>
          <a:p>
            <a:r>
              <a:rPr lang="en-US" dirty="0" smtClean="0"/>
              <a:t>What is </a:t>
            </a:r>
            <a:r>
              <a:rPr lang="en-US" dirty="0"/>
              <a:t>Stop-signal </a:t>
            </a:r>
            <a:r>
              <a:rPr lang="en-US" dirty="0" smtClean="0"/>
              <a:t>Paradigm?</a:t>
            </a:r>
          </a:p>
          <a:p>
            <a:r>
              <a:rPr lang="en-US" dirty="0"/>
              <a:t>What </a:t>
            </a:r>
            <a:r>
              <a:rPr lang="en-US" dirty="0" smtClean="0"/>
              <a:t>is research objective and what are </a:t>
            </a:r>
            <a:r>
              <a:rPr lang="en-US" dirty="0"/>
              <a:t>the steps to follow</a:t>
            </a:r>
            <a:r>
              <a:rPr lang="en-US" dirty="0" smtClean="0"/>
              <a:t>?</a:t>
            </a:r>
          </a:p>
          <a:p>
            <a:r>
              <a:rPr lang="en-US" dirty="0" smtClean="0"/>
              <a:t>Known handicaps </a:t>
            </a:r>
            <a:r>
              <a:rPr lang="en-US" dirty="0"/>
              <a:t>and issues </a:t>
            </a:r>
            <a:endParaRPr lang="en-US" dirty="0" smtClean="0"/>
          </a:p>
          <a:p>
            <a:r>
              <a:rPr lang="en-US" dirty="0" smtClean="0"/>
              <a:t>Questions and Suggestions</a:t>
            </a:r>
            <a:endParaRPr lang="en-US" dirty="0"/>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50937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55" y="-228600"/>
            <a:ext cx="8229600" cy="1143000"/>
          </a:xfrm>
        </p:spPr>
        <p:txBody>
          <a:bodyPr>
            <a:normAutofit/>
          </a:bodyPr>
          <a:lstStyle/>
          <a:p>
            <a:r>
              <a:rPr lang="en-US" sz="3000" dirty="0" smtClean="0"/>
              <a:t>What is EEG Signal?</a:t>
            </a:r>
            <a:endParaRPr lang="en-US" sz="3000" dirty="0"/>
          </a:p>
        </p:txBody>
      </p:sp>
      <p:sp>
        <p:nvSpPr>
          <p:cNvPr id="3" name="Content Placeholder 2"/>
          <p:cNvSpPr>
            <a:spLocks noGrp="1"/>
          </p:cNvSpPr>
          <p:nvPr>
            <p:ph idx="1"/>
          </p:nvPr>
        </p:nvSpPr>
        <p:spPr>
          <a:xfrm>
            <a:off x="457200" y="533400"/>
            <a:ext cx="8229600" cy="4830763"/>
          </a:xfrm>
        </p:spPr>
        <p:txBody>
          <a:bodyPr/>
          <a:lstStyle/>
          <a:p>
            <a:r>
              <a:rPr lang="en-US" sz="2000" dirty="0"/>
              <a:t>Electroencephalographic or EEG signals collected on the human scalp are sustained fluctuations of electrical potential that reflect corresponding variations in the upper layers of the brain cortex below the scalp surface. </a:t>
            </a:r>
            <a:endParaRPr lang="en-US" sz="2000" dirty="0" smtClean="0"/>
          </a:p>
          <a:p>
            <a:r>
              <a:rPr lang="en-US" sz="2000" dirty="0"/>
              <a:t>An </a:t>
            </a:r>
            <a:r>
              <a:rPr lang="en-US" sz="2000" b="1" dirty="0"/>
              <a:t>event</a:t>
            </a:r>
            <a:r>
              <a:rPr lang="en-US" sz="2000" dirty="0"/>
              <a:t>-</a:t>
            </a:r>
            <a:r>
              <a:rPr lang="en-US" sz="2000" b="1" dirty="0"/>
              <a:t>related potential</a:t>
            </a:r>
            <a:r>
              <a:rPr lang="en-US" sz="2000" dirty="0"/>
              <a:t> (ERP) is the measured brain response that is the direct result of a specific sensory, cognitive, or motor </a:t>
            </a:r>
            <a:r>
              <a:rPr lang="en-US" sz="2000" b="1" dirty="0"/>
              <a:t>event</a:t>
            </a:r>
            <a:r>
              <a:rPr lang="en-US" sz="2000" dirty="0"/>
              <a:t>.</a:t>
            </a:r>
          </a:p>
          <a:p>
            <a:endParaRPr lang="en-US" dirty="0"/>
          </a:p>
        </p:txBody>
      </p:sp>
      <p:pic>
        <p:nvPicPr>
          <p:cNvPr id="5125" name="Picture 5" descr="C:\Users\NS\Desktop\NSU_WS\thesis\as sunum\erp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2235" y="2346161"/>
            <a:ext cx="3180771" cy="215909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NS\Desktop\NSU_WS\thesis\as sunum\gar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9436"/>
            <a:ext cx="5423310" cy="14598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NS\Desktop\NSU_WS\thesis\as sunum\ee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711994"/>
            <a:ext cx="3021806" cy="2049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2905" y="2346161"/>
            <a:ext cx="3162300" cy="278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562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4525963"/>
          </a:xfrm>
        </p:spPr>
        <p:txBody>
          <a:bodyPr/>
          <a:lstStyle/>
          <a:p>
            <a:r>
              <a:rPr lang="en-US" sz="2000" dirty="0"/>
              <a:t>The frequency range of </a:t>
            </a:r>
            <a:r>
              <a:rPr lang="en-US" sz="2000" dirty="0" smtClean="0"/>
              <a:t>the EEG </a:t>
            </a:r>
            <a:r>
              <a:rPr lang="en-US" sz="2000" dirty="0"/>
              <a:t>data is between 0.5-100 Hz and the amplitude is </a:t>
            </a:r>
            <a:r>
              <a:rPr lang="en-US" sz="2000" dirty="0" smtClean="0"/>
              <a:t>between 1 </a:t>
            </a:r>
            <a:r>
              <a:rPr lang="en-US" sz="2000" dirty="0"/>
              <a:t>and 100µV</a:t>
            </a:r>
            <a:r>
              <a:rPr lang="en-US" sz="2000" dirty="0" smtClean="0"/>
              <a:t>.</a:t>
            </a:r>
          </a:p>
          <a:p>
            <a:r>
              <a:rPr lang="en-US" sz="2000" dirty="0"/>
              <a:t>Ambient </a:t>
            </a:r>
            <a:r>
              <a:rPr lang="en-US" sz="2000" dirty="0" smtClean="0"/>
              <a:t>noise, </a:t>
            </a:r>
            <a:r>
              <a:rPr lang="en-US" sz="2000" dirty="0"/>
              <a:t>Motion </a:t>
            </a:r>
            <a:r>
              <a:rPr lang="en-US" sz="2000" dirty="0" smtClean="0"/>
              <a:t>artifacts and  </a:t>
            </a:r>
            <a:r>
              <a:rPr lang="en-US" sz="2000" dirty="0"/>
              <a:t>Extrinsic, Intrinsic, Intermediate, Deterministic Factors</a:t>
            </a:r>
          </a:p>
          <a:p>
            <a:endParaRPr lang="en-US" dirty="0"/>
          </a:p>
        </p:txBody>
      </p:sp>
      <p:pic>
        <p:nvPicPr>
          <p:cNvPr id="4" name="Picture 3" descr="C:\Users\NS\Desktop\NSU_WS\thesis\as sunum\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6476775" cy="360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529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3000" dirty="0" smtClean="0"/>
              <a:t>What is Stop-signal Paradigm?</a:t>
            </a:r>
            <a:endParaRPr lang="en-US" sz="3000" dirty="0"/>
          </a:p>
        </p:txBody>
      </p:sp>
      <p:sp>
        <p:nvSpPr>
          <p:cNvPr id="3" name="Content Placeholder 2"/>
          <p:cNvSpPr>
            <a:spLocks noGrp="1"/>
          </p:cNvSpPr>
          <p:nvPr>
            <p:ph idx="1"/>
          </p:nvPr>
        </p:nvSpPr>
        <p:spPr>
          <a:xfrm>
            <a:off x="685800" y="609600"/>
            <a:ext cx="8229600" cy="6019800"/>
          </a:xfrm>
        </p:spPr>
        <p:txBody>
          <a:bodyPr>
            <a:normAutofit/>
          </a:bodyPr>
          <a:lstStyle/>
          <a:p>
            <a:r>
              <a:rPr lang="en-US" sz="1600" dirty="0"/>
              <a:t>Human Cognitive System is The source of all mental processes and products, arising from complex neural activity in the brain</a:t>
            </a:r>
            <a:r>
              <a:rPr lang="en-US" sz="1600" dirty="0" smtClean="0"/>
              <a:t>.</a:t>
            </a:r>
          </a:p>
          <a:p>
            <a:endParaRPr lang="en-US" sz="1600" dirty="0"/>
          </a:p>
          <a:p>
            <a:r>
              <a:rPr lang="en-US" sz="1600" dirty="0" smtClean="0"/>
              <a:t>Cognitive </a:t>
            </a:r>
            <a:r>
              <a:rPr lang="en-US" sz="1600" dirty="0"/>
              <a:t>testing </a:t>
            </a:r>
            <a:r>
              <a:rPr lang="en-US" sz="1600" dirty="0" smtClean="0"/>
              <a:t>techniques </a:t>
            </a:r>
            <a:r>
              <a:rPr lang="en-US" sz="1600" dirty="0"/>
              <a:t>to </a:t>
            </a:r>
            <a:r>
              <a:rPr lang="en-US" sz="1600" dirty="0" smtClean="0"/>
              <a:t>achieve “low</a:t>
            </a:r>
            <a:r>
              <a:rPr lang="en-US" sz="1600" dirty="0"/>
              <a:t>, moderate, and heavy intensity effects on subjects </a:t>
            </a:r>
            <a:r>
              <a:rPr lang="en-US" sz="1600" dirty="0" smtClean="0"/>
              <a:t>physiology. </a:t>
            </a:r>
            <a:r>
              <a:rPr lang="en-US" sz="1600" dirty="0"/>
              <a:t>  </a:t>
            </a:r>
            <a:r>
              <a:rPr lang="en-US" sz="1600" dirty="0" smtClean="0"/>
              <a:t> </a:t>
            </a:r>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pPr marL="0" indent="0">
              <a:buNone/>
            </a:pPr>
            <a:endParaRPr lang="en-US" sz="1600" dirty="0" smtClean="0"/>
          </a:p>
          <a:p>
            <a:r>
              <a:rPr lang="en-US" sz="1600" dirty="0" smtClean="0"/>
              <a:t>There are 4 </a:t>
            </a:r>
            <a:r>
              <a:rPr lang="en-US" sz="1600" dirty="0"/>
              <a:t>main </a:t>
            </a:r>
            <a:r>
              <a:rPr lang="en-US" sz="1600" dirty="0" smtClean="0"/>
              <a:t>category </a:t>
            </a:r>
            <a:r>
              <a:rPr lang="en-US" sz="1600" dirty="0"/>
              <a:t>of cognitive skills </a:t>
            </a:r>
            <a:r>
              <a:rPr lang="en-US" sz="1600" dirty="0" smtClean="0"/>
              <a:t>as : </a:t>
            </a:r>
            <a:r>
              <a:rPr lang="en-US" sz="1600" dirty="0"/>
              <a:t>P</a:t>
            </a:r>
            <a:r>
              <a:rPr lang="en-US" sz="1600" dirty="0" smtClean="0"/>
              <a:t>erception</a:t>
            </a:r>
            <a:r>
              <a:rPr lang="en-US" sz="1600" dirty="0"/>
              <a:t>, </a:t>
            </a:r>
            <a:r>
              <a:rPr lang="en-US" sz="1600" dirty="0" smtClean="0"/>
              <a:t>Attention</a:t>
            </a:r>
            <a:r>
              <a:rPr lang="en-US" sz="1600" dirty="0"/>
              <a:t>, </a:t>
            </a:r>
            <a:r>
              <a:rPr lang="en-US" sz="1600" dirty="0" smtClean="0"/>
              <a:t>Memory</a:t>
            </a:r>
            <a:r>
              <a:rPr lang="en-US" sz="1600" dirty="0"/>
              <a:t>, </a:t>
            </a:r>
            <a:r>
              <a:rPr lang="en-US" sz="1600" dirty="0" smtClean="0"/>
              <a:t>Logical reasoning</a:t>
            </a:r>
            <a:r>
              <a:rPr lang="en-US" sz="1600" dirty="0"/>
              <a:t>.</a:t>
            </a:r>
            <a:endParaRPr lang="en-US" sz="1600" dirty="0" smtClean="0"/>
          </a:p>
          <a:p>
            <a:r>
              <a:rPr lang="en-US" sz="1600" dirty="0"/>
              <a:t>T</a:t>
            </a:r>
            <a:r>
              <a:rPr lang="en-US" sz="1600" dirty="0" smtClean="0"/>
              <a:t>here </a:t>
            </a:r>
            <a:r>
              <a:rPr lang="en-US" sz="1600" dirty="0"/>
              <a:t>are various </a:t>
            </a:r>
            <a:r>
              <a:rPr lang="en-US" sz="1600" dirty="0" smtClean="0"/>
              <a:t>designed </a:t>
            </a:r>
            <a:r>
              <a:rPr lang="en-US" sz="1600" dirty="0"/>
              <a:t>experimental tasks for </a:t>
            </a:r>
            <a:r>
              <a:rPr lang="en-US" sz="1600" dirty="0" smtClean="0"/>
              <a:t>understanding </a:t>
            </a:r>
            <a:r>
              <a:rPr lang="en-US" sz="1600" dirty="0"/>
              <a:t>Cognitive </a:t>
            </a:r>
            <a:r>
              <a:rPr lang="en-US" sz="1600" dirty="0" smtClean="0"/>
              <a:t>System.</a:t>
            </a:r>
          </a:p>
          <a:p>
            <a:endParaRPr lang="en-US" sz="1600" dirty="0"/>
          </a:p>
          <a:p>
            <a:endParaRPr lang="en-US" sz="1600" dirty="0"/>
          </a:p>
        </p:txBody>
      </p:sp>
      <p:pic>
        <p:nvPicPr>
          <p:cNvPr id="6146" name="Picture 2" descr="C:\Users\NS\Desktop\NSU_WS\thesis\as sunum\Cognitive-skill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420" y="2133600"/>
            <a:ext cx="5579533" cy="313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0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410200"/>
          </a:xfrm>
        </p:spPr>
        <p:txBody>
          <a:bodyPr>
            <a:normAutofit/>
          </a:bodyPr>
          <a:lstStyle/>
          <a:p>
            <a:r>
              <a:rPr lang="en-US" sz="2000" dirty="0" smtClean="0"/>
              <a:t>Inhibitory </a:t>
            </a:r>
            <a:r>
              <a:rPr lang="en-US" sz="2000" dirty="0"/>
              <a:t>control is ability to inhibit or control impulsive (or automatic) responses, and create responses by using attention and reasoning</a:t>
            </a:r>
            <a:r>
              <a:rPr lang="en-US" sz="2000" dirty="0" smtClean="0"/>
              <a:t>.</a:t>
            </a:r>
          </a:p>
          <a:p>
            <a:r>
              <a:rPr lang="en-US" sz="2000" dirty="0"/>
              <a:t>I</a:t>
            </a:r>
            <a:r>
              <a:rPr lang="en-US" sz="2000" dirty="0" smtClean="0"/>
              <a:t>nhibitory </a:t>
            </a:r>
            <a:r>
              <a:rPr lang="en-US" sz="2000" dirty="0"/>
              <a:t>control is the basis of the proper functioning of the rest of the executive functions</a:t>
            </a:r>
            <a:r>
              <a:rPr lang="en-US" sz="2000" dirty="0" smtClean="0"/>
              <a:t>.</a:t>
            </a:r>
          </a:p>
          <a:p>
            <a:pPr marL="514350" indent="-514350">
              <a:buFont typeface="+mj-lt"/>
              <a:buAutoNum type="romanLcPeriod"/>
            </a:pPr>
            <a:r>
              <a:rPr lang="en-US" sz="2000" dirty="0"/>
              <a:t>Inhibition is what makes it possible for us to stay quiet when you want to say something, but know that you shouldn't</a:t>
            </a:r>
            <a:r>
              <a:rPr lang="en-US" sz="2000" dirty="0" smtClean="0"/>
              <a:t>,</a:t>
            </a:r>
          </a:p>
          <a:p>
            <a:pPr marL="514350" indent="-514350">
              <a:buFont typeface="+mj-lt"/>
              <a:buAutoNum type="romanLcPeriod"/>
            </a:pPr>
            <a:r>
              <a:rPr lang="en-US" sz="2000" dirty="0" smtClean="0"/>
              <a:t> </a:t>
            </a:r>
            <a:r>
              <a:rPr lang="en-US" sz="2000" dirty="0"/>
              <a:t>it's what helps you stay quiet and seated when you're in class</a:t>
            </a:r>
            <a:r>
              <a:rPr lang="en-US" sz="2000" dirty="0" smtClean="0"/>
              <a:t>,</a:t>
            </a:r>
          </a:p>
          <a:p>
            <a:pPr marL="514350" indent="-514350">
              <a:buFont typeface="+mj-lt"/>
              <a:buAutoNum type="romanLcPeriod"/>
            </a:pPr>
            <a:r>
              <a:rPr lang="en-US" sz="2000" dirty="0" smtClean="0"/>
              <a:t> </a:t>
            </a:r>
            <a:r>
              <a:rPr lang="en-US" sz="2000" dirty="0"/>
              <a:t>it's what helps you stay safe when someone merges into your lane without using their blinker, </a:t>
            </a:r>
            <a:endParaRPr lang="en-US" sz="2000" dirty="0" smtClean="0"/>
          </a:p>
          <a:p>
            <a:pPr marL="514350" indent="-514350">
              <a:buFont typeface="+mj-lt"/>
              <a:buAutoNum type="romanLcPeriod"/>
            </a:pPr>
            <a:r>
              <a:rPr lang="en-US" sz="2000" dirty="0" smtClean="0"/>
              <a:t>it's </a:t>
            </a:r>
            <a:r>
              <a:rPr lang="en-US" sz="2000" dirty="0"/>
              <a:t>what helps you study or work, even when you get bored or want to get up. </a:t>
            </a:r>
            <a:endParaRPr lang="en-US" sz="2000" dirty="0" smtClean="0"/>
          </a:p>
          <a:p>
            <a:pPr marL="514350" indent="-514350">
              <a:buFont typeface="+mj-lt"/>
              <a:buAutoNum type="romanLcPeriod"/>
            </a:pPr>
            <a:r>
              <a:rPr lang="en-US" sz="2000" dirty="0" smtClean="0"/>
              <a:t>Inhibition </a:t>
            </a:r>
            <a:r>
              <a:rPr lang="en-US" sz="2000" dirty="0"/>
              <a:t>allows you to react to unforeseen or risky situations safely and quickly.</a:t>
            </a:r>
          </a:p>
        </p:txBody>
      </p:sp>
      <p:sp>
        <p:nvSpPr>
          <p:cNvPr id="5" name="Title 1"/>
          <p:cNvSpPr txBox="1">
            <a:spLocks/>
          </p:cNvSpPr>
          <p:nvPr/>
        </p:nvSpPr>
        <p:spPr>
          <a:xfrm>
            <a:off x="4191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What is Inhibitory Control?</a:t>
            </a:r>
            <a:endParaRPr lang="en-US" sz="3000" dirty="0"/>
          </a:p>
        </p:txBody>
      </p:sp>
    </p:spTree>
    <p:extLst>
      <p:ext uri="{BB962C8B-B14F-4D97-AF65-F5344CB8AC3E}">
        <p14:creationId xmlns:p14="http://schemas.microsoft.com/office/powerpoint/2010/main" val="310969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Stop-signal </a:t>
            </a:r>
            <a:r>
              <a:rPr lang="en-US" dirty="0"/>
              <a:t>Paradigm</a:t>
            </a:r>
          </a:p>
        </p:txBody>
      </p:sp>
      <p:sp>
        <p:nvSpPr>
          <p:cNvPr id="3" name="Content Placeholder 2"/>
          <p:cNvSpPr>
            <a:spLocks noGrp="1"/>
          </p:cNvSpPr>
          <p:nvPr>
            <p:ph idx="1"/>
          </p:nvPr>
        </p:nvSpPr>
        <p:spPr>
          <a:xfrm>
            <a:off x="304800" y="762000"/>
            <a:ext cx="8229600" cy="4525963"/>
          </a:xfrm>
        </p:spPr>
        <p:txBody>
          <a:bodyPr>
            <a:normAutofit/>
          </a:bodyPr>
          <a:lstStyle/>
          <a:p>
            <a:r>
              <a:rPr lang="en-US" sz="1600" dirty="0" smtClean="0"/>
              <a:t>In </a:t>
            </a:r>
            <a:r>
              <a:rPr lang="en-US" sz="1600" dirty="0"/>
              <a:t>the stop‐signal paradigm, participants perform a choice response time task that is occasionally interrupted by a stop signal. </a:t>
            </a:r>
            <a:endParaRPr lang="en-US" sz="1600" dirty="0" smtClean="0"/>
          </a:p>
          <a:p>
            <a:endParaRPr lang="en-US" sz="1600" dirty="0"/>
          </a:p>
          <a:p>
            <a:r>
              <a:rPr lang="en-US" sz="1600" dirty="0"/>
              <a:t>In stop signal paradigm basically subjects make “go” responses while they prepare to stop at a suddenly given “stop” </a:t>
            </a:r>
            <a:r>
              <a:rPr lang="en-US" sz="1600" dirty="0" smtClean="0"/>
              <a:t>signal. And </a:t>
            </a:r>
            <a:r>
              <a:rPr lang="en-US" sz="1600" dirty="0"/>
              <a:t>their reaction times area recorded and </a:t>
            </a:r>
            <a:r>
              <a:rPr lang="en-US" sz="1600" dirty="0" smtClean="0"/>
              <a:t>analyzed </a:t>
            </a:r>
            <a:r>
              <a:rPr lang="en-US" sz="1600" dirty="0"/>
              <a:t>to estimate </a:t>
            </a:r>
            <a:r>
              <a:rPr lang="en-US" sz="1600" dirty="0" smtClean="0"/>
              <a:t>individuals </a:t>
            </a:r>
            <a:r>
              <a:rPr lang="en-US" sz="1600" dirty="0"/>
              <a:t>cognitive ability in </a:t>
            </a:r>
            <a:r>
              <a:rPr lang="en-US" sz="1600" dirty="0" smtClean="0"/>
              <a:t>regards </a:t>
            </a:r>
            <a:r>
              <a:rPr lang="en-US" sz="1600" dirty="0"/>
              <a:t>of  inhibitory control </a:t>
            </a:r>
            <a:r>
              <a:rPr lang="en-US" sz="1600" dirty="0" smtClean="0"/>
              <a:t>.</a:t>
            </a:r>
          </a:p>
          <a:p>
            <a:r>
              <a:rPr lang="en-US" sz="1600" dirty="0"/>
              <a:t>We can see these responses as evoked potentials in EEG signals.</a:t>
            </a:r>
          </a:p>
          <a:p>
            <a:endParaRPr lang="en-US" sz="1600" dirty="0" smtClean="0"/>
          </a:p>
          <a:p>
            <a:pPr marL="0" indent="0" algn="ctr">
              <a:buNone/>
            </a:pPr>
            <a:r>
              <a:rPr lang="en-US" sz="1000" b="1" dirty="0" smtClean="0"/>
              <a:t>Stop Signal Paradigm Reaction Time( SSRT) = Task Complete Time- Stop Signal Delay(SSD)</a:t>
            </a:r>
          </a:p>
          <a:p>
            <a:endParaRPr lang="en-US" sz="1600" dirty="0"/>
          </a:p>
          <a:p>
            <a:endParaRPr lang="en-US" sz="1500" dirty="0"/>
          </a:p>
        </p:txBody>
      </p:sp>
      <p:pic>
        <p:nvPicPr>
          <p:cNvPr id="2050" name="Picture 2" descr="C:\Users\NS\Desktop\NSU_WS\thesis\as sunum\EVKezwIUYAAKzY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3398520"/>
            <a:ext cx="3678015" cy="25313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NS\Desktop\NSU_WS\thesis\as sunum\ev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3436620"/>
            <a:ext cx="3849465" cy="288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56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2411</TotalTime>
  <Words>527</Words>
  <Application>Microsoft Office PowerPoint</Application>
  <PresentationFormat>On-screen Show (4:3)</PresentationFormat>
  <Paragraphs>105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Thesis topic: Estimating average response time for Stop-signal paradigm from Electroencephalography (EEG) signals.</vt:lpstr>
      <vt:lpstr>PowerPoint Presentation</vt:lpstr>
      <vt:lpstr>Brain-Computer Interface(BCI)</vt:lpstr>
      <vt:lpstr>PowerPoint Presentation</vt:lpstr>
      <vt:lpstr>What is EEG Signal?</vt:lpstr>
      <vt:lpstr>PowerPoint Presentation</vt:lpstr>
      <vt:lpstr>What is Stop-signal Paradigm?</vt:lpstr>
      <vt:lpstr>PowerPoint Presentation</vt:lpstr>
      <vt:lpstr>Stop-signal Paradigm</vt:lpstr>
      <vt:lpstr>PowerPoint Presentation</vt:lpstr>
      <vt:lpstr>EEG Preprocessing&amp; Signal Processing </vt:lpstr>
      <vt:lpstr>Feature Extraction</vt:lpstr>
      <vt:lpstr>Feature Extraction</vt:lpstr>
      <vt:lpstr>Feature Extraction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Sex Gender Correlation of EEG Signals obtained by Start Stop Paradigm</dc:title>
  <dc:creator>NS</dc:creator>
  <cp:lastModifiedBy>NS</cp:lastModifiedBy>
  <cp:revision>84</cp:revision>
  <dcterms:created xsi:type="dcterms:W3CDTF">2006-08-16T00:00:00Z</dcterms:created>
  <dcterms:modified xsi:type="dcterms:W3CDTF">2020-11-03T20:35:22Z</dcterms:modified>
</cp:coreProperties>
</file>