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a2357ddc6a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a2357ddc6a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2357ddc6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2357ddc6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2357ddc6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2357ddc6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a2357ddc6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a2357ddc6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a2357ddc6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a2357ddc6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a2357ddc6a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a2357ddc6a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a2357ddc6a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a2357ddc6a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a2357ddc6a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a2357ddc6a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a2357ddc6a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a2357ddc6a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69325" y="1616975"/>
            <a:ext cx="8520600" cy="73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3000"/>
              <a:t>Deep Neural Networks for YouTube Recommendations</a:t>
            </a:r>
            <a:endParaRPr b="1" sz="3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504725" y="3956825"/>
            <a:ext cx="56100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999999"/>
                </a:solidFill>
              </a:rPr>
              <a:t>Authors: </a:t>
            </a:r>
            <a:r>
              <a:rPr lang="ru" sz="1800">
                <a:solidFill>
                  <a:srgbClr val="999999"/>
                </a:solidFill>
              </a:rPr>
              <a:t>Paul Covington, Jay Adams, Emre Sargin</a:t>
            </a:r>
            <a:endParaRPr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rgbClr val="999999"/>
                </a:solidFill>
              </a:rPr>
              <a:t>Presentation: Sergey Pnev</a:t>
            </a:r>
            <a:endParaRPr sz="1800">
              <a:solidFill>
                <a:srgbClr val="99999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9999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3709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666666"/>
                </a:solidFill>
              </a:rPr>
              <a:t>https://storage.googleapis.com/pub-tools-public-publication-data/pdf/45530.pdf</a:t>
            </a:r>
            <a:endParaRPr sz="1400">
              <a:solidFill>
                <a:srgbClr val="666666"/>
              </a:solidFill>
            </a:endParaRPr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2420100" y="2210100"/>
            <a:ext cx="4303800" cy="72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800"/>
              <a:t>Thank you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Introduction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YouTube is the world’s largest platform for creating, sharing and discovering video content.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Scale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Freshness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Noise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Framework: Tensorflow</a:t>
            </a:r>
            <a:endParaRPr sz="1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System Overview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5992450" y="1152475"/>
            <a:ext cx="3092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b="1" lang="ru" sz="1400">
                <a:solidFill>
                  <a:srgbClr val="000000"/>
                </a:solidFill>
              </a:rPr>
              <a:t>2 NN:</a:t>
            </a:r>
            <a:r>
              <a:rPr lang="ru" sz="1400">
                <a:solidFill>
                  <a:srgbClr val="000000"/>
                </a:solidFill>
              </a:rPr>
              <a:t> for </a:t>
            </a:r>
            <a:r>
              <a:rPr b="1" lang="ru" sz="1400">
                <a:solidFill>
                  <a:srgbClr val="000000"/>
                </a:solidFill>
              </a:rPr>
              <a:t>C</a:t>
            </a:r>
            <a:r>
              <a:rPr b="1" lang="ru" sz="1400">
                <a:solidFill>
                  <a:srgbClr val="000000"/>
                </a:solidFill>
              </a:rPr>
              <a:t>andidate Generation</a:t>
            </a:r>
            <a:r>
              <a:rPr lang="ru" sz="1400">
                <a:solidFill>
                  <a:srgbClr val="000000"/>
                </a:solidFill>
              </a:rPr>
              <a:t> and </a:t>
            </a:r>
            <a:r>
              <a:rPr b="1" lang="ru" sz="1400">
                <a:solidFill>
                  <a:srgbClr val="000000"/>
                </a:solidFill>
              </a:rPr>
              <a:t>Ranking</a:t>
            </a:r>
            <a:endParaRPr b="1" sz="14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b="1" lang="ru" sz="1400">
                <a:solidFill>
                  <a:schemeClr val="dk1"/>
                </a:solidFill>
              </a:rPr>
              <a:t>During development:</a:t>
            </a:r>
            <a:r>
              <a:rPr lang="ru" sz="1400">
                <a:solidFill>
                  <a:schemeClr val="dk1"/>
                </a:solidFill>
              </a:rPr>
              <a:t> precision, recall, ranking loss, etc.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b="1" lang="ru" sz="1400">
                <a:solidFill>
                  <a:schemeClr val="dk1"/>
                </a:solidFill>
              </a:rPr>
              <a:t>Final determination:</a:t>
            </a:r>
            <a:r>
              <a:rPr lang="ru" sz="1400">
                <a:solidFill>
                  <a:schemeClr val="dk1"/>
                </a:solidFill>
              </a:rPr>
              <a:t> A/B testing via live experiments.</a:t>
            </a:r>
            <a:endParaRPr sz="1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1400">
              <a:solidFill>
                <a:srgbClr val="000000"/>
              </a:solidFill>
            </a:endParaRPr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5532450" cy="3468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Candidate Generation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Purpose: to provide broad personalization and predict expected watch time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P</a:t>
            </a:r>
            <a:r>
              <a:rPr lang="ru" sz="1400">
                <a:solidFill>
                  <a:srgbClr val="000000"/>
                </a:solidFill>
              </a:rPr>
              <a:t>redecessor: matrix factorization approach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Input: user’s activity history 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Serving O</a:t>
            </a:r>
            <a:r>
              <a:rPr lang="ru" sz="1400">
                <a:solidFill>
                  <a:srgbClr val="000000"/>
                </a:solidFill>
              </a:rPr>
              <a:t>utput: top-N videos 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Training Output: 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Loss: CE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5825" y="2758175"/>
            <a:ext cx="2488550" cy="68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0"/>
            <a:ext cx="8520600" cy="18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5978325" y="445025"/>
            <a:ext cx="3165600" cy="402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Efficient Extreme Multiclass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“Example Age” Feature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Label and Context Selection</a:t>
            </a:r>
            <a:endParaRPr sz="1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675" y="445025"/>
            <a:ext cx="5380500" cy="4170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3476375"/>
            <a:ext cx="4571925" cy="113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Results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5540525" y="1152475"/>
            <a:ext cx="3495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Depth 0: A linear layer simply transforms the concat</a:t>
            </a:r>
            <a:r>
              <a:rPr lang="ru" sz="1400">
                <a:solidFill>
                  <a:schemeClr val="dk1"/>
                </a:solidFill>
              </a:rPr>
              <a:t>e</a:t>
            </a:r>
            <a:r>
              <a:rPr lang="ru" sz="1400">
                <a:solidFill>
                  <a:schemeClr val="dk1"/>
                </a:solidFill>
              </a:rPr>
              <a:t>nation layer to match the softmax dimension of 256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Depth 1: 256 ReLU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Depth 2: 512 ReLU → 256 ReLU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Depth 3: 1024 ReLU → 512 ReLU → 256 ReLU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Depth 4: 2048 ReLU → 1024 ReLU → 512 ReLU → 256 ReLU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575" y="989000"/>
            <a:ext cx="5257800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Ranking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Purpose: give the user a list of the most suitable videos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</a:rPr>
              <a:t>Predecessor: </a:t>
            </a:r>
            <a:r>
              <a:rPr lang="ru" sz="1400">
                <a:solidFill>
                  <a:schemeClr val="dk1"/>
                </a:solidFill>
              </a:rPr>
              <a:t>linear and tree-based methods for watch time prediction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Input: </a:t>
            </a:r>
            <a:r>
              <a:rPr lang="ru" sz="1400">
                <a:solidFill>
                  <a:srgbClr val="000000"/>
                </a:solidFill>
              </a:rPr>
              <a:t>user’s activity history + more video features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ru" sz="1400">
                <a:solidFill>
                  <a:srgbClr val="000000"/>
                </a:solidFill>
              </a:rPr>
              <a:t>Output: expected watch time of impression</a:t>
            </a:r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 flipH="1" rot="10800000">
            <a:off x="311700" y="371825"/>
            <a:ext cx="8520600" cy="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5830025" y="801475"/>
            <a:ext cx="3269100" cy="37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Feature Engineering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Embedding Categorical Features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Normalizing Continuous Features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ru" sz="1400">
                <a:solidFill>
                  <a:schemeClr val="dk1"/>
                </a:solidFill>
              </a:rPr>
              <a:t>Modeling Expected Watch Time</a:t>
            </a:r>
            <a:endParaRPr sz="1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95350"/>
            <a:ext cx="5769850" cy="3552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Experiments with the Hidden Layers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2" y="1186775"/>
            <a:ext cx="4891775" cy="224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