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81" r:id="rId4"/>
    <p:sldId id="282" r:id="rId5"/>
    <p:sldId id="285" r:id="rId6"/>
    <p:sldId id="284" r:id="rId7"/>
    <p:sldId id="283" r:id="rId8"/>
    <p:sldId id="286" r:id="rId9"/>
    <p:sldId id="287" r:id="rId10"/>
    <p:sldId id="288" r:id="rId11"/>
    <p:sldId id="290" r:id="rId12"/>
    <p:sldId id="28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14" d="100"/>
          <a:sy n="114" d="100"/>
        </p:scale>
        <p:origin x="2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EC01F-A994-814A-9BF8-064A26CBD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747AB9-C0C5-7549-95BD-257E70F6C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320ED-40FB-F441-ACE1-9FB712AFC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EA1EE0-CA3F-E648-99A5-CE9FCA46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33D79-78FA-B341-91B4-1736423A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3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E70C5-409D-9245-AC1B-BD0819833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86830A-C5F4-D548-92BF-61CA6B994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4164B8-57E3-0A4B-9583-5B3DC0BC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E617B9-D09E-4E42-A92F-342EA384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DB9A5-51AD-0440-A261-D83F28BA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6F7EF4-2B41-AE4F-A39E-2B2FAD99C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97C923-5B2C-4A4A-A867-9511CC1C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7E85D4-C916-0743-BEAA-4FE62921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24D32B-58F2-7542-A6C7-2804B348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6D5F95-AEBD-414B-9C5F-252BD8EC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3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5E039-3E0E-1D4F-BF88-A5FAA1D6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126C6F-5637-B24E-ACBF-78017E6DE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564E5-1ABD-7E4F-8199-47B5AB20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15940-7F47-894A-98F9-623042E8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5FD43-E8FA-CC44-81A0-8E6A1254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3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8C591-9E05-DC40-B26B-2E62EF8A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7496AF-D538-6141-9470-8FC414FCC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B513A-A557-5A4C-8750-74F16983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C1DDA2-5B43-5549-ABFE-CD823846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5731F-59D8-0E48-AE99-CE0E4790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9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E4372-7296-3049-A75D-97391341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1E7CEE-F94A-1544-991A-3F83FE4A9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73E618-D362-4548-9256-A71C268CF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8F2ECE-F603-5F4D-A61E-3354B5EC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6F614D-7F70-2C4C-B272-A43109BC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1BA65B-B425-594B-8498-D0C05DE26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0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7C6A4-C314-8B44-ADEF-4C9796F3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74191D-51B4-0B4C-AEEB-09A359E56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52745C-9B90-8B49-B1CA-0B44653F0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93C25C-7C86-E145-9B3C-0FC0EA3C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63CF92-E8AF-1649-B610-69CAB777B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48A7C0-8DD5-8B4E-85B8-B69C6C57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0D57F1-1D2C-D54A-A86B-42BBE580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683510-4D54-1747-945A-83CD8178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2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93C5A-C6D4-604A-9485-4E284C71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A96480-0686-A94B-99EA-8A96119D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D7976F-26DB-B441-8A2D-D3BF60A0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E774CB-3593-AE4E-9D24-103FCD5D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8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E36EFE-C59B-2A47-95ED-2201632F0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7867F5-ABDF-CD49-B08F-E0ECBA31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419F09-22EE-A54E-9A58-C1751C75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1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3FA79-437A-D942-8D14-F7BE5049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AF158B-4308-CF4B-B23B-A7A4C4C84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2CE9BC-D593-A444-8584-F82A11855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80D157-1345-DF4B-907D-6EEFC2C0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230594-BE46-044B-AC27-34CE047D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4376A5-D91D-D241-B4EC-068EA1F4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7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59D0-F8A9-CE47-9228-FD099078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EB0A9B-7B5D-A54D-88B6-D36A26128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3BA380-1832-CC41-B4CB-75470DB3B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4C345C-0780-F34F-AF6D-69FFB398D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E194-DCA1-5E44-AF54-57FADEC6DA1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B9BB03-BEF0-D94F-BDA0-D3B629D4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6DB45B-70E6-B44B-89DC-6600DE5E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9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019BB-09D7-6F4C-A6FD-1CE9C197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E2967C-C039-B441-8B1B-2982B392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E6FF0C-DE3C-A443-B15F-E8BDABE49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E194-DCA1-5E44-AF54-57FADEC6DA11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10729A-C17F-C949-8CF8-8733EB2EB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04182-5492-CF4C-AD97-6BF18020E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567F4-9057-3B41-8C07-F514AC4F7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5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0DF33-D0B4-A345-8877-2D9D1804A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001" y="169271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Analysis of modern algorithms for named </a:t>
            </a:r>
            <a:r>
              <a:rPr lang="en-GB" dirty="0" smtClean="0"/>
              <a:t>entity </a:t>
            </a:r>
            <a:r>
              <a:rPr lang="en-GB" dirty="0"/>
              <a:t>recognition and text </a:t>
            </a:r>
            <a:r>
              <a:rPr lang="en-GB" dirty="0" smtClean="0"/>
              <a:t>summarization</a:t>
            </a:r>
            <a:r>
              <a:rPr lang="en-GB" dirty="0" smtClean="0"/>
              <a:t>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71662" y="5690897"/>
            <a:ext cx="9144000" cy="1655762"/>
          </a:xfrm>
        </p:spPr>
        <p:txBody>
          <a:bodyPr/>
          <a:lstStyle/>
          <a:p>
            <a:r>
              <a:rPr lang="en-US" dirty="0" smtClean="0"/>
              <a:t>S. Berezin, NSU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82F13-1986-F54F-A5EC-F67D19A5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13" y="0"/>
            <a:ext cx="10515600" cy="1325563"/>
          </a:xfrm>
        </p:spPr>
        <p:txBody>
          <a:bodyPr/>
          <a:lstStyle/>
          <a:p>
            <a:r>
              <a:rPr lang="en-GB" dirty="0" smtClean="0"/>
              <a:t>Current Summarization approaches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2544" y="355851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BART is trained by: 1. Corrupting text with an arbitrary noising function; 2. Learning a model to reconstruct the original text.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Best </a:t>
            </a:r>
            <a:r>
              <a:rPr lang="en-GB" dirty="0"/>
              <a:t>noising approaches: 1. Randomly shuffling the order of the original sentences; 2. Novel in-filling scheme: arbitrary </a:t>
            </a:r>
            <a:r>
              <a:rPr lang="en-GB" dirty="0" err="1"/>
              <a:t>lenghts</a:t>
            </a:r>
            <a:r>
              <a:rPr lang="en-GB" dirty="0"/>
              <a:t> spans of text (including zero length) are replaced with a single mask token.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It </a:t>
            </a:r>
            <a:r>
              <a:rPr lang="en-GB" dirty="0"/>
              <a:t>forces the model to reason more about overall sentence length and make longer range transformations to the input.</a:t>
            </a:r>
            <a:endParaRPr lang="en-GB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43" y="1395486"/>
            <a:ext cx="6048069" cy="1882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396" y="2213994"/>
            <a:ext cx="52006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82F13-1986-F54F-A5EC-F67D19A5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13" y="0"/>
            <a:ext cx="10515600" cy="1325563"/>
          </a:xfrm>
        </p:spPr>
        <p:txBody>
          <a:bodyPr/>
          <a:lstStyle/>
          <a:p>
            <a:r>
              <a:rPr lang="en-GB" dirty="0" smtClean="0"/>
              <a:t>Current Summarization approaches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5339" y="329006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/>
              <a:t>ProphetNet</a:t>
            </a:r>
            <a:r>
              <a:rPr lang="en-GB" dirty="0"/>
              <a:t> contains a </a:t>
            </a:r>
            <a:r>
              <a:rPr lang="en-GB" dirty="0" smtClean="0"/>
              <a:t>multilayer </a:t>
            </a:r>
            <a:r>
              <a:rPr lang="en-GB" dirty="0"/>
              <a:t>Transformer encoder with the </a:t>
            </a:r>
            <a:r>
              <a:rPr lang="en-GB" dirty="0" err="1" smtClean="0"/>
              <a:t>multihead</a:t>
            </a:r>
            <a:r>
              <a:rPr lang="en-GB" dirty="0" smtClean="0"/>
              <a:t> </a:t>
            </a:r>
            <a:r>
              <a:rPr lang="en-GB" dirty="0"/>
              <a:t>self-attention mechanism </a:t>
            </a:r>
            <a:r>
              <a:rPr lang="en-GB" dirty="0" smtClean="0"/>
              <a:t>and </a:t>
            </a:r>
            <a:r>
              <a:rPr lang="en-GB" dirty="0"/>
              <a:t>a </a:t>
            </a:r>
            <a:r>
              <a:rPr lang="en-GB" dirty="0" smtClean="0"/>
              <a:t>multilayer </a:t>
            </a:r>
            <a:r>
              <a:rPr lang="en-GB" dirty="0"/>
              <a:t>Transformer decoder with the proposed </a:t>
            </a:r>
            <a:r>
              <a:rPr lang="en-GB" dirty="0" err="1" smtClean="0"/>
              <a:t>multihead</a:t>
            </a:r>
            <a:r>
              <a:rPr lang="en-GB" dirty="0" smtClean="0"/>
              <a:t> </a:t>
            </a:r>
            <a:r>
              <a:rPr lang="en-GB" dirty="0"/>
              <a:t>n-stream self-attention mechanism. There are two goals when designing </a:t>
            </a:r>
            <a:r>
              <a:rPr lang="en-GB" dirty="0" err="1"/>
              <a:t>ProphetNet</a:t>
            </a:r>
            <a:r>
              <a:rPr lang="en-GB" dirty="0"/>
              <a:t>: </a:t>
            </a:r>
            <a:endParaRPr lang="en-GB" dirty="0" smtClean="0"/>
          </a:p>
          <a:p>
            <a:pPr marL="342900" indent="-342900">
              <a:buAutoNum type="alphaLcParenBoth"/>
            </a:pPr>
            <a:r>
              <a:rPr lang="en-GB" dirty="0" smtClean="0"/>
              <a:t>the </a:t>
            </a:r>
            <a:r>
              <a:rPr lang="en-GB" dirty="0"/>
              <a:t>model should be able to simultaneously predict the future n-gram at each time step in an efficient way during the training phase, and </a:t>
            </a:r>
            <a:endParaRPr lang="en-GB" dirty="0" smtClean="0"/>
          </a:p>
          <a:p>
            <a:pPr marL="342900" indent="-342900">
              <a:buAutoNum type="alphaLcParenBoth"/>
            </a:pPr>
            <a:r>
              <a:rPr lang="en-GB" dirty="0" smtClean="0"/>
              <a:t>the </a:t>
            </a:r>
            <a:r>
              <a:rPr lang="en-GB" dirty="0"/>
              <a:t>model can be easily converted to predict the next token only as original Seq2Seq model for inference or fine-tuning phase.</a:t>
            </a:r>
            <a:endParaRPr lang="en-GB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396" y="2213994"/>
            <a:ext cx="5200650" cy="3352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82" y="1445838"/>
            <a:ext cx="6436114" cy="1783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50" y="1694165"/>
            <a:ext cx="57721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F676E-5678-634F-9054-9B74E641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538" y="461578"/>
            <a:ext cx="8999484" cy="405973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Thanks for your attention!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      </a:t>
            </a:r>
            <a:r>
              <a:rPr lang="en-US" dirty="0" smtClean="0"/>
              <a:t>[</a:t>
            </a:r>
            <a:r>
              <a:rPr lang="en-US" dirty="0"/>
              <a:t>act]  </a:t>
            </a:r>
            <a:r>
              <a:rPr lang="en-US" dirty="0" smtClean="0"/>
              <a:t>     </a:t>
            </a:r>
            <a:r>
              <a:rPr lang="ru-RU" dirty="0" smtClean="0"/>
              <a:t> </a:t>
            </a:r>
            <a:r>
              <a:rPr lang="en-US" dirty="0"/>
              <a:t>0       [per] </a:t>
            </a:r>
            <a:r>
              <a:rPr lang="en-US" dirty="0" smtClean="0"/>
              <a:t>           [act</a:t>
            </a:r>
            <a:r>
              <a:rPr lang="en-US" dirty="0"/>
              <a:t>]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18" y="3310759"/>
            <a:ext cx="4813082" cy="354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82F13-1986-F54F-A5EC-F67D19A5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36" y="161926"/>
            <a:ext cx="10515600" cy="1325563"/>
          </a:xfrm>
        </p:spPr>
        <p:txBody>
          <a:bodyPr/>
          <a:lstStyle/>
          <a:p>
            <a:r>
              <a:rPr lang="en-GB" dirty="0" smtClean="0"/>
              <a:t>Task </a:t>
            </a:r>
            <a:r>
              <a:rPr lang="en-GB" dirty="0"/>
              <a:t>of Named Entity Recognition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0336" y="1487489"/>
            <a:ext cx="10491953" cy="3452046"/>
          </a:xfrm>
        </p:spPr>
        <p:txBody>
          <a:bodyPr>
            <a:normAutofit/>
          </a:bodyPr>
          <a:lstStyle/>
          <a:p>
            <a:r>
              <a:rPr lang="en-GB" dirty="0" smtClean="0"/>
              <a:t>Subtask </a:t>
            </a:r>
            <a:r>
              <a:rPr lang="en-GB" dirty="0"/>
              <a:t>of information extraction </a:t>
            </a:r>
            <a:endParaRPr lang="en-GB" dirty="0" smtClean="0"/>
          </a:p>
          <a:p>
            <a:r>
              <a:rPr lang="en-GB" dirty="0" smtClean="0"/>
              <a:t>Seeks to </a:t>
            </a:r>
            <a:r>
              <a:rPr lang="en-GB" dirty="0"/>
              <a:t>locate and classify named entities mentioned in unstructured text into pre-defined categories </a:t>
            </a:r>
            <a:endParaRPr lang="en-GB" dirty="0" smtClean="0"/>
          </a:p>
          <a:p>
            <a:r>
              <a:rPr lang="en-GB" dirty="0" smtClean="0"/>
              <a:t>For example: </a:t>
            </a:r>
            <a:r>
              <a:rPr lang="en-GB" dirty="0"/>
              <a:t>person names, organizations, </a:t>
            </a:r>
            <a:r>
              <a:rPr lang="en-GB" dirty="0" smtClean="0"/>
              <a:t>locations, </a:t>
            </a:r>
            <a:r>
              <a:rPr lang="en-GB" dirty="0"/>
              <a:t>etc. </a:t>
            </a:r>
            <a:endParaRPr lang="en-GB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2" y="3505689"/>
            <a:ext cx="10399801" cy="311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82F13-1986-F54F-A5EC-F67D19A5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365125"/>
            <a:ext cx="10515600" cy="1325563"/>
          </a:xfrm>
        </p:spPr>
        <p:txBody>
          <a:bodyPr/>
          <a:lstStyle/>
          <a:p>
            <a:r>
              <a:rPr lang="en-GB" dirty="0" smtClean="0"/>
              <a:t>Task of </a:t>
            </a:r>
            <a:r>
              <a:rPr lang="en-GB" dirty="0"/>
              <a:t>T</a:t>
            </a:r>
            <a:r>
              <a:rPr lang="en-GB" dirty="0" smtClean="0"/>
              <a:t>ext summarization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6253" y="1729554"/>
            <a:ext cx="5489029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Process </a:t>
            </a:r>
            <a:r>
              <a:rPr lang="en-GB" dirty="0"/>
              <a:t>of shortening a set of data computationally, to create a subset </a:t>
            </a:r>
            <a:r>
              <a:rPr lang="en-GB" dirty="0" smtClean="0"/>
              <a:t>that </a:t>
            </a:r>
            <a:r>
              <a:rPr lang="en-GB" dirty="0"/>
              <a:t>represents the most important </a:t>
            </a:r>
            <a:r>
              <a:rPr lang="en-GB" dirty="0" smtClean="0"/>
              <a:t>information </a:t>
            </a:r>
            <a:r>
              <a:rPr lang="en-GB" dirty="0"/>
              <a:t>within the original content. </a:t>
            </a:r>
            <a:endParaRPr lang="en-GB" dirty="0" smtClean="0"/>
          </a:p>
          <a:p>
            <a:r>
              <a:rPr lang="en-US" dirty="0" smtClean="0"/>
              <a:t>We can either choose most relevant parts from text (Extractive)</a:t>
            </a:r>
          </a:p>
          <a:p>
            <a:r>
              <a:rPr lang="en-US" dirty="0" smtClean="0"/>
              <a:t>Or we can write our own text (Abstractive)</a:t>
            </a:r>
            <a:endParaRPr lang="en-GB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247" y="2453345"/>
            <a:ext cx="50673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67" y="73572"/>
            <a:ext cx="7893045" cy="678442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5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82F13-1986-F54F-A5EC-F67D19A5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13" y="0"/>
            <a:ext cx="10515600" cy="1325563"/>
          </a:xfrm>
        </p:spPr>
        <p:txBody>
          <a:bodyPr/>
          <a:lstStyle/>
          <a:p>
            <a:r>
              <a:rPr lang="en-GB" dirty="0" smtClean="0"/>
              <a:t>Current NER approaches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886" y="4100550"/>
            <a:ext cx="3053154" cy="2757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886" y="202706"/>
            <a:ext cx="3018681" cy="3838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89" y="1053791"/>
            <a:ext cx="7352274" cy="18643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46226" y="335740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Unlike recent language representation models, BERT is designed to pre-train deep bidirectional representations from </a:t>
            </a:r>
            <a:r>
              <a:rPr lang="en-GB" dirty="0" err="1"/>
              <a:t>unlabeled</a:t>
            </a:r>
            <a:r>
              <a:rPr lang="en-GB" dirty="0"/>
              <a:t> text by jointly conditioning on both left and right context in all layers.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As </a:t>
            </a:r>
            <a:r>
              <a:rPr lang="en-GB" dirty="0"/>
              <a:t>a result, the pre-trained BERT model can be fine-tuned with just one additional output layer to create state-of-the-art models for a wide range of tasks, such as question answering and language inference, without substantial task-specific architecture modifications. </a:t>
            </a:r>
          </a:p>
        </p:txBody>
      </p:sp>
    </p:spTree>
    <p:extLst>
      <p:ext uri="{BB962C8B-B14F-4D97-AF65-F5344CB8AC3E}">
        <p14:creationId xmlns:p14="http://schemas.microsoft.com/office/powerpoint/2010/main" val="41197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82F13-1986-F54F-A5EC-F67D19A5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04" y="48528"/>
            <a:ext cx="10515600" cy="1325563"/>
          </a:xfrm>
        </p:spPr>
        <p:txBody>
          <a:bodyPr/>
          <a:lstStyle/>
          <a:p>
            <a:r>
              <a:rPr lang="en-GB" dirty="0" smtClean="0"/>
              <a:t>Current NER approaches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87" y="1555533"/>
            <a:ext cx="7762779" cy="18550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666" y="1397384"/>
            <a:ext cx="3667125" cy="34956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6743" y="3851390"/>
            <a:ext cx="69473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NER </a:t>
            </a:r>
            <a:r>
              <a:rPr lang="en-GB" dirty="0" err="1"/>
              <a:t>researchis</a:t>
            </a:r>
            <a:r>
              <a:rPr lang="en-GB" dirty="0"/>
              <a:t> often focused on flat entities </a:t>
            </a:r>
            <a:r>
              <a:rPr lang="en-GB" dirty="0" smtClean="0"/>
              <a:t>only, ignoring </a:t>
            </a:r>
            <a:r>
              <a:rPr lang="en-GB" dirty="0"/>
              <a:t>the fact that entity references can </a:t>
            </a:r>
            <a:r>
              <a:rPr lang="en-GB" dirty="0" smtClean="0"/>
              <a:t>be nested, as in [</a:t>
            </a:r>
            <a:r>
              <a:rPr lang="en-GB" dirty="0"/>
              <a:t>Bank of [China</a:t>
            </a:r>
            <a:r>
              <a:rPr lang="en-GB" dirty="0" smtClean="0"/>
              <a:t>]] </a:t>
            </a:r>
          </a:p>
          <a:p>
            <a:endParaRPr lang="en-GB" dirty="0"/>
          </a:p>
          <a:p>
            <a:r>
              <a:rPr lang="en-GB" dirty="0" smtClean="0"/>
              <a:t>In </a:t>
            </a:r>
            <a:r>
              <a:rPr lang="en-GB" dirty="0"/>
              <a:t>this paper,  we use </a:t>
            </a:r>
            <a:r>
              <a:rPr lang="en-GB" dirty="0" smtClean="0"/>
              <a:t>ideas from </a:t>
            </a:r>
            <a:r>
              <a:rPr lang="en-GB" dirty="0"/>
              <a:t>graph-based dependency parsing to </a:t>
            </a:r>
            <a:r>
              <a:rPr lang="en-GB" dirty="0" smtClean="0"/>
              <a:t>provide </a:t>
            </a:r>
            <a:r>
              <a:rPr lang="en-GB" dirty="0"/>
              <a:t>our model a global view </a:t>
            </a:r>
            <a:r>
              <a:rPr lang="en-GB" dirty="0" smtClean="0"/>
              <a:t>… </a:t>
            </a:r>
            <a:r>
              <a:rPr lang="en-GB" dirty="0"/>
              <a:t>model scores pairs of start and </a:t>
            </a:r>
            <a:r>
              <a:rPr lang="en-GB" dirty="0" smtClean="0"/>
              <a:t>end tokens </a:t>
            </a:r>
            <a:r>
              <a:rPr lang="en-GB" dirty="0"/>
              <a:t>in a sentence which we use to </a:t>
            </a:r>
            <a:r>
              <a:rPr lang="en-GB" dirty="0" smtClean="0"/>
              <a:t>explore all </a:t>
            </a:r>
            <a:r>
              <a:rPr lang="en-GB" dirty="0"/>
              <a:t>spans, so that the model is able to </a:t>
            </a:r>
            <a:r>
              <a:rPr lang="en-GB" dirty="0" smtClean="0"/>
              <a:t>predict named </a:t>
            </a:r>
            <a:r>
              <a:rPr lang="en-GB" dirty="0"/>
              <a:t>entities accurately</a:t>
            </a:r>
          </a:p>
        </p:txBody>
      </p:sp>
    </p:spTree>
    <p:extLst>
      <p:ext uri="{BB962C8B-B14F-4D97-AF65-F5344CB8AC3E}">
        <p14:creationId xmlns:p14="http://schemas.microsoft.com/office/powerpoint/2010/main" val="4392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82F13-1986-F54F-A5EC-F67D19A5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13" y="0"/>
            <a:ext cx="10515600" cy="1325563"/>
          </a:xfrm>
        </p:spPr>
        <p:txBody>
          <a:bodyPr/>
          <a:lstStyle/>
          <a:p>
            <a:r>
              <a:rPr lang="en-GB" dirty="0" smtClean="0"/>
              <a:t>Current NER approaches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1" y="967582"/>
            <a:ext cx="6472731" cy="2043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553" y="1789806"/>
            <a:ext cx="5819447" cy="41115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9972" y="3087149"/>
            <a:ext cx="5628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Current  state-of-the-art  systems  for  the  </a:t>
            </a:r>
            <a:r>
              <a:rPr lang="en-GB" dirty="0" smtClean="0"/>
              <a:t>sequence  </a:t>
            </a:r>
            <a:r>
              <a:rPr lang="en-GB" dirty="0" err="1"/>
              <a:t>labeling</a:t>
            </a:r>
            <a:r>
              <a:rPr lang="en-GB" dirty="0"/>
              <a:t>  tasks  are  typically  based  </a:t>
            </a:r>
            <a:r>
              <a:rPr lang="en-GB" dirty="0" smtClean="0"/>
              <a:t>on the   </a:t>
            </a:r>
            <a:r>
              <a:rPr lang="en-GB" dirty="0"/>
              <a:t>family   of   Recurrent   Neural   </a:t>
            </a:r>
            <a:r>
              <a:rPr lang="en-GB" dirty="0" smtClean="0"/>
              <a:t>Networks (</a:t>
            </a:r>
            <a:r>
              <a:rPr lang="en-GB" dirty="0"/>
              <a:t>RNNs).   However,  the  shallow  </a:t>
            </a:r>
            <a:r>
              <a:rPr lang="en-GB" dirty="0" smtClean="0"/>
              <a:t>connections between  </a:t>
            </a:r>
            <a:r>
              <a:rPr lang="en-GB" dirty="0"/>
              <a:t>consecutive  hidden  states  of  </a:t>
            </a:r>
            <a:r>
              <a:rPr lang="en-GB" dirty="0" smtClean="0"/>
              <a:t>RNNs and  </a:t>
            </a:r>
            <a:r>
              <a:rPr lang="en-GB" dirty="0"/>
              <a:t>insufficient  </a:t>
            </a:r>
            <a:r>
              <a:rPr lang="en-GB" dirty="0" err="1"/>
              <a:t>modeling</a:t>
            </a:r>
            <a:r>
              <a:rPr lang="en-GB" dirty="0"/>
              <a:t>  of  global  </a:t>
            </a:r>
            <a:r>
              <a:rPr lang="en-GB" dirty="0" err="1"/>
              <a:t>informa-tion</a:t>
            </a:r>
            <a:r>
              <a:rPr lang="en-GB" dirty="0"/>
              <a:t> restrict the potential performance of </a:t>
            </a:r>
            <a:r>
              <a:rPr lang="en-GB" dirty="0" smtClean="0"/>
              <a:t>those models.</a:t>
            </a:r>
          </a:p>
          <a:p>
            <a:endParaRPr lang="en-GB" dirty="0"/>
          </a:p>
          <a:p>
            <a:r>
              <a:rPr lang="en-GB" dirty="0" smtClean="0"/>
              <a:t>In </a:t>
            </a:r>
            <a:r>
              <a:rPr lang="en-GB" dirty="0"/>
              <a:t>this paper, we try to address </a:t>
            </a:r>
            <a:r>
              <a:rPr lang="en-GB" dirty="0" smtClean="0"/>
              <a:t>these issues</a:t>
            </a:r>
            <a:r>
              <a:rPr lang="en-GB" dirty="0"/>
              <a:t>, and thus propose a Global Context </a:t>
            </a:r>
            <a:r>
              <a:rPr lang="en-GB" dirty="0" smtClean="0"/>
              <a:t>enhanced  </a:t>
            </a:r>
            <a:r>
              <a:rPr lang="en-GB" dirty="0"/>
              <a:t>Deep  Transition  architecture  for  </a:t>
            </a:r>
            <a:r>
              <a:rPr lang="en-GB" dirty="0" smtClean="0"/>
              <a:t>sequence </a:t>
            </a:r>
            <a:r>
              <a:rPr lang="en-GB" dirty="0" err="1"/>
              <a:t>labeling</a:t>
            </a:r>
            <a:r>
              <a:rPr lang="en-GB" dirty="0"/>
              <a:t> named GCDT. We deepen </a:t>
            </a:r>
            <a:r>
              <a:rPr lang="en-GB" dirty="0" smtClean="0"/>
              <a:t>the state </a:t>
            </a:r>
            <a:r>
              <a:rPr lang="en-GB" dirty="0"/>
              <a:t>transition path at each position in a </a:t>
            </a:r>
            <a:r>
              <a:rPr lang="en-GB" dirty="0" err="1"/>
              <a:t>sen-tence</a:t>
            </a:r>
            <a:r>
              <a:rPr lang="en-GB" dirty="0"/>
              <a:t>,  and  further  assign  every  token  with  </a:t>
            </a:r>
            <a:r>
              <a:rPr lang="en-GB" dirty="0" smtClean="0"/>
              <a:t>a global  </a:t>
            </a:r>
            <a:r>
              <a:rPr lang="en-GB" dirty="0"/>
              <a:t>representation  learned  from  the  </a:t>
            </a:r>
            <a:r>
              <a:rPr lang="en-GB" dirty="0" smtClean="0"/>
              <a:t>entire sentence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1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82F13-1986-F54F-A5EC-F67D19A5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13" y="0"/>
            <a:ext cx="10515600" cy="1325563"/>
          </a:xfrm>
        </p:spPr>
        <p:txBody>
          <a:bodyPr/>
          <a:lstStyle/>
          <a:p>
            <a:r>
              <a:rPr lang="en-GB" dirty="0" smtClean="0"/>
              <a:t>Current NER approaches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2888" y="4874059"/>
            <a:ext cx="92444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…we </a:t>
            </a:r>
            <a:r>
              <a:rPr lang="en-GB" dirty="0"/>
              <a:t>propose a more sample-efficient pre-training task called replaced token detection. Instead of masking the input, our approach corrupts it by replacing some tokens with plausible alternatives sampled from a small generator network. Then, instead of training a model that predicts the original identities of the corrupted tokens, we train a discriminative model that predicts whether each token in the corrupted input was replaced by a generator sample or not.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73" y="1501629"/>
            <a:ext cx="5609932" cy="21228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128" y="2755382"/>
            <a:ext cx="6305903" cy="17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4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82F13-1986-F54F-A5EC-F67D19A5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13" y="0"/>
            <a:ext cx="10515600" cy="1325563"/>
          </a:xfrm>
        </p:spPr>
        <p:txBody>
          <a:bodyPr/>
          <a:lstStyle/>
          <a:p>
            <a:r>
              <a:rPr lang="en-GB" dirty="0" smtClean="0"/>
              <a:t>Current Summarization approaches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59" y="1563278"/>
            <a:ext cx="6479787" cy="15524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246" y="2986480"/>
            <a:ext cx="4963975" cy="30021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99083" y="383535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…In </a:t>
            </a:r>
            <a:r>
              <a:rPr lang="en-GB" dirty="0"/>
              <a:t>this work, we propose pre-training large Transformer-based encoder-decoder models on massive text corpora with a new self-supervised objective. In PEGASUS, important sentences are removed/masked from an input document and are generated together as one output sequence from the remaining sentences, similar to an extractive summary. </a:t>
            </a:r>
          </a:p>
        </p:txBody>
      </p:sp>
    </p:spTree>
    <p:extLst>
      <p:ext uri="{BB962C8B-B14F-4D97-AF65-F5344CB8AC3E}">
        <p14:creationId xmlns:p14="http://schemas.microsoft.com/office/powerpoint/2010/main" val="8460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658</Words>
  <Application>Microsoft Office PowerPoint</Application>
  <PresentationFormat>Широкоэкранный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 Analysis of modern algorithms for named entity recognition and text summarization </vt:lpstr>
      <vt:lpstr>Task of Named Entity Recognition</vt:lpstr>
      <vt:lpstr>Task of Text summarization</vt:lpstr>
      <vt:lpstr>Презентация PowerPoint</vt:lpstr>
      <vt:lpstr>Current NER approaches</vt:lpstr>
      <vt:lpstr>Current NER approaches</vt:lpstr>
      <vt:lpstr>Current NER approaches</vt:lpstr>
      <vt:lpstr>Current NER approaches</vt:lpstr>
      <vt:lpstr>Current Summarization approaches</vt:lpstr>
      <vt:lpstr>Current Summarization approaches</vt:lpstr>
      <vt:lpstr>Current Summarization approaches</vt:lpstr>
      <vt:lpstr>Thanks for your attention!       [act]        0       [per]            [act]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the second stage of Huawei scholarship</dc:title>
  <dc:creator>Екатерина Мельтенисова</dc:creator>
  <cp:lastModifiedBy>Admin</cp:lastModifiedBy>
  <cp:revision>35</cp:revision>
  <dcterms:created xsi:type="dcterms:W3CDTF">2020-02-17T14:14:24Z</dcterms:created>
  <dcterms:modified xsi:type="dcterms:W3CDTF">2020-11-24T02:58:02Z</dcterms:modified>
</cp:coreProperties>
</file>