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59" r:id="rId5"/>
    <p:sldId id="262" r:id="rId6"/>
    <p:sldId id="258" r:id="rId7"/>
    <p:sldId id="260" r:id="rId8"/>
    <p:sldId id="261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8" y="1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rxiv.org/pdf/1908.08147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pdf/1810.03660v1.pdf" TargetMode="External"/><Relationship Id="rId2" Type="http://schemas.openxmlformats.org/officeDocument/2006/relationships/hyperlink" Target="https://arxiv.org/pdf/1706.00188v1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rxiv.org/pdf/1810.02508v6.pdf" TargetMode="External"/><Relationship Id="rId5" Type="http://schemas.openxmlformats.org/officeDocument/2006/relationships/hyperlink" Target="https://arxiv.org/pdf/1602.07563v2.pdf" TargetMode="External"/><Relationship Id="rId4" Type="http://schemas.openxmlformats.org/officeDocument/2006/relationships/hyperlink" Target="https://www.aclweb.org/anthology/C18-1248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61322" y="1964267"/>
            <a:ext cx="9198803" cy="2421464"/>
          </a:xfrm>
        </p:spPr>
        <p:txBody>
          <a:bodyPr/>
          <a:lstStyle/>
          <a:p>
            <a:r>
              <a:rPr lang="en-US" b="1" dirty="0"/>
              <a:t>Exploring sentiment dynamics in social media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Lunev kirill </a:t>
            </a:r>
          </a:p>
          <a:p>
            <a:r>
              <a:rPr lang="en-US" dirty="0" smtClean="0"/>
              <a:t>big data &amp; ai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893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292" y="2725066"/>
            <a:ext cx="6959308" cy="1456267"/>
          </a:xfrm>
        </p:spPr>
        <p:txBody>
          <a:bodyPr/>
          <a:lstStyle/>
          <a:p>
            <a:r>
              <a:rPr lang="en-US" b="1" dirty="0" smtClean="0"/>
              <a:t>Thank you for your attention!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8714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sentiment dynamics? analysis?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461" y="2065867"/>
            <a:ext cx="4863862" cy="3649662"/>
          </a:xfrm>
        </p:spPr>
      </p:pic>
      <p:sp>
        <p:nvSpPr>
          <p:cNvPr id="5" name="TextBox 4"/>
          <p:cNvSpPr txBox="1"/>
          <p:nvPr/>
        </p:nvSpPr>
        <p:spPr>
          <a:xfrm>
            <a:off x="685801" y="2414016"/>
            <a:ext cx="55717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Sentiment analysis </a:t>
            </a:r>
            <a:r>
              <a:rPr lang="en-US" dirty="0"/>
              <a:t>models focus on polarity </a:t>
            </a:r>
            <a:r>
              <a:rPr lang="en-US" dirty="0" smtClean="0"/>
              <a:t>but </a:t>
            </a:r>
            <a:r>
              <a:rPr lang="en-US" dirty="0"/>
              <a:t>also on feelings and </a:t>
            </a:r>
            <a:r>
              <a:rPr lang="en-US" dirty="0" smtClean="0"/>
              <a:t>emotions, </a:t>
            </a:r>
            <a:r>
              <a:rPr lang="en-US" dirty="0"/>
              <a:t>urgency </a:t>
            </a:r>
            <a:r>
              <a:rPr lang="en-US" dirty="0" smtClean="0"/>
              <a:t>and </a:t>
            </a:r>
            <a:r>
              <a:rPr lang="en-US" dirty="0"/>
              <a:t>even </a:t>
            </a:r>
            <a:r>
              <a:rPr lang="en-US" dirty="0" smtClean="0"/>
              <a:t>intentions.</a:t>
            </a:r>
          </a:p>
          <a:p>
            <a:endParaRPr lang="en-US" dirty="0"/>
          </a:p>
          <a:p>
            <a:r>
              <a:rPr lang="en-US" dirty="0" smtClean="0"/>
              <a:t>Depending on how you want to interpret customer feedback and queries, you </a:t>
            </a:r>
            <a:r>
              <a:rPr lang="en-US" dirty="0"/>
              <a:t>can </a:t>
            </a:r>
            <a:r>
              <a:rPr lang="en-US" b="1" dirty="0"/>
              <a:t>define and tailor </a:t>
            </a:r>
            <a:r>
              <a:rPr lang="en-US" dirty="0"/>
              <a:t>your categories to meet your sentiment analysis needs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973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But there’s still question…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phrase </a:t>
            </a:r>
            <a:r>
              <a:rPr lang="en-US" b="1" dirty="0" smtClean="0"/>
              <a:t>Sentiment Dynamics</a:t>
            </a:r>
            <a:r>
              <a:rPr lang="en-US" dirty="0" smtClean="0"/>
              <a:t> probably comes from the work </a:t>
            </a:r>
            <a:r>
              <a:rPr lang="en-US" dirty="0"/>
              <a:t>of Sentiment Dynamics in Social Media News Channels. Where under this word was meant the idea that not only a sentiment analysis of each news was carried out, but also how different news agencies try to attract the user's attention and how the user ultimately reacts to this </a:t>
            </a:r>
            <a:r>
              <a:rPr lang="en-US" dirty="0" smtClean="0"/>
              <a:t>news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If you want to </a:t>
            </a:r>
            <a:r>
              <a:rPr lang="en-US" dirty="0"/>
              <a:t>read this paper: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arxiv.org/pdf/1908.08147.pdf</a:t>
            </a:r>
            <a:r>
              <a:rPr lang="en-US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682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Basic idea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1" y="2602314"/>
            <a:ext cx="6178295" cy="3096768"/>
          </a:xfrm>
        </p:spPr>
        <p:txBody>
          <a:bodyPr/>
          <a:lstStyle/>
          <a:p>
            <a:r>
              <a:rPr lang="en-US" dirty="0" smtClean="0"/>
              <a:t>to </a:t>
            </a:r>
            <a:r>
              <a:rPr lang="en-US" dirty="0"/>
              <a:t>create a </a:t>
            </a:r>
            <a:r>
              <a:rPr lang="en-US" b="1" dirty="0"/>
              <a:t>bot for </a:t>
            </a:r>
            <a:r>
              <a:rPr lang="en-US" b="1" dirty="0" smtClean="0"/>
              <a:t>VK </a:t>
            </a:r>
            <a:r>
              <a:rPr lang="en-US" dirty="0" smtClean="0"/>
              <a:t>what will collect data </a:t>
            </a:r>
            <a:r>
              <a:rPr lang="en-US" dirty="0"/>
              <a:t>from users and analyze </a:t>
            </a:r>
            <a:r>
              <a:rPr lang="en-US" dirty="0" smtClean="0"/>
              <a:t>it using a </a:t>
            </a:r>
            <a:r>
              <a:rPr lang="en-US" b="1" dirty="0" smtClean="0"/>
              <a:t>ML </a:t>
            </a:r>
            <a:r>
              <a:rPr lang="en-US" b="1" dirty="0"/>
              <a:t>algorithm </a:t>
            </a:r>
            <a:r>
              <a:rPr lang="en-US" dirty="0"/>
              <a:t>which will understand the sentiment of the user's posts and </a:t>
            </a:r>
            <a:r>
              <a:rPr lang="en-US" dirty="0" smtClean="0"/>
              <a:t>interpret it on how user’s environment </a:t>
            </a:r>
            <a:r>
              <a:rPr lang="en-US" dirty="0"/>
              <a:t>(like friends or subscribers) </a:t>
            </a:r>
            <a:r>
              <a:rPr lang="en-US" dirty="0" smtClean="0"/>
              <a:t>reacts on </a:t>
            </a:r>
            <a:r>
              <a:rPr lang="en-US" dirty="0"/>
              <a:t>these </a:t>
            </a:r>
            <a:r>
              <a:rPr lang="en-US" dirty="0" smtClean="0"/>
              <a:t>posts.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688" y="753470"/>
            <a:ext cx="4565207" cy="16002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3453" y="3137619"/>
            <a:ext cx="3597046" cy="2714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92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Main novelty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346" y="2065867"/>
            <a:ext cx="4114102" cy="3702692"/>
          </a:xfrm>
        </p:spPr>
      </p:pic>
    </p:spTree>
    <p:extLst>
      <p:ext uri="{BB962C8B-B14F-4D97-AF65-F5344CB8AC3E}">
        <p14:creationId xmlns:p14="http://schemas.microsoft.com/office/powerpoint/2010/main" val="150407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Work </a:t>
            </a:r>
            <a:r>
              <a:rPr lang="en-US" b="1" dirty="0" smtClean="0"/>
              <a:t>plan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2263791"/>
            <a:ext cx="10131425" cy="3649133"/>
          </a:xfrm>
        </p:spPr>
        <p:txBody>
          <a:bodyPr>
            <a:normAutofit/>
          </a:bodyPr>
          <a:lstStyle/>
          <a:p>
            <a:r>
              <a:rPr lang="en-US" dirty="0" smtClean="0"/>
              <a:t>1</a:t>
            </a:r>
            <a:r>
              <a:rPr lang="en-US" dirty="0" smtClean="0"/>
              <a:t>. </a:t>
            </a:r>
            <a:r>
              <a:rPr lang="en-US" dirty="0"/>
              <a:t>Explore the subject domain, prepare the overview on available techniques/algorithms, write “Introduction/Overview” part of the </a:t>
            </a:r>
            <a:r>
              <a:rPr lang="en-US" dirty="0" smtClean="0"/>
              <a:t>thesis</a:t>
            </a:r>
          </a:p>
          <a:p>
            <a:r>
              <a:rPr lang="en-US" dirty="0" smtClean="0"/>
              <a:t>2</a:t>
            </a:r>
            <a:r>
              <a:rPr lang="en-US" dirty="0" smtClean="0"/>
              <a:t>. </a:t>
            </a:r>
            <a:r>
              <a:rPr lang="en-US" dirty="0"/>
              <a:t>Explore the possible sources of the </a:t>
            </a:r>
            <a:r>
              <a:rPr lang="en-US" dirty="0" smtClean="0"/>
              <a:t>data</a:t>
            </a:r>
          </a:p>
          <a:p>
            <a:pPr lvl="1"/>
            <a:r>
              <a:rPr lang="en-US" dirty="0"/>
              <a:t>Select the implementation </a:t>
            </a:r>
            <a:r>
              <a:rPr lang="en-US" dirty="0" smtClean="0"/>
              <a:t>technology</a:t>
            </a:r>
            <a:endParaRPr lang="en-US" dirty="0" smtClean="0"/>
          </a:p>
          <a:p>
            <a:r>
              <a:rPr lang="en-US" dirty="0" smtClean="0"/>
              <a:t>3</a:t>
            </a:r>
            <a:r>
              <a:rPr lang="en-US" dirty="0" smtClean="0"/>
              <a:t>. </a:t>
            </a:r>
            <a:r>
              <a:rPr lang="en-US" dirty="0"/>
              <a:t>Decide where to store the </a:t>
            </a:r>
            <a:r>
              <a:rPr lang="en-US" dirty="0" smtClean="0"/>
              <a:t>Data</a:t>
            </a:r>
          </a:p>
          <a:p>
            <a:r>
              <a:rPr lang="en-US" dirty="0" smtClean="0"/>
              <a:t>4. </a:t>
            </a:r>
            <a:r>
              <a:rPr lang="en-US" dirty="0"/>
              <a:t>Evaluate existing algorithms on the following data sets, provide preliminary conclusion and defend the </a:t>
            </a:r>
            <a:r>
              <a:rPr lang="en-US" dirty="0" smtClean="0"/>
              <a:t>coursework</a:t>
            </a:r>
          </a:p>
          <a:p>
            <a:r>
              <a:rPr lang="en-US" dirty="0" smtClean="0"/>
              <a:t>5. </a:t>
            </a:r>
            <a:r>
              <a:rPr lang="en-US" dirty="0"/>
              <a:t>Extending the work, making sense of the results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7270" y="680934"/>
            <a:ext cx="1177478" cy="148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50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was done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2065867"/>
            <a:ext cx="10131425" cy="3649133"/>
          </a:xfrm>
        </p:spPr>
        <p:txBody>
          <a:bodyPr/>
          <a:lstStyle/>
          <a:p>
            <a:r>
              <a:rPr lang="en-US" dirty="0"/>
              <a:t>1. </a:t>
            </a:r>
            <a:r>
              <a:rPr lang="en-US" dirty="0" smtClean="0"/>
              <a:t>“</a:t>
            </a:r>
            <a:r>
              <a:rPr lang="en-US" dirty="0"/>
              <a:t>Introduction/Overview” part of the </a:t>
            </a:r>
            <a:r>
              <a:rPr lang="en-US" dirty="0" smtClean="0"/>
              <a:t>thesis</a:t>
            </a:r>
            <a:r>
              <a:rPr lang="ru-RU" dirty="0" smtClean="0"/>
              <a:t> </a:t>
            </a:r>
            <a:r>
              <a:rPr lang="en-US" dirty="0" smtClean="0"/>
              <a:t>still in progress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smtClean="0"/>
              <a:t>As the possible source of data I chose VK social network</a:t>
            </a:r>
            <a:endParaRPr lang="en-US" dirty="0"/>
          </a:p>
          <a:p>
            <a:pPr lvl="1"/>
            <a:r>
              <a:rPr lang="en-US" dirty="0" smtClean="0"/>
              <a:t>As the implementation technology I chose Python and write code of my own from the scratch</a:t>
            </a:r>
            <a:endParaRPr lang="en-US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2208" y="974595"/>
            <a:ext cx="1542047" cy="15420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2093" y="2255071"/>
            <a:ext cx="1270263" cy="126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07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has to be done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/>
              <a:t>Decide where to store the Data</a:t>
            </a:r>
          </a:p>
          <a:p>
            <a:r>
              <a:rPr lang="en-US" dirty="0" smtClean="0"/>
              <a:t>2. </a:t>
            </a:r>
            <a:r>
              <a:rPr lang="en-US" dirty="0"/>
              <a:t>Evaluate existing algorithms on the following data sets, provide preliminary conclusion and defend the coursework</a:t>
            </a:r>
          </a:p>
          <a:p>
            <a:r>
              <a:rPr lang="en-US" dirty="0" smtClean="0"/>
              <a:t>3. </a:t>
            </a:r>
            <a:r>
              <a:rPr lang="en-US" dirty="0"/>
              <a:t>Extending the work, making sense of the results</a:t>
            </a:r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3210" y="719328"/>
            <a:ext cx="1788214" cy="1788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89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Best paperworks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1" y="2065867"/>
            <a:ext cx="5775959" cy="449343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Deep </a:t>
            </a:r>
            <a:r>
              <a:rPr lang="en-US" dirty="0"/>
              <a:t>Learning for Hate Speech Detection in </a:t>
            </a:r>
            <a:r>
              <a:rPr lang="en-US" dirty="0" smtClean="0"/>
              <a:t>Tweets</a:t>
            </a:r>
            <a:endParaRPr lang="en-US" dirty="0" smtClean="0">
              <a:hlinkClick r:id="rId2"/>
            </a:endParaRPr>
          </a:p>
          <a:p>
            <a:pPr lvl="1"/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arxiv.org/pdf/1706.00188v1.pdf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s-ES" dirty="0" smtClean="0"/>
              <a:t>DepecheMood</a:t>
            </a:r>
            <a:r>
              <a:rPr lang="es-ES" dirty="0"/>
              <a:t>++: a Bilingual Emotion </a:t>
            </a:r>
            <a:r>
              <a:rPr lang="es-ES" dirty="0" smtClean="0"/>
              <a:t>Lexicon</a:t>
            </a:r>
          </a:p>
          <a:p>
            <a:pPr lvl="1"/>
            <a:r>
              <a:rPr lang="en-US" dirty="0">
                <a:hlinkClick r:id="rId3"/>
              </a:rPr>
              <a:t>https://arxiv.org/pdf/1810.03660v1.pdf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r>
              <a:rPr lang="en-US" dirty="0"/>
              <a:t>Expressively Vulgar: The Socio-dynamics of </a:t>
            </a:r>
            <a:r>
              <a:rPr lang="en-US" dirty="0" smtClean="0"/>
              <a:t>Vulgarity</a:t>
            </a:r>
          </a:p>
          <a:p>
            <a:pPr lvl="1"/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www.aclweb.org/anthology/C18-1248.pdf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Multilingual Twitter Sentiment Classification: The Role of Human </a:t>
            </a:r>
            <a:r>
              <a:rPr lang="en-US" dirty="0" smtClean="0"/>
              <a:t>Annotators</a:t>
            </a:r>
          </a:p>
          <a:p>
            <a:pPr lvl="1"/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arxiv.org/pdf/1602.07563v2.pdf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MELD: A Multimodal Multi-Party Dataset for Emotion Recognition</a:t>
            </a:r>
          </a:p>
          <a:p>
            <a:pPr lvl="1"/>
            <a:r>
              <a:rPr lang="es-ES" dirty="0">
                <a:hlinkClick r:id="rId6"/>
              </a:rPr>
              <a:t>https://</a:t>
            </a:r>
            <a:r>
              <a:rPr lang="es-ES" dirty="0" smtClean="0">
                <a:hlinkClick r:id="rId6"/>
              </a:rPr>
              <a:t>arxiv.org/pdf/1810.02508v6.pdf</a:t>
            </a:r>
            <a:r>
              <a:rPr lang="es-ES" dirty="0" smtClean="0"/>
              <a:t> </a:t>
            </a:r>
            <a:endParaRPr lang="es-ES" dirty="0"/>
          </a:p>
          <a:p>
            <a:pPr marL="457200" lvl="1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833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TM03457452[[fn=Небесная]]</Template>
  <TotalTime>141</TotalTime>
  <Words>400</Words>
  <Application>Microsoft Office PowerPoint</Application>
  <PresentationFormat>Широкоэкранный</PresentationFormat>
  <Paragraphs>44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Небеса</vt:lpstr>
      <vt:lpstr>Exploring sentiment dynamics in social media</vt:lpstr>
      <vt:lpstr>the sentiment dynamics? analysis?</vt:lpstr>
      <vt:lpstr>But there’s still question…</vt:lpstr>
      <vt:lpstr>Basic idea</vt:lpstr>
      <vt:lpstr>Main novelty</vt:lpstr>
      <vt:lpstr>Work plan</vt:lpstr>
      <vt:lpstr>What was done</vt:lpstr>
      <vt:lpstr>What has to be done</vt:lpstr>
      <vt:lpstr>Best paperworks</vt:lpstr>
      <vt:lpstr>Thank you for your attention!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sentiment dynamics in social media</dc:title>
  <dc:creator>Учетная запись Майкрософт</dc:creator>
  <cp:lastModifiedBy>Учетная запись Майкрософт</cp:lastModifiedBy>
  <cp:revision>22</cp:revision>
  <dcterms:created xsi:type="dcterms:W3CDTF">2020-12-07T15:28:56Z</dcterms:created>
  <dcterms:modified xsi:type="dcterms:W3CDTF">2020-12-08T10:14:14Z</dcterms:modified>
</cp:coreProperties>
</file>