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2FEE5-0434-4FE2-A87A-F442881F22D2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1D276-C077-4A79-A53F-0BD7E106B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8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D276-C077-4A79-A53F-0BD7E106B4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7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3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9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8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4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4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4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7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1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0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6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071F3-C651-4481-9C59-8D97F305A59C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C81C-62B5-4CAF-8E23-3AD40866A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DoubleU</a:t>
            </a:r>
            <a:r>
              <a:rPr lang="en-US" dirty="0" smtClean="0"/>
              <a:t>-Net: A Deep Convolutional Neural Network for Medical Image Segmentation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92713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/>
              <a:t>Review by </a:t>
            </a:r>
            <a:r>
              <a:rPr lang="en-US" sz="1800" dirty="0" err="1" smtClean="0"/>
              <a:t>Kochanov</a:t>
            </a:r>
            <a:r>
              <a:rPr lang="en-US" sz="1800" dirty="0" smtClean="0"/>
              <a:t> Maxim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78" y="3602038"/>
            <a:ext cx="10417443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963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Authors use two decoders in the entire network, with small modifications on the decoder as compared with that of the original U-Net (squeeze and excitation block and second decoder uses skip connections from both encoders)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794" y="1027906"/>
            <a:ext cx="4910006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976" y="2105891"/>
            <a:ext cx="9554048" cy="18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Sørensendice</a:t>
            </a:r>
            <a:r>
              <a:rPr lang="en-US" dirty="0" smtClean="0"/>
              <a:t> coefficient (DSC)</a:t>
            </a:r>
          </a:p>
          <a:p>
            <a:r>
              <a:rPr lang="en-US" dirty="0" smtClean="0"/>
              <a:t>mean Intersection over Union (</a:t>
            </a:r>
            <a:r>
              <a:rPr lang="en-US" dirty="0" err="1" smtClean="0"/>
              <a:t>mIoU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Precision</a:t>
            </a:r>
            <a:endParaRPr lang="en-US" dirty="0"/>
          </a:p>
          <a:p>
            <a:r>
              <a:rPr lang="en-US" dirty="0" smtClean="0"/>
              <a:t>Recall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584" y="1825625"/>
            <a:ext cx="1943268" cy="487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309" y="2313347"/>
            <a:ext cx="1320627" cy="499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288" y="2813299"/>
            <a:ext cx="1630821" cy="518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979" y="3405338"/>
            <a:ext cx="1371719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976291" cy="1988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29" y="1511602"/>
            <a:ext cx="4968671" cy="2347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5" y="4437178"/>
            <a:ext cx="4831499" cy="1973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731" y="4562238"/>
            <a:ext cx="4945809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84" y="190310"/>
            <a:ext cx="7331231" cy="65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paper, authors have proposed a novel CNN architecture called </a:t>
            </a:r>
            <a:r>
              <a:rPr lang="en-US" dirty="0" err="1" smtClean="0"/>
              <a:t>DoubleU</a:t>
            </a:r>
            <a:r>
              <a:rPr lang="en-US" dirty="0" smtClean="0"/>
              <a:t>-Net. The </a:t>
            </a:r>
            <a:r>
              <a:rPr lang="en-US" dirty="0" err="1" smtClean="0"/>
              <a:t>DoubleU</a:t>
            </a:r>
            <a:r>
              <a:rPr lang="en-US" dirty="0" smtClean="0"/>
              <a:t>-Net has five main components, namely two U-Net networks, VGG-19, a squeeze-and excite block and ASPP. The performance of </a:t>
            </a:r>
            <a:r>
              <a:rPr lang="en-US" dirty="0" err="1" smtClean="0"/>
              <a:t>DoubleU</a:t>
            </a:r>
            <a:r>
              <a:rPr lang="en-US" dirty="0" smtClean="0"/>
              <a:t>-Net is significantly better when compared with the baselines and </a:t>
            </a:r>
            <a:r>
              <a:rPr lang="en-US" dirty="0" err="1" smtClean="0"/>
              <a:t>UNet</a:t>
            </a:r>
            <a:r>
              <a:rPr lang="en-US" dirty="0" smtClean="0"/>
              <a:t> on all four datasets.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3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DoubleU</a:t>
            </a:r>
            <a:r>
              <a:rPr lang="en-US" dirty="0" smtClean="0"/>
              <a:t>-net - a combination of two U-Net architectures stacked on top of each other</a:t>
            </a:r>
          </a:p>
          <a:p>
            <a:r>
              <a:rPr lang="en-US" dirty="0" smtClean="0"/>
              <a:t>Includes:</a:t>
            </a:r>
            <a:r>
              <a:rPr lang="en-US" dirty="0"/>
              <a:t> </a:t>
            </a:r>
            <a:r>
              <a:rPr lang="en-US" dirty="0" smtClean="0"/>
              <a:t>VGG-19 as encoder (pre-trained on ImageNet), ASPP to capture contextual information within the network, </a:t>
            </a:r>
            <a:r>
              <a:rPr lang="en-US" dirty="0" smtClean="0"/>
              <a:t>squeeze-and excite block </a:t>
            </a:r>
            <a:endParaRPr lang="en-US" dirty="0" smtClean="0"/>
          </a:p>
          <a:p>
            <a:r>
              <a:rPr lang="en-US" dirty="0" smtClean="0"/>
              <a:t>Learned on four medical segmentation datasets, covering various imaging modalities such as colonoscopy, </a:t>
            </a:r>
            <a:r>
              <a:rPr lang="en-US" dirty="0" err="1" smtClean="0"/>
              <a:t>dermoscopy</a:t>
            </a:r>
            <a:r>
              <a:rPr lang="en-US" dirty="0" smtClean="0"/>
              <a:t>, and microscopy</a:t>
            </a:r>
          </a:p>
          <a:p>
            <a:r>
              <a:rPr lang="en-US" dirty="0"/>
              <a:t>R</a:t>
            </a:r>
            <a:r>
              <a:rPr lang="en-US" dirty="0" smtClean="0"/>
              <a:t>esults of </a:t>
            </a:r>
            <a:r>
              <a:rPr lang="en-US" dirty="0" err="1" smtClean="0"/>
              <a:t>DoubleU</a:t>
            </a:r>
            <a:r>
              <a:rPr lang="en-US" dirty="0" smtClean="0"/>
              <a:t>-Net show the improvement over the existing      U-Net model</a:t>
            </a:r>
          </a:p>
        </p:txBody>
      </p:sp>
    </p:spTree>
    <p:extLst>
      <p:ext uri="{BB962C8B-B14F-4D97-AF65-F5344CB8AC3E}">
        <p14:creationId xmlns:p14="http://schemas.microsoft.com/office/powerpoint/2010/main" val="29569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U-net</a:t>
            </a:r>
            <a:endParaRPr lang="ru-RU" dirty="0"/>
          </a:p>
        </p:txBody>
      </p:sp>
      <p:pic>
        <p:nvPicPr>
          <p:cNvPr id="3076" name="Picture 4" descr="архитектура u-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44" y="1442821"/>
            <a:ext cx="7423112" cy="49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VGG-19</a:t>
            </a:r>
            <a:endParaRPr lang="ru-RU" dirty="0"/>
          </a:p>
        </p:txBody>
      </p:sp>
      <p:pic>
        <p:nvPicPr>
          <p:cNvPr id="2052" name="Picture 4" descr="Illustration of the network architecture of VGG-19 model: conv means convolution, FC means fully connec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09" y="1550703"/>
            <a:ext cx="8275782" cy="47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Atrous</a:t>
            </a:r>
            <a:r>
              <a:rPr lang="en-US" dirty="0" smtClean="0"/>
              <a:t> Spatial Pyramid Pooling – ASPP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For sustainable segmentation of objects at different scales apply extended spatial combining in pyramid. It converts the input signal with filters with different values </a:t>
            </a:r>
            <a:r>
              <a:rPr lang="en-US" sz="2400" dirty="0" err="1" smtClean="0"/>
              <a:t>upsampling</a:t>
            </a:r>
            <a:r>
              <a:rPr lang="en-US" sz="2400" dirty="0" smtClean="0"/>
              <a:t>, thus assimilating objects and context images of various scales.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1522412"/>
            <a:ext cx="6172200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DoubleU</a:t>
            </a:r>
            <a:r>
              <a:rPr lang="en-US" dirty="0" smtClean="0"/>
              <a:t>-Net architecture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55" y="1690688"/>
            <a:ext cx="5781963" cy="487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DoubleU</a:t>
            </a:r>
            <a:r>
              <a:rPr lang="en-US" dirty="0" smtClean="0"/>
              <a:t>-Net architecture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NETWORK 1, the input image is fed to the modified U-Net, which generates a predicted mask (Output1). We then multiply the input image and the produced mask (Output1), which acts as an input for the second modified       U-Net that produces another mask (Output2). Finally, we concatenate both the masks (Output1 and Output2) to see the qualitative difference between the intermediate mask (Output1) and final predicted mask (Output2).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6687" y="1825625"/>
            <a:ext cx="41926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</a:t>
            </a:r>
            <a:r>
              <a:rPr lang="en-US" dirty="0" err="1" smtClean="0"/>
              <a:t>DoubleU</a:t>
            </a:r>
            <a:r>
              <a:rPr lang="en-US" dirty="0" smtClean="0"/>
              <a:t>-Net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Authors assume that the produced output feature map from NETWORK 1 can still be improved by fetching the input image and its corresponding mask again, and concatenating with Output2 will produce a better segmentation mask than the previous one. This is the main motivation behind using two U-Net architectures in the proposed architecture.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ncoder1 uses pre-trained VGG-19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Each encoder block in the encoder2 performs two 3 × 3 convolution operation, each followed by a batch normalization. Then </a:t>
            </a:r>
            <a:r>
              <a:rPr lang="en-US" dirty="0" err="1" smtClean="0"/>
              <a:t>ReLu</a:t>
            </a:r>
            <a:r>
              <a:rPr lang="en-US" dirty="0" smtClean="0"/>
              <a:t>. Then squeeze-and-excitation block. Then max-pooling(2x2) </a:t>
            </a:r>
            <a:r>
              <a:rPr lang="en-US" dirty="0" smtClean="0"/>
              <a:t>with stride=2.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2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431</Words>
  <Application>Microsoft Office PowerPoint</Application>
  <PresentationFormat>Широкоэкранный</PresentationFormat>
  <Paragraphs>32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DoubleU-Net: A Deep Convolutional Neural Network for Medical Image Segmentation</vt:lpstr>
      <vt:lpstr>Abstract</vt:lpstr>
      <vt:lpstr>U-net</vt:lpstr>
      <vt:lpstr>VGG-19</vt:lpstr>
      <vt:lpstr>Atrous Spatial Pyramid Pooling – ASPP</vt:lpstr>
      <vt:lpstr>DoubleU-Net architecture</vt:lpstr>
      <vt:lpstr>DoubleU-Net architecture</vt:lpstr>
      <vt:lpstr>Motivation of DoubleU-Net</vt:lpstr>
      <vt:lpstr>Encoder</vt:lpstr>
      <vt:lpstr>Decoder</vt:lpstr>
      <vt:lpstr>Datasets</vt:lpstr>
      <vt:lpstr>Evaluation metrics</vt:lpstr>
      <vt:lpstr>Results</vt:lpstr>
      <vt:lpstr>Презентация PowerPoint</vt:lpstr>
      <vt:lpstr>Conclusion</vt:lpstr>
      <vt:lpstr>Thanks for your attention!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DoubleU-Net: A Deep Convolutional Neural Network for Medical Image Segmentation</dc:title>
  <dc:creator>Максим Кочанов</dc:creator>
  <cp:lastModifiedBy>Максим Кочанов</cp:lastModifiedBy>
  <cp:revision>15</cp:revision>
  <dcterms:created xsi:type="dcterms:W3CDTF">2020-12-07T08:51:36Z</dcterms:created>
  <dcterms:modified xsi:type="dcterms:W3CDTF">2020-12-07T14:49:24Z</dcterms:modified>
</cp:coreProperties>
</file>