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7" r:id="rId4"/>
    <p:sldId id="261" r:id="rId5"/>
    <p:sldId id="287" r:id="rId6"/>
    <p:sldId id="262" r:id="rId8"/>
    <p:sldId id="272" r:id="rId9"/>
    <p:sldId id="290" r:id="rId10"/>
    <p:sldId id="293" r:id="rId11"/>
    <p:sldId id="294" r:id="rId12"/>
    <p:sldId id="308" r:id="rId13"/>
    <p:sldId id="309" r:id="rId14"/>
    <p:sldId id="310" r:id="rId15"/>
    <p:sldId id="311" r:id="rId16"/>
    <p:sldId id="312" r:id="rId17"/>
    <p:sldId id="313" r:id="rId18"/>
    <p:sldId id="273" r:id="rId19"/>
    <p:sldId id="295" r:id="rId20"/>
    <p:sldId id="296" r:id="rId21"/>
    <p:sldId id="289"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PH" altLang="en-US"/>
              <a:t>Case fatality Rate Target (CFR) =  0.1%</a:t>
            </a:r>
            <a:endParaRPr lang="en-PH"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Moran’s I is generally tested by the Z-score/</a:t>
            </a:r>
            <a:r>
              <a:rPr lang="en-PH" altLang="en-US"/>
              <a:t> </a:t>
            </a:r>
            <a:r>
              <a:rPr lang="en-US"/>
              <a:t>P-value, and the value varies from − 1 to 1. A higher</a:t>
            </a:r>
            <a:endParaRPr lang="en-US"/>
          </a:p>
          <a:p>
            <a:r>
              <a:rPr lang="en-US"/>
              <a:t>Moran’s I (larger Z-score and proper P-value) indicates greater similarity among attributes between</a:t>
            </a:r>
            <a:endParaRPr lang="en-US"/>
          </a:p>
          <a:p>
            <a:r>
              <a:rPr lang="en-US"/>
              <a:t>adjacent spatial grids [32], which reveals that the DF</a:t>
            </a:r>
            <a:r>
              <a:rPr lang="en-PH" altLang="en-US"/>
              <a:t> </a:t>
            </a:r>
            <a:r>
              <a:rPr lang="en-US"/>
              <a:t>epidemic is clustered in the region, whereas a low</a:t>
            </a:r>
            <a:endParaRPr lang="en-US"/>
          </a:p>
          <a:p>
            <a:r>
              <a:rPr lang="en-US"/>
              <a:t>negative value indicates dissimilarity between adjacent</a:t>
            </a:r>
            <a:r>
              <a:rPr lang="en-PH" altLang="en-US"/>
              <a:t> </a:t>
            </a:r>
            <a:r>
              <a:rPr lang="en-US"/>
              <a:t>grids and shows that the DF epidemic is discretely</a:t>
            </a:r>
            <a:r>
              <a:rPr lang="en-PH" altLang="en-US"/>
              <a:t> distributed in the region</a:t>
            </a:r>
            <a:endParaRPr lang="en-PH"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PH"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64323"/>
            <a:ext cx="9144000" cy="2387600"/>
          </a:xfrm>
        </p:spPr>
        <p:txBody>
          <a:bodyPr>
            <a:normAutofit fontScale="90000"/>
          </a:bodyPr>
          <a:lstStyle/>
          <a:p>
            <a:r>
              <a:rPr lang="en-US" dirty="0"/>
              <a:t>Application of Artificial Intelligence in Predicting Dengue Outbreak in the Philippines</a:t>
            </a:r>
            <a:endParaRPr lang="en-US" dirty="0"/>
          </a:p>
        </p:txBody>
      </p:sp>
      <p:sp>
        <p:nvSpPr>
          <p:cNvPr id="3" name="Subtitle 2"/>
          <p:cNvSpPr>
            <a:spLocks noGrp="1"/>
          </p:cNvSpPr>
          <p:nvPr>
            <p:ph type="subTitle" idx="1"/>
          </p:nvPr>
        </p:nvSpPr>
        <p:spPr>
          <a:xfrm>
            <a:off x="871855" y="4201795"/>
            <a:ext cx="4606290" cy="1655445"/>
          </a:xfrm>
        </p:spPr>
        <p:txBody>
          <a:bodyPr>
            <a:normAutofit fontScale="80000"/>
          </a:bodyPr>
          <a:lstStyle/>
          <a:p>
            <a:r>
              <a:rPr lang="en-PH" altLang="en-US"/>
              <a:t>Virgilio D. Espina</a:t>
            </a:r>
            <a:endParaRPr lang="en-PH" altLang="en-US"/>
          </a:p>
          <a:p>
            <a:r>
              <a:rPr lang="en-PH" altLang="en-US"/>
              <a:t>Big Data Analytics and Artificial Intelligence</a:t>
            </a:r>
            <a:endParaRPr lang="en-PH" altLang="en-US"/>
          </a:p>
          <a:p>
            <a:r>
              <a:rPr lang="en-PH" altLang="en-US"/>
              <a:t>Department of Mathematics and Mechanics</a:t>
            </a:r>
            <a:endParaRPr lang="en-PH" altLang="en-US"/>
          </a:p>
          <a:p>
            <a:r>
              <a:rPr lang="en-PH" altLang="en-US"/>
              <a:t>Novosibirsk State University</a:t>
            </a:r>
            <a:endParaRPr lang="en-PH" altLang="en-US"/>
          </a:p>
        </p:txBody>
      </p:sp>
      <p:sp>
        <p:nvSpPr>
          <p:cNvPr id="4" name="Subtitle 2"/>
          <p:cNvSpPr>
            <a:spLocks noGrp="1"/>
          </p:cNvSpPr>
          <p:nvPr/>
        </p:nvSpPr>
        <p:spPr>
          <a:xfrm>
            <a:off x="6318885" y="4201795"/>
            <a:ext cx="4606290" cy="165544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PH" altLang="en-US" sz="1900"/>
              <a:t>Alexey Kolesnikov, PhD</a:t>
            </a:r>
            <a:endParaRPr lang="en-PH" altLang="en-US" sz="1900"/>
          </a:p>
          <a:p>
            <a:r>
              <a:rPr lang="en-PH" altLang="en-US" sz="1900"/>
              <a:t>Department of Cartography and Geoinformatics</a:t>
            </a:r>
            <a:endParaRPr lang="en-PH" altLang="en-US" sz="1900"/>
          </a:p>
          <a:p>
            <a:r>
              <a:rPr lang="en-PH" altLang="en-US" sz="1900"/>
              <a:t>Siberian State University of Geosystem and Technologies</a:t>
            </a:r>
            <a:endParaRPr lang="en-PH" altLang="en-US" sz="1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51840" y="236220"/>
            <a:ext cx="9011920" cy="1126490"/>
          </a:xfrm>
        </p:spPr>
        <p:txBody>
          <a:bodyPr/>
          <a:p>
            <a:r>
              <a:rPr lang="en-PH" altLang="en-US">
                <a:sym typeface="+mn-ea"/>
              </a:rPr>
              <a:t>General Additive Model (GAM)</a:t>
            </a:r>
            <a:endParaRPr lang="en-US"/>
          </a:p>
        </p:txBody>
      </p:sp>
      <p:pic>
        <p:nvPicPr>
          <p:cNvPr id="5" name="Content Placeholder 4"/>
          <p:cNvPicPr>
            <a:picLocks noChangeAspect="1"/>
          </p:cNvPicPr>
          <p:nvPr>
            <p:ph sz="half" idx="1"/>
          </p:nvPr>
        </p:nvPicPr>
        <p:blipFill>
          <a:blip r:embed="rId1"/>
          <a:stretch>
            <a:fillRect/>
          </a:stretch>
        </p:blipFill>
        <p:spPr>
          <a:xfrm>
            <a:off x="668655" y="1624330"/>
            <a:ext cx="3140710" cy="544195"/>
          </a:xfrm>
          <a:prstGeom prst="rect">
            <a:avLst/>
          </a:prstGeom>
        </p:spPr>
      </p:pic>
      <p:pic>
        <p:nvPicPr>
          <p:cNvPr id="6" name="Content Placeholder 5"/>
          <p:cNvPicPr>
            <a:picLocks noChangeAspect="1"/>
          </p:cNvPicPr>
          <p:nvPr>
            <p:ph sz="half" idx="2"/>
          </p:nvPr>
        </p:nvPicPr>
        <p:blipFill>
          <a:blip r:embed="rId2"/>
          <a:stretch>
            <a:fillRect/>
          </a:stretch>
        </p:blipFill>
        <p:spPr>
          <a:xfrm>
            <a:off x="664845" y="3197860"/>
            <a:ext cx="3144520" cy="462915"/>
          </a:xfrm>
          <a:prstGeom prst="rect">
            <a:avLst/>
          </a:prstGeom>
        </p:spPr>
      </p:pic>
      <p:pic>
        <p:nvPicPr>
          <p:cNvPr id="7" name="Picture 6"/>
          <p:cNvPicPr>
            <a:picLocks noChangeAspect="1"/>
          </p:cNvPicPr>
          <p:nvPr/>
        </p:nvPicPr>
        <p:blipFill>
          <a:blip r:embed="rId3"/>
          <a:stretch>
            <a:fillRect/>
          </a:stretch>
        </p:blipFill>
        <p:spPr>
          <a:xfrm>
            <a:off x="4293235" y="1362710"/>
            <a:ext cx="2126615" cy="1506220"/>
          </a:xfrm>
          <a:prstGeom prst="rect">
            <a:avLst/>
          </a:prstGeom>
        </p:spPr>
      </p:pic>
      <p:pic>
        <p:nvPicPr>
          <p:cNvPr id="8" name="Picture 7"/>
          <p:cNvPicPr>
            <a:picLocks noChangeAspect="1"/>
          </p:cNvPicPr>
          <p:nvPr/>
        </p:nvPicPr>
        <p:blipFill>
          <a:blip r:embed="rId4"/>
          <a:stretch>
            <a:fillRect/>
          </a:stretch>
        </p:blipFill>
        <p:spPr>
          <a:xfrm>
            <a:off x="4359275" y="2868930"/>
            <a:ext cx="2194560" cy="1466215"/>
          </a:xfrm>
          <a:prstGeom prst="rect">
            <a:avLst/>
          </a:prstGeom>
        </p:spPr>
      </p:pic>
      <p:pic>
        <p:nvPicPr>
          <p:cNvPr id="9" name="Picture 8"/>
          <p:cNvPicPr>
            <a:picLocks noChangeAspect="1"/>
          </p:cNvPicPr>
          <p:nvPr/>
        </p:nvPicPr>
        <p:blipFill>
          <a:blip r:embed="rId5"/>
          <a:stretch>
            <a:fillRect/>
          </a:stretch>
        </p:blipFill>
        <p:spPr>
          <a:xfrm>
            <a:off x="6677660" y="1910080"/>
            <a:ext cx="3161665" cy="20104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sym typeface="+mn-ea"/>
              </a:rPr>
              <a:t>Geographically Weighted Regression (GWR)</a:t>
            </a:r>
            <a:endParaRPr lang="en-US"/>
          </a:p>
        </p:txBody>
      </p:sp>
      <p:sp>
        <p:nvSpPr>
          <p:cNvPr id="7" name="Content Placeholder 6"/>
          <p:cNvSpPr/>
          <p:nvPr>
            <p:ph sz="half" idx="1"/>
          </p:nvPr>
        </p:nvSpPr>
        <p:spPr>
          <a:xfrm>
            <a:off x="838200" y="1435100"/>
            <a:ext cx="5181600" cy="4351338"/>
          </a:xfrm>
        </p:spPr>
        <p:txBody>
          <a:bodyPr/>
          <a:p>
            <a:r>
              <a:rPr lang="en-PH" altLang="en-US" sz="2000"/>
              <a:t>Linear Regression</a:t>
            </a:r>
            <a:endParaRPr lang="en-PH" altLang="en-US" sz="2000"/>
          </a:p>
          <a:p>
            <a:endParaRPr lang="en-PH" altLang="en-US" sz="2000"/>
          </a:p>
        </p:txBody>
      </p:sp>
      <p:pic>
        <p:nvPicPr>
          <p:cNvPr id="10" name="Picture 9"/>
          <p:cNvPicPr>
            <a:picLocks noChangeAspect="1"/>
          </p:cNvPicPr>
          <p:nvPr/>
        </p:nvPicPr>
        <p:blipFill>
          <a:blip r:embed="rId1"/>
          <a:stretch>
            <a:fillRect/>
          </a:stretch>
        </p:blipFill>
        <p:spPr>
          <a:xfrm>
            <a:off x="940435" y="1825625"/>
            <a:ext cx="3955415" cy="1285240"/>
          </a:xfrm>
          <a:prstGeom prst="rect">
            <a:avLst/>
          </a:prstGeom>
        </p:spPr>
      </p:pic>
      <p:sp>
        <p:nvSpPr>
          <p:cNvPr id="11" name="Content Placeholder 6"/>
          <p:cNvSpPr/>
          <p:nvPr/>
        </p:nvSpPr>
        <p:spPr>
          <a:xfrm>
            <a:off x="6019800" y="1435100"/>
            <a:ext cx="2286000" cy="524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altLang="en-US" sz="2000"/>
              <a:t>GWR</a:t>
            </a:r>
            <a:endParaRPr lang="en-PH" altLang="en-US" sz="2000"/>
          </a:p>
          <a:p>
            <a:endParaRPr lang="en-PH" altLang="en-US" sz="2000"/>
          </a:p>
        </p:txBody>
      </p:sp>
      <p:pic>
        <p:nvPicPr>
          <p:cNvPr id="12" name="Content Placeholder 11"/>
          <p:cNvPicPr>
            <a:picLocks noChangeAspect="1"/>
          </p:cNvPicPr>
          <p:nvPr>
            <p:ph sz="half" idx="2"/>
          </p:nvPr>
        </p:nvPicPr>
        <p:blipFill>
          <a:blip r:embed="rId2"/>
          <a:stretch>
            <a:fillRect/>
          </a:stretch>
        </p:blipFill>
        <p:spPr>
          <a:xfrm>
            <a:off x="5915025" y="1691005"/>
            <a:ext cx="3803015" cy="1066800"/>
          </a:xfrm>
          <a:prstGeom prst="rect">
            <a:avLst/>
          </a:prstGeom>
        </p:spPr>
      </p:pic>
      <p:sp>
        <p:nvSpPr>
          <p:cNvPr id="13" name="Content Placeholder 6"/>
          <p:cNvSpPr/>
          <p:nvPr/>
        </p:nvSpPr>
        <p:spPr>
          <a:xfrm>
            <a:off x="5213985" y="2762250"/>
            <a:ext cx="5389245" cy="1628775"/>
          </a:xfrm>
          <a:prstGeom prst="rect">
            <a:avLst/>
          </a:prstGeom>
        </p:spPr>
        <p:txBody>
          <a:bodyPr vert="horz" lIns="91440" tIns="45720" rIns="91440" bIns="45720" rtlCol="0">
            <a:normAutofit fontScale="7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altLang="en-US" sz="1600" i="1">
                <a:solidFill>
                  <a:schemeClr val="tx1"/>
                </a:solidFill>
              </a:rPr>
              <a:t>where W(i)</a:t>
            </a:r>
            <a:r>
              <a:rPr lang="en-PH" altLang="en-US" sz="1600" i="1"/>
              <a:t> - </a:t>
            </a:r>
            <a:r>
              <a:rPr lang="en-PH" altLang="en-US" sz="1600" i="1">
                <a:solidFill>
                  <a:schemeClr val="accent1"/>
                </a:solidFill>
              </a:rPr>
              <a:t>matrix of weights specific to location i s.t.  observations nearer to i are given greater weights than observations further away.</a:t>
            </a:r>
            <a:endParaRPr lang="en-PH" altLang="en-US" sz="1600" i="1">
              <a:solidFill>
                <a:schemeClr val="accent1"/>
              </a:solidFill>
            </a:endParaRPr>
          </a:p>
          <a:p>
            <a:pPr marL="0" indent="0">
              <a:buNone/>
            </a:pPr>
            <a:r>
              <a:rPr lang="en-PH" altLang="en-US" sz="1600" i="1">
                <a:solidFill>
                  <a:schemeClr val="accent1"/>
                </a:solidFill>
              </a:rPr>
              <a:t>- The weighting is determined by a distance-decay kernel function and a bandwidth parameter</a:t>
            </a:r>
            <a:endParaRPr lang="en-PH" altLang="en-US" sz="1600" i="1">
              <a:solidFill>
                <a:schemeClr val="accent1"/>
              </a:solidFill>
            </a:endParaRPr>
          </a:p>
          <a:p>
            <a:pPr marL="0" indent="0">
              <a:buNone/>
            </a:pPr>
            <a:endParaRPr lang="en-PH" altLang="en-US" sz="2000" i="1"/>
          </a:p>
          <a:p>
            <a:pPr marL="0" indent="0">
              <a:buNone/>
            </a:pPr>
            <a:r>
              <a:rPr lang="en-PH" altLang="en-US" sz="2000"/>
              <a:t>               </a:t>
            </a:r>
            <a:endParaRPr lang="en-PH" altLang="en-US" sz="2000"/>
          </a:p>
        </p:txBody>
      </p:sp>
      <p:sp>
        <p:nvSpPr>
          <p:cNvPr id="14" name="Text Box 13"/>
          <p:cNvSpPr txBox="1"/>
          <p:nvPr/>
        </p:nvSpPr>
        <p:spPr>
          <a:xfrm>
            <a:off x="541020" y="3978910"/>
            <a:ext cx="4918075" cy="1076325"/>
          </a:xfrm>
          <a:prstGeom prst="rect">
            <a:avLst/>
          </a:prstGeom>
          <a:noFill/>
          <a:ln w="3175">
            <a:solidFill>
              <a:schemeClr val="tx1"/>
            </a:solidFill>
          </a:ln>
        </p:spPr>
        <p:txBody>
          <a:bodyPr wrap="square" rtlCol="0">
            <a:spAutoFit/>
          </a:bodyPr>
          <a:p>
            <a:pPr marL="285750" indent="-285750" algn="l">
              <a:buFont typeface="Wingdings" panose="05000000000000000000" charset="0"/>
              <a:buChar char="§"/>
            </a:pPr>
            <a:r>
              <a:rPr lang="en-PH" altLang="en-US" sz="1600" i="1"/>
              <a:t>criticized for artificially introducing multicollinearity between coefficient pairs (Wheeler and Tiefelsdorf 2005), which was recently refuted (Fotheringham and Oshan 2016)</a:t>
            </a:r>
            <a:endParaRPr lang="en-PH" altLang="en-US" sz="1600" i="1"/>
          </a:p>
        </p:txBody>
      </p:sp>
      <p:sp>
        <p:nvSpPr>
          <p:cNvPr id="15" name="Text Box 14"/>
          <p:cNvSpPr txBox="1"/>
          <p:nvPr/>
        </p:nvSpPr>
        <p:spPr>
          <a:xfrm>
            <a:off x="5706110" y="3978910"/>
            <a:ext cx="4650740" cy="1322070"/>
          </a:xfrm>
          <a:prstGeom prst="rect">
            <a:avLst/>
          </a:prstGeom>
          <a:noFill/>
          <a:ln w="3175">
            <a:solidFill>
              <a:schemeClr val="tx1"/>
            </a:solidFill>
          </a:ln>
        </p:spPr>
        <p:txBody>
          <a:bodyPr wrap="square" rtlCol="0">
            <a:spAutoFit/>
          </a:bodyPr>
          <a:p>
            <a:pPr marL="285750" indent="-285750" algn="l">
              <a:buFont typeface="Wingdings" panose="05000000000000000000" charset="0"/>
              <a:buChar char="§"/>
            </a:pPr>
            <a:r>
              <a:rPr lang="en-PH" altLang="en-US" sz="1600" i="1"/>
              <a:t>penalized forms of GWR were proposed (e.g. geographically weighted lasso (Wheeler 2009), ridge (Wheeler 2009), ridge (Wheeler 2007, Bárcena et al. 2014), and elastic net regression (Li and Lam 2018))</a:t>
            </a:r>
            <a:endParaRPr lang="en-PH" altLang="en-US" sz="160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sym typeface="+mn-ea"/>
              </a:rPr>
              <a:t>Geographically Weighted ML</a:t>
            </a:r>
            <a:endParaRPr lang="en-US"/>
          </a:p>
        </p:txBody>
      </p:sp>
      <p:sp>
        <p:nvSpPr>
          <p:cNvPr id="4" name="Content Placeholder 3"/>
          <p:cNvSpPr/>
          <p:nvPr>
            <p:ph sz="half" idx="1"/>
          </p:nvPr>
        </p:nvSpPr>
        <p:spPr>
          <a:xfrm>
            <a:off x="838200" y="1825625"/>
            <a:ext cx="8648065" cy="3580765"/>
          </a:xfrm>
        </p:spPr>
        <p:txBody>
          <a:bodyPr/>
          <a:p>
            <a:pPr>
              <a:buFont typeface="Wingdings" panose="05000000000000000000" charset="0"/>
              <a:buChar char="Ø"/>
            </a:pPr>
            <a:r>
              <a:rPr lang="en-PH" altLang="en-US"/>
              <a:t>based on three base learners, which are an autoencoder-based deep residual network, XGBoost and random forest, and it incorporates spatial autocorrelation and heterogeneity to boost the ensemble predictions. </a:t>
            </a:r>
            <a:r>
              <a:rPr lang="en-PH" altLang="en-US" sz="2000" i="1">
                <a:solidFill>
                  <a:schemeClr val="accent5"/>
                </a:solidFill>
              </a:rPr>
              <a:t>Lianfa Li, Geographically Weighted Machine Learning and Downscaling for High Resolution Spatiotemporal Estimations of Wind Speed</a:t>
            </a:r>
            <a:endParaRPr lang="en-PH" altLang="en-US" sz="2000" i="1">
              <a:solidFill>
                <a:schemeClr val="accent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sym typeface="+mn-ea"/>
              </a:rPr>
              <a:t>Geographically Weighted ANN</a:t>
            </a:r>
            <a:endParaRPr lang="en-US"/>
          </a:p>
        </p:txBody>
      </p:sp>
      <p:sp>
        <p:nvSpPr>
          <p:cNvPr id="7" name="Content Placeholder 6"/>
          <p:cNvSpPr/>
          <p:nvPr>
            <p:ph sz="half" idx="1"/>
          </p:nvPr>
        </p:nvSpPr>
        <p:spPr>
          <a:xfrm>
            <a:off x="838200" y="1435100"/>
            <a:ext cx="9344025" cy="4351655"/>
          </a:xfrm>
        </p:spPr>
        <p:txBody>
          <a:bodyPr/>
          <a:p>
            <a:r>
              <a:rPr lang="en-PH" altLang="en-US" sz="2000"/>
              <a:t>Avariant of ANN that incorporates geographical weighting of connecting weights.</a:t>
            </a:r>
            <a:endParaRPr lang="en-PH" altLang="en-US" sz="2000"/>
          </a:p>
          <a:p>
            <a:pPr marL="0" indent="0">
              <a:buNone/>
            </a:pPr>
            <a:r>
              <a:rPr lang="en-PH" altLang="en-US" sz="2000"/>
              <a:t>Principle idea:</a:t>
            </a:r>
            <a:endParaRPr lang="en-PH" altLang="en-US" sz="2000"/>
          </a:p>
          <a:p>
            <a:pPr marL="914400" lvl="1" indent="-457200">
              <a:buAutoNum type="arabicPeriod"/>
            </a:pPr>
            <a:r>
              <a:rPr lang="en-PH" altLang="en-US" sz="1710"/>
              <a:t>Basic ANN with input, a hidden, and an output layer</a:t>
            </a:r>
            <a:endParaRPr lang="en-PH" altLang="en-US" sz="1710"/>
          </a:p>
          <a:p>
            <a:pPr marL="914400" lvl="1" indent="-457200">
              <a:buAutoNum type="arabicPeriod"/>
            </a:pPr>
            <a:r>
              <a:rPr lang="en-PH" altLang="en-US" sz="1710"/>
              <a:t>Connecting weights of a basic ANN from the hidden to the output layer can be interpreted as the coefficients of a linear model of nonlinearly transformed variables (outputs of hidden neurons)</a:t>
            </a:r>
            <a:endParaRPr lang="en-PH" altLang="en-US" sz="1710"/>
          </a:p>
          <a:p>
            <a:pPr marL="914400" lvl="1" indent="-457200">
              <a:buAutoNum type="arabicPeriod"/>
            </a:pPr>
            <a:r>
              <a:rPr lang="en-PH" altLang="en-US" sz="1710"/>
              <a:t>Connecting weights between the hidden and the output layer are estimated by utilizing a geographically weighted error function (weights can be interpreted as a GWR model).</a:t>
            </a:r>
            <a:endParaRPr lang="en-PH" altLang="en-US" sz="1710"/>
          </a:p>
          <a:p>
            <a:endParaRPr lang="en-PH"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sym typeface="+mn-ea"/>
              </a:rPr>
              <a:t>Geographically Weighted ANN Architecture</a:t>
            </a:r>
            <a:endParaRPr lang="en-US"/>
          </a:p>
        </p:txBody>
      </p:sp>
      <p:pic>
        <p:nvPicPr>
          <p:cNvPr id="4" name="Content Placeholder 3"/>
          <p:cNvPicPr>
            <a:picLocks noChangeAspect="1"/>
          </p:cNvPicPr>
          <p:nvPr>
            <p:ph sz="half" idx="1"/>
          </p:nvPr>
        </p:nvPicPr>
        <p:blipFill>
          <a:blip r:embed="rId1"/>
          <a:stretch>
            <a:fillRect/>
          </a:stretch>
        </p:blipFill>
        <p:spPr>
          <a:xfrm>
            <a:off x="1018540" y="1689735"/>
            <a:ext cx="4493260" cy="3804285"/>
          </a:xfrm>
          <a:prstGeom prst="rect">
            <a:avLst/>
          </a:prstGeom>
        </p:spPr>
      </p:pic>
      <p:sp>
        <p:nvSpPr>
          <p:cNvPr id="5" name="Text Box 4"/>
          <p:cNvSpPr txBox="1"/>
          <p:nvPr/>
        </p:nvSpPr>
        <p:spPr>
          <a:xfrm>
            <a:off x="838200" y="5760720"/>
            <a:ext cx="6936105" cy="645160"/>
          </a:xfrm>
          <a:prstGeom prst="rect">
            <a:avLst/>
          </a:prstGeom>
          <a:noFill/>
        </p:spPr>
        <p:txBody>
          <a:bodyPr wrap="square" rtlCol="0">
            <a:spAutoFit/>
          </a:bodyPr>
          <a:p>
            <a:pPr algn="l"/>
            <a:r>
              <a:rPr lang="en-US" sz="1200"/>
              <a:t>GWANN with three layers. The rectangle indicates that the output neurons are assigned to locations on a plane. Note that although each hidden neuron typically has connections to all output neurons, for the sake of clarity the outgoing connections are shown for a single </a:t>
            </a:r>
            <a:r>
              <a:rPr lang="en-US" sz="1200"/>
              <a:t>hidden neuron only</a:t>
            </a:r>
            <a:endParaRPr lang="en-US" sz="1200"/>
          </a:p>
        </p:txBody>
      </p:sp>
      <p:sp>
        <p:nvSpPr>
          <p:cNvPr id="6" name="Text Box 5"/>
          <p:cNvSpPr txBox="1"/>
          <p:nvPr/>
        </p:nvSpPr>
        <p:spPr>
          <a:xfrm>
            <a:off x="5634990" y="2196465"/>
            <a:ext cx="6385560" cy="1753235"/>
          </a:xfrm>
          <a:prstGeom prst="rect">
            <a:avLst/>
          </a:prstGeom>
          <a:noFill/>
        </p:spPr>
        <p:txBody>
          <a:bodyPr wrap="none" rtlCol="0">
            <a:spAutoFit/>
          </a:bodyPr>
          <a:p>
            <a:pPr marL="285750" indent="-285750">
              <a:buFont typeface="Wingdings" panose="05000000000000000000" charset="0"/>
              <a:buChar char="§"/>
            </a:pPr>
            <a:r>
              <a:rPr lang="en-PH" altLang="en-US"/>
              <a:t>GWANN is identical to the basic ANN, except that each output </a:t>
            </a:r>
            <a:endParaRPr lang="en-PH" altLang="en-US"/>
          </a:p>
          <a:p>
            <a:r>
              <a:rPr lang="en-PH" altLang="en-US"/>
              <a:t>neuron  GWANN is assigned to a location in geographic space.</a:t>
            </a:r>
            <a:endParaRPr lang="en-PH" altLang="en-US"/>
          </a:p>
          <a:p>
            <a:r>
              <a:rPr lang="en-PH" altLang="en-US"/>
              <a:t>This allows to calculate  the spatial distances between the </a:t>
            </a:r>
            <a:endParaRPr lang="en-PH" altLang="en-US"/>
          </a:p>
          <a:p>
            <a:r>
              <a:rPr lang="en-PH" altLang="en-US"/>
              <a:t>obserbations and the locations of the output neurons.</a:t>
            </a:r>
            <a:endParaRPr lang="en-PH" altLang="en-US"/>
          </a:p>
          <a:p>
            <a:pPr marL="285750" indent="-285750">
              <a:buFont typeface="Wingdings" panose="05000000000000000000" charset="0"/>
              <a:buChar char="§"/>
            </a:pPr>
            <a:r>
              <a:rPr lang="en-PH" altLang="en-US"/>
              <a:t>GWANN uses geographic weighted error function instead </a:t>
            </a:r>
            <a:endParaRPr lang="en-PH" altLang="en-US"/>
          </a:p>
          <a:p>
            <a:pPr indent="0">
              <a:buFont typeface="Wingdings" panose="05000000000000000000" charset="0"/>
              <a:buNone/>
            </a:pPr>
            <a:r>
              <a:rPr lang="en-PH" altLang="en-US"/>
              <a:t>of the basic quadratic error function in order ot calculate the signal</a:t>
            </a:r>
            <a:endParaRPr lang="en-PH"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Geographically Weigthed Deep Learning</a:t>
            </a:r>
            <a:endParaRPr lang="en-PH" altLang="en-US"/>
          </a:p>
        </p:txBody>
      </p:sp>
      <p:pic>
        <p:nvPicPr>
          <p:cNvPr id="10" name="Content Placeholder 9" descr="giphy-5"/>
          <p:cNvPicPr>
            <a:picLocks noChangeAspect="1"/>
          </p:cNvPicPr>
          <p:nvPr>
            <p:ph idx="1"/>
          </p:nvPr>
        </p:nvPicPr>
        <p:blipFill>
          <a:blip r:embed="rId1"/>
          <a:stretch>
            <a:fillRect/>
          </a:stretch>
        </p:blipFill>
        <p:spPr>
          <a:xfrm>
            <a:off x="3938270" y="2772410"/>
            <a:ext cx="4314825" cy="24574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Features/Predictors</a:t>
            </a:r>
            <a:endParaRPr lang="en-PH" altLang="en-US"/>
          </a:p>
        </p:txBody>
      </p:sp>
      <p:sp>
        <p:nvSpPr>
          <p:cNvPr id="3" name="Content Placeholder 2"/>
          <p:cNvSpPr>
            <a:spLocks noGrp="1"/>
          </p:cNvSpPr>
          <p:nvPr>
            <p:ph idx="1"/>
          </p:nvPr>
        </p:nvSpPr>
        <p:spPr>
          <a:xfrm>
            <a:off x="716280" y="1574165"/>
            <a:ext cx="10515600" cy="3543935"/>
          </a:xfrm>
        </p:spPr>
        <p:txBody>
          <a:bodyPr>
            <a:normAutofit fontScale="90000" lnSpcReduction="10000"/>
          </a:bodyPr>
          <a:p>
            <a:r>
              <a:rPr lang="en-PH" altLang="en-US">
                <a:sym typeface="+mn-ea"/>
              </a:rPr>
              <a:t>Demographic and Environmental data</a:t>
            </a:r>
            <a:endParaRPr lang="en-PH" altLang="en-US">
              <a:sym typeface="+mn-ea"/>
            </a:endParaRPr>
          </a:p>
          <a:p>
            <a:pPr lvl="1"/>
            <a:r>
              <a:rPr lang="en-PH" altLang="en-US">
                <a:solidFill>
                  <a:schemeClr val="bg2">
                    <a:lumMod val="25000"/>
                  </a:schemeClr>
                </a:solidFill>
                <a:sym typeface="+mn-ea"/>
              </a:rPr>
              <a:t> weekly reported dengue cases, </a:t>
            </a:r>
            <a:endParaRPr lang="en-PH" altLang="en-US">
              <a:solidFill>
                <a:schemeClr val="bg2">
                  <a:lumMod val="25000"/>
                </a:schemeClr>
              </a:solidFill>
              <a:sym typeface="+mn-ea"/>
            </a:endParaRPr>
          </a:p>
          <a:p>
            <a:pPr lvl="1"/>
            <a:r>
              <a:rPr lang="en-PH" altLang="en-US">
                <a:solidFill>
                  <a:schemeClr val="bg2">
                    <a:lumMod val="25000"/>
                  </a:schemeClr>
                </a:solidFill>
                <a:sym typeface="+mn-ea"/>
              </a:rPr>
              <a:t>sea surface temperature, </a:t>
            </a:r>
            <a:endParaRPr lang="en-PH" altLang="en-US">
              <a:solidFill>
                <a:schemeClr val="bg2">
                  <a:lumMod val="25000"/>
                </a:schemeClr>
              </a:solidFill>
              <a:sym typeface="+mn-ea"/>
            </a:endParaRPr>
          </a:p>
          <a:p>
            <a:pPr lvl="1"/>
            <a:r>
              <a:rPr lang="en-PH" altLang="en-US">
                <a:solidFill>
                  <a:schemeClr val="bg2">
                    <a:lumMod val="25000"/>
                  </a:schemeClr>
                </a:solidFill>
                <a:sym typeface="+mn-ea"/>
              </a:rPr>
              <a:t>precipitation, </a:t>
            </a:r>
            <a:endParaRPr lang="en-PH" altLang="en-US">
              <a:solidFill>
                <a:schemeClr val="bg2">
                  <a:lumMod val="25000"/>
                </a:schemeClr>
              </a:solidFill>
              <a:sym typeface="+mn-ea"/>
            </a:endParaRPr>
          </a:p>
          <a:p>
            <a:pPr lvl="1"/>
            <a:r>
              <a:rPr lang="en-PH" altLang="en-US">
                <a:solidFill>
                  <a:schemeClr val="bg2">
                    <a:lumMod val="25000"/>
                  </a:schemeClr>
                </a:solidFill>
                <a:sym typeface="+mn-ea"/>
              </a:rPr>
              <a:t>air surface temperature, </a:t>
            </a:r>
            <a:endParaRPr lang="en-PH" altLang="en-US">
              <a:solidFill>
                <a:schemeClr val="bg2">
                  <a:lumMod val="25000"/>
                </a:schemeClr>
              </a:solidFill>
              <a:sym typeface="+mn-ea"/>
            </a:endParaRPr>
          </a:p>
          <a:p>
            <a:pPr lvl="1"/>
            <a:r>
              <a:rPr lang="en-PH" altLang="en-US">
                <a:solidFill>
                  <a:schemeClr val="bg2">
                    <a:lumMod val="25000"/>
                  </a:schemeClr>
                </a:solidFill>
                <a:sym typeface="+mn-ea"/>
              </a:rPr>
              <a:t>humidity</a:t>
            </a:r>
            <a:endParaRPr lang="en-PH" altLang="en-US">
              <a:solidFill>
                <a:schemeClr val="bg2">
                  <a:lumMod val="25000"/>
                </a:schemeClr>
              </a:solidFill>
              <a:sym typeface="+mn-ea"/>
            </a:endParaRPr>
          </a:p>
          <a:p>
            <a:pPr lvl="1"/>
            <a:r>
              <a:rPr lang="en-PH" altLang="en-US">
                <a:solidFill>
                  <a:schemeClr val="bg2">
                    <a:lumMod val="25000"/>
                  </a:schemeClr>
                </a:solidFill>
                <a:sym typeface="+mn-ea"/>
              </a:rPr>
              <a:t>population size (population risk and vulnerable population)</a:t>
            </a:r>
            <a:endParaRPr lang="en-PH" altLang="en-US">
              <a:solidFill>
                <a:schemeClr val="bg2">
                  <a:lumMod val="25000"/>
                </a:schemeClr>
              </a:solidFill>
              <a:sym typeface="+mn-ea"/>
            </a:endParaRPr>
          </a:p>
          <a:p>
            <a:pPr lvl="1"/>
            <a:r>
              <a:rPr lang="en-PH" altLang="en-US" i="1">
                <a:solidFill>
                  <a:schemeClr val="tx1"/>
                </a:solidFill>
                <a:sym typeface="+mn-ea"/>
              </a:rPr>
              <a:t>Remote sensing data</a:t>
            </a:r>
            <a:endParaRPr lang="en-PH" altLang="en-US" i="1">
              <a:solidFill>
                <a:schemeClr val="tx1"/>
              </a:solidFill>
              <a:sym typeface="+mn-ea"/>
            </a:endParaRPr>
          </a:p>
          <a:p>
            <a:pPr lvl="1"/>
            <a:r>
              <a:rPr lang="en-PH" altLang="en-US" i="1">
                <a:solidFill>
                  <a:srgbClr val="FF0000"/>
                </a:solidFill>
              </a:rPr>
              <a:t>Aedes Mosquito monitoring (Too costly)</a:t>
            </a:r>
            <a:endParaRPr lang="en-PH" altLang="en-US" i="1">
              <a:solidFill>
                <a:srgbClr val="FF0000"/>
              </a:solidFill>
            </a:endParaRPr>
          </a:p>
          <a:p>
            <a:pPr lvl="1"/>
            <a:r>
              <a:rPr lang="en-PH" altLang="en-US">
                <a:solidFill>
                  <a:srgbClr val="FF0000"/>
                </a:solidFill>
              </a:rPr>
              <a:t> </a:t>
            </a:r>
            <a:r>
              <a:rPr lang="en-PH" altLang="en-US" i="1">
                <a:solidFill>
                  <a:srgbClr val="FF0000"/>
                </a:solidFill>
              </a:rPr>
              <a:t>Number of tourists (Data not available)</a:t>
            </a:r>
            <a:endParaRPr lang="en-PH" altLang="en-US" i="1">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Features/Predictors</a:t>
            </a:r>
            <a:endParaRPr lang="en-PH" altLang="en-US"/>
          </a:p>
        </p:txBody>
      </p:sp>
      <p:sp>
        <p:nvSpPr>
          <p:cNvPr id="4" name="Text Box 3"/>
          <p:cNvSpPr txBox="1"/>
          <p:nvPr/>
        </p:nvSpPr>
        <p:spPr>
          <a:xfrm>
            <a:off x="1041400" y="1520190"/>
            <a:ext cx="5731510" cy="2245360"/>
          </a:xfrm>
          <a:prstGeom prst="rect">
            <a:avLst/>
          </a:prstGeom>
          <a:noFill/>
        </p:spPr>
        <p:txBody>
          <a:bodyPr wrap="square" rtlCol="0">
            <a:spAutoFit/>
          </a:bodyPr>
          <a:p>
            <a:pPr algn="l"/>
            <a:r>
              <a:rPr lang="en-US" sz="2000" b="1" u="sng"/>
              <a:t>Satellite Based Remote Sensing Environmental Data</a:t>
            </a:r>
            <a:r>
              <a:rPr lang="en-US" sz="2000"/>
              <a:t>  </a:t>
            </a:r>
            <a:endParaRPr lang="en-US" sz="2000"/>
          </a:p>
          <a:p>
            <a:pPr algn="l"/>
            <a:r>
              <a:rPr lang="en-US" sz="2000"/>
              <a:t>Air temperature </a:t>
            </a:r>
            <a:endParaRPr lang="en-US" sz="2000"/>
          </a:p>
          <a:p>
            <a:pPr algn="l"/>
            <a:r>
              <a:rPr lang="en-US" sz="2000"/>
              <a:t>Land Surface temperature  </a:t>
            </a:r>
            <a:endParaRPr lang="en-US" sz="2000"/>
          </a:p>
          <a:p>
            <a:pPr algn="l"/>
            <a:r>
              <a:rPr lang="en-US" sz="2000"/>
              <a:t>Rainfall </a:t>
            </a:r>
            <a:endParaRPr lang="en-US" sz="2000"/>
          </a:p>
          <a:p>
            <a:pPr algn="l"/>
            <a:r>
              <a:rPr lang="en-US" sz="2000"/>
              <a:t>Humidity </a:t>
            </a:r>
            <a:endParaRPr lang="en-US" sz="2000"/>
          </a:p>
          <a:p>
            <a:pPr algn="l"/>
            <a:r>
              <a:rPr lang="en-US" sz="2000"/>
              <a:t>Normalized difference vegetation index (ndvi) </a:t>
            </a:r>
            <a:endParaRPr lang="en-US" sz="2000"/>
          </a:p>
          <a:p>
            <a:pPr algn="l"/>
            <a:endParaRPr lang="en-US" sz="2000"/>
          </a:p>
        </p:txBody>
      </p:sp>
      <p:sp>
        <p:nvSpPr>
          <p:cNvPr id="5" name="Text Box 4"/>
          <p:cNvSpPr txBox="1"/>
          <p:nvPr/>
        </p:nvSpPr>
        <p:spPr>
          <a:xfrm>
            <a:off x="1041400" y="3918585"/>
            <a:ext cx="8736965" cy="1938020"/>
          </a:xfrm>
          <a:prstGeom prst="rect">
            <a:avLst/>
          </a:prstGeom>
          <a:noFill/>
        </p:spPr>
        <p:txBody>
          <a:bodyPr wrap="none" rtlCol="0">
            <a:spAutoFit/>
          </a:bodyPr>
          <a:p>
            <a:pPr algn="l"/>
            <a:r>
              <a:rPr lang="en-US" sz="2000" b="1" u="sng"/>
              <a:t>Barangay Socioeconomic Data </a:t>
            </a:r>
            <a:endParaRPr lang="en-US" sz="2000" b="1" u="sng"/>
          </a:p>
          <a:p>
            <a:pPr algn="l"/>
            <a:r>
              <a:rPr lang="en-US" sz="2000"/>
              <a:t>Population density </a:t>
            </a:r>
            <a:r>
              <a:rPr lang="en-PH" altLang="en-US" sz="2000"/>
              <a:t> </a:t>
            </a:r>
            <a:r>
              <a:rPr lang="en-US" sz="2000" i="1"/>
              <a:t>(Estimating the size of urban population using </a:t>
            </a:r>
            <a:r>
              <a:rPr lang="en-PH" altLang="en-US" sz="2000" i="1"/>
              <a:t>satellite</a:t>
            </a:r>
            <a:r>
              <a:rPr lang="en-US" sz="2000" i="1"/>
              <a:t> images)</a:t>
            </a:r>
            <a:r>
              <a:rPr lang="en-US" sz="2000"/>
              <a:t> </a:t>
            </a:r>
            <a:endParaRPr lang="en-US" sz="2000"/>
          </a:p>
          <a:p>
            <a:pPr algn="l"/>
            <a:r>
              <a:rPr lang="en-US" sz="2000"/>
              <a:t>Road density </a:t>
            </a:r>
            <a:r>
              <a:rPr lang="en-PH" altLang="en-US" sz="2000"/>
              <a:t>           </a:t>
            </a:r>
            <a:r>
              <a:rPr lang="en-PH" altLang="en-US" sz="2000" i="1"/>
              <a:t>(satellite images)</a:t>
            </a:r>
            <a:endParaRPr lang="en-US" sz="2000"/>
          </a:p>
          <a:p>
            <a:pPr algn="l"/>
            <a:r>
              <a:rPr lang="en-US" sz="2000"/>
              <a:t>Land-use </a:t>
            </a:r>
            <a:r>
              <a:rPr lang="en-PH" altLang="en-US" sz="2000"/>
              <a:t>                  </a:t>
            </a:r>
            <a:r>
              <a:rPr lang="en-PH" altLang="en-US" sz="2000" i="1">
                <a:sym typeface="+mn-ea"/>
              </a:rPr>
              <a:t>(satellite images)</a:t>
            </a:r>
            <a:endParaRPr lang="en-US" sz="2000"/>
          </a:p>
          <a:p>
            <a:pPr algn="l"/>
            <a:r>
              <a:rPr lang="en-US" sz="2000"/>
              <a:t>GDP </a:t>
            </a:r>
            <a:r>
              <a:rPr lang="en-PH" altLang="en-US" sz="2000"/>
              <a:t>                           </a:t>
            </a:r>
            <a:r>
              <a:rPr lang="en-US" sz="2000" i="1"/>
              <a:t>(</a:t>
            </a:r>
            <a:r>
              <a:rPr lang="en-PH" altLang="en-US" sz="2000" i="1"/>
              <a:t>P</a:t>
            </a:r>
            <a:r>
              <a:rPr lang="en-US" sz="2000" i="1"/>
              <a:t>overty estimation with satellite imagery)</a:t>
            </a:r>
            <a:r>
              <a:rPr lang="en-US" sz="2000"/>
              <a:t> </a:t>
            </a:r>
            <a:endParaRPr lang="en-US" sz="2000"/>
          </a:p>
          <a:p>
            <a:pPr algn="l"/>
            <a:r>
              <a:rPr lang="en-US" sz="2000"/>
              <a:t>Number of tourists </a:t>
            </a:r>
            <a:r>
              <a:rPr lang="en-PH" altLang="en-US" sz="2000" i="1"/>
              <a:t> (</a:t>
            </a:r>
            <a:r>
              <a:rPr lang="en-PH" altLang="en-US" sz="2000" i="1">
                <a:solidFill>
                  <a:srgbClr val="FF0000"/>
                </a:solidFill>
              </a:rPr>
              <a:t>???</a:t>
            </a:r>
            <a:r>
              <a:rPr lang="en-PH" altLang="en-US" sz="2000" i="1">
                <a:solidFill>
                  <a:schemeClr val="tx1"/>
                </a:solidFill>
              </a:rPr>
              <a:t>)</a:t>
            </a:r>
            <a:endParaRPr lang="en-PH" altLang="en-US" sz="2000" i="1">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Features/Predictors</a:t>
            </a:r>
            <a:endParaRPr lang="en-PH" altLang="en-US"/>
          </a:p>
        </p:txBody>
      </p:sp>
      <p:sp>
        <p:nvSpPr>
          <p:cNvPr id="4" name="Text Box 3"/>
          <p:cNvSpPr txBox="1"/>
          <p:nvPr/>
        </p:nvSpPr>
        <p:spPr>
          <a:xfrm>
            <a:off x="1041400" y="1520190"/>
            <a:ext cx="3091180" cy="2245360"/>
          </a:xfrm>
          <a:prstGeom prst="rect">
            <a:avLst/>
          </a:prstGeom>
          <a:noFill/>
        </p:spPr>
        <p:txBody>
          <a:bodyPr wrap="square" rtlCol="0">
            <a:spAutoFit/>
          </a:bodyPr>
          <a:p>
            <a:pPr algn="l"/>
            <a:r>
              <a:rPr lang="en-US" sz="2000" b="1" u="sng"/>
              <a:t>Epidemiological Data </a:t>
            </a:r>
            <a:endParaRPr lang="en-US" sz="2000" b="1" u="sng"/>
          </a:p>
          <a:p>
            <a:pPr algn="l"/>
            <a:r>
              <a:rPr lang="en-US" sz="2000"/>
              <a:t>Patient ID </a:t>
            </a:r>
            <a:endParaRPr lang="en-US" sz="2000"/>
          </a:p>
          <a:p>
            <a:pPr algn="l"/>
            <a:r>
              <a:rPr lang="en-PH" altLang="en-US" sz="2000"/>
              <a:t>	</a:t>
            </a:r>
            <a:r>
              <a:rPr lang="en-US" sz="2000" i="1"/>
              <a:t>Age </a:t>
            </a:r>
            <a:endParaRPr lang="en-US" sz="2000" i="1"/>
          </a:p>
          <a:p>
            <a:pPr algn="l"/>
            <a:r>
              <a:rPr lang="en-PH" altLang="en-US" sz="2000" i="1"/>
              <a:t>	</a:t>
            </a:r>
            <a:r>
              <a:rPr lang="en-US" sz="2000" i="1"/>
              <a:t>Gender </a:t>
            </a:r>
            <a:endParaRPr lang="en-US" sz="2000" i="1"/>
          </a:p>
          <a:p>
            <a:pPr algn="l"/>
            <a:r>
              <a:rPr lang="en-PH" altLang="en-US" sz="2000" i="1"/>
              <a:t>	</a:t>
            </a:r>
            <a:r>
              <a:rPr lang="en-US" sz="2000" i="1"/>
              <a:t>Address </a:t>
            </a:r>
            <a:endParaRPr lang="en-US" sz="2000" i="1"/>
          </a:p>
          <a:p>
            <a:pPr algn="l"/>
            <a:r>
              <a:rPr lang="en-PH" altLang="en-US" sz="2000" i="1"/>
              <a:t>	</a:t>
            </a:r>
            <a:r>
              <a:rPr lang="en-US" sz="2000" i="1"/>
              <a:t>Date of onset </a:t>
            </a:r>
            <a:endParaRPr lang="en-US" sz="2000" i="1"/>
          </a:p>
          <a:p>
            <a:pPr algn="l"/>
            <a:r>
              <a:rPr lang="en-PH" altLang="en-US" sz="2000" i="1"/>
              <a:t>	</a:t>
            </a:r>
            <a:r>
              <a:rPr lang="en-US" sz="2000" i="1"/>
              <a:t>Virus Type </a:t>
            </a:r>
            <a:endParaRPr lang="en-US" sz="2000" i="1"/>
          </a:p>
        </p:txBody>
      </p:sp>
      <p:pic>
        <p:nvPicPr>
          <p:cNvPr id="6" name="Content Placeholder 5"/>
          <p:cNvPicPr>
            <a:picLocks noChangeAspect="1"/>
          </p:cNvPicPr>
          <p:nvPr>
            <p:ph idx="1"/>
          </p:nvPr>
        </p:nvPicPr>
        <p:blipFill>
          <a:blip r:embed="rId1"/>
          <a:stretch>
            <a:fillRect/>
          </a:stretch>
        </p:blipFill>
        <p:spPr>
          <a:xfrm>
            <a:off x="3866515" y="1415415"/>
            <a:ext cx="5982335" cy="4351655"/>
          </a:xfrm>
          <a:prstGeom prst="rect">
            <a:avLst/>
          </a:prstGeom>
        </p:spPr>
      </p:pic>
      <p:sp>
        <p:nvSpPr>
          <p:cNvPr id="7" name="Text Box 6"/>
          <p:cNvSpPr txBox="1"/>
          <p:nvPr/>
        </p:nvSpPr>
        <p:spPr>
          <a:xfrm>
            <a:off x="4514850" y="5225415"/>
            <a:ext cx="4310380" cy="275590"/>
          </a:xfrm>
          <a:prstGeom prst="rect">
            <a:avLst/>
          </a:prstGeom>
          <a:noFill/>
        </p:spPr>
        <p:txBody>
          <a:bodyPr wrap="none" rtlCol="0">
            <a:spAutoFit/>
          </a:bodyPr>
          <a:p>
            <a:pPr algn="l"/>
            <a:r>
              <a:rPr lang="en-PH" sz="1200" b="1" i="1">
                <a:solidFill>
                  <a:schemeClr val="accent5"/>
                </a:solidFill>
              </a:rPr>
              <a:t>Table Detection and Text Exraction using OpenCV and Pytesseract</a:t>
            </a:r>
            <a:endParaRPr lang="en-PH" sz="1200" b="1" i="1">
              <a:solidFill>
                <a:schemeClr val="accent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Research Status</a:t>
            </a:r>
            <a:endParaRPr lang="en-PH" altLang="en-US"/>
          </a:p>
        </p:txBody>
      </p:sp>
      <p:sp>
        <p:nvSpPr>
          <p:cNvPr id="3" name="Content Placeholder 2"/>
          <p:cNvSpPr>
            <a:spLocks noGrp="1"/>
          </p:cNvSpPr>
          <p:nvPr>
            <p:ph idx="1"/>
          </p:nvPr>
        </p:nvSpPr>
        <p:spPr/>
        <p:txBody>
          <a:bodyPr>
            <a:normAutofit fontScale="90000" lnSpcReduction="10000"/>
          </a:bodyPr>
          <a:p>
            <a:r>
              <a:rPr lang="en-PH" altLang="en-US"/>
              <a:t>Remote Sensing</a:t>
            </a:r>
            <a:endParaRPr lang="en-PH" altLang="en-US"/>
          </a:p>
          <a:p>
            <a:pPr lvl="1"/>
            <a:r>
              <a:rPr lang="en-PH" altLang="en-US"/>
              <a:t>Data Collection</a:t>
            </a:r>
            <a:endParaRPr lang="en-PH" altLang="en-US"/>
          </a:p>
          <a:p>
            <a:pPr lvl="1"/>
            <a:r>
              <a:rPr lang="en-PH" altLang="en-US"/>
              <a:t>Data Analysis </a:t>
            </a:r>
            <a:endParaRPr lang="en-PH" altLang="en-US"/>
          </a:p>
          <a:p>
            <a:pPr lvl="2"/>
            <a:r>
              <a:rPr lang="en-PH" altLang="en-US"/>
              <a:t>Statistics</a:t>
            </a:r>
            <a:endParaRPr lang="en-PH" altLang="en-US"/>
          </a:p>
          <a:p>
            <a:pPr lvl="2"/>
            <a:r>
              <a:rPr lang="en-PH" altLang="en-US"/>
              <a:t>Machine Learning</a:t>
            </a:r>
            <a:endParaRPr lang="en-PH" altLang="en-US"/>
          </a:p>
          <a:p>
            <a:pPr lvl="2"/>
            <a:r>
              <a:rPr lang="en-PH" altLang="en-US"/>
              <a:t>Deep Learning</a:t>
            </a:r>
            <a:endParaRPr lang="en-PH" altLang="en-US"/>
          </a:p>
          <a:p>
            <a:pPr lvl="0"/>
            <a:r>
              <a:rPr lang="en-PH" altLang="en-US"/>
              <a:t>Fastai </a:t>
            </a:r>
            <a:endParaRPr lang="en-PH" altLang="en-US"/>
          </a:p>
          <a:p>
            <a:pPr lvl="1"/>
            <a:r>
              <a:rPr lang="en-PH" altLang="en-US"/>
              <a:t>fast.ai is a non-profit research group focused on deep learning and artificial intelligence. It was founded in 2016 by Jeremy Howard and Rachel Thomas with the goal of democratising deep learning</a:t>
            </a:r>
            <a:endParaRPr lang="en-PH" altLang="en-US"/>
          </a:p>
          <a:p>
            <a:pPr lvl="0"/>
            <a:r>
              <a:rPr lang="en-PH" altLang="en-US"/>
              <a:t>QGIS </a:t>
            </a:r>
            <a:endParaRPr lang="en-PH" altLang="en-US"/>
          </a:p>
          <a:p>
            <a:pPr lvl="1"/>
            <a:r>
              <a:rPr lang="en-PH" altLang="en-US"/>
              <a:t>QGIS is a free and open-source cross-platform desktop geographic information system application that supports viewing, editing, and analysis of geospatial data</a:t>
            </a:r>
            <a:endParaRPr lang="en-PH"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What is Dengue </a:t>
            </a:r>
            <a:r>
              <a:rPr lang="en-PH" altLang="en-US" i="1"/>
              <a:t>(WHO)</a:t>
            </a:r>
            <a:endParaRPr lang="en-PH" altLang="en-US" i="1"/>
          </a:p>
        </p:txBody>
      </p:sp>
      <p:sp>
        <p:nvSpPr>
          <p:cNvPr id="3" name="Content Placeholder 2"/>
          <p:cNvSpPr>
            <a:spLocks noGrp="1"/>
          </p:cNvSpPr>
          <p:nvPr>
            <p:ph idx="1"/>
          </p:nvPr>
        </p:nvSpPr>
        <p:spPr/>
        <p:txBody>
          <a:bodyPr>
            <a:normAutofit lnSpcReduction="10000"/>
          </a:bodyPr>
          <a:p>
            <a:r>
              <a:rPr lang="en-PH" altLang="en-US"/>
              <a:t>A </a:t>
            </a:r>
            <a:r>
              <a:rPr lang="en-US">
                <a:solidFill>
                  <a:srgbClr val="FF0000"/>
                </a:solidFill>
              </a:rPr>
              <a:t>mosquito-borne viral infection</a:t>
            </a:r>
            <a:r>
              <a:rPr lang="en-US"/>
              <a:t> that is common in warm, tropical climates</a:t>
            </a:r>
            <a:endParaRPr lang="en-US"/>
          </a:p>
          <a:p>
            <a:r>
              <a:rPr lang="en-PH" altLang="en-US"/>
              <a:t>Infection is caused by any one of four closely related dengue viruses (called serotypes)</a:t>
            </a:r>
            <a:endParaRPr lang="en-PH" altLang="en-US"/>
          </a:p>
          <a:p>
            <a:pPr lvl="1"/>
            <a:r>
              <a:rPr lang="en-PH" altLang="en-US"/>
              <a:t>lead to wide spectrum of symptoms</a:t>
            </a:r>
            <a:endParaRPr lang="en-PH" altLang="en-US"/>
          </a:p>
          <a:p>
            <a:pPr lvl="2"/>
            <a:r>
              <a:rPr lang="en-PH" altLang="en-US"/>
              <a:t>extremely mild (unnoticable)</a:t>
            </a:r>
            <a:endParaRPr lang="en-PH" altLang="en-US"/>
          </a:p>
          <a:p>
            <a:pPr lvl="2"/>
            <a:r>
              <a:rPr lang="en-PH" altLang="en-US"/>
              <a:t>may require medical intervention and hospitalization</a:t>
            </a:r>
            <a:endParaRPr lang="en-PH" altLang="en-US"/>
          </a:p>
          <a:p>
            <a:pPr lvl="2"/>
            <a:r>
              <a:rPr lang="en-PH" altLang="en-US"/>
              <a:t>can be fatal (severe cases)</a:t>
            </a:r>
            <a:endParaRPr lang="en-PH" altLang="en-US"/>
          </a:p>
          <a:p>
            <a:pPr lvl="0"/>
            <a:r>
              <a:rPr lang="en-PH" altLang="en-US">
                <a:solidFill>
                  <a:srgbClr val="FF0000"/>
                </a:solidFill>
              </a:rPr>
              <a:t>No treatment for the infection</a:t>
            </a:r>
            <a:r>
              <a:rPr lang="en-PH" altLang="en-US"/>
              <a:t> but symptoms can be managed</a:t>
            </a:r>
            <a:endParaRPr lang="en-PH" altLang="en-US"/>
          </a:p>
          <a:p>
            <a:pPr lvl="0"/>
            <a:r>
              <a:rPr lang="en-PH" altLang="en-US"/>
              <a:t>Top 10 diseases for 2019</a:t>
            </a:r>
            <a:endParaRPr lang="en-PH" altLang="en-US"/>
          </a:p>
          <a:p>
            <a:pPr lvl="1"/>
            <a:r>
              <a:rPr lang="en-PH" altLang="en-US"/>
              <a:t>Fastest spreading, epidemic-prone infectious disease</a:t>
            </a:r>
            <a:endParaRPr lang="en-PH"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29640" y="2766060"/>
            <a:ext cx="10515600" cy="1325563"/>
          </a:xfrm>
        </p:spPr>
        <p:txBody>
          <a:bodyPr>
            <a:normAutofit fontScale="90000"/>
          </a:bodyPr>
          <a:p>
            <a:pPr algn="ctr"/>
            <a:r>
              <a:rPr lang="en-PH" altLang="en-US"/>
              <a:t>Thank you for your attention</a:t>
            </a:r>
            <a:br>
              <a:rPr lang="en-PH" altLang="en-US"/>
            </a:br>
            <a:br>
              <a:rPr lang="en-PH" altLang="en-US"/>
            </a:br>
            <a:r>
              <a:rPr lang="en-PH" altLang="en-US" sz="2665" i="1"/>
              <a:t>Remote Sensing is defined as the acquisition of information about an object without being in physical contact with it.</a:t>
            </a:r>
            <a:r>
              <a:rPr lang="en-PH" altLang="en-US" sz="2665"/>
              <a:t>  </a:t>
            </a:r>
            <a:r>
              <a:rPr lang="en-PH" altLang="en-US" sz="2665" b="1" i="1"/>
              <a:t>Charles Elachi</a:t>
            </a:r>
            <a:endParaRPr lang="en-PH" altLang="en-US" sz="2665" b="1"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normAutofit fontScale="90000"/>
          </a:bodyPr>
          <a:p>
            <a:r>
              <a:rPr lang="en-PH" altLang="en-US"/>
              <a:t>Who Spreads Dengue: </a:t>
            </a:r>
            <a:r>
              <a:rPr lang="en-PH" altLang="en-US" b="1" i="1"/>
              <a:t>Aedes aegypti/albopictus </a:t>
            </a:r>
            <a:endParaRPr lang="en-PH" altLang="en-US" b="1" i="1"/>
          </a:p>
        </p:txBody>
      </p:sp>
      <p:sp>
        <p:nvSpPr>
          <p:cNvPr id="13" name="Text Box 12"/>
          <p:cNvSpPr txBox="1"/>
          <p:nvPr/>
        </p:nvSpPr>
        <p:spPr>
          <a:xfrm>
            <a:off x="1094740" y="1394460"/>
            <a:ext cx="4421505" cy="5077460"/>
          </a:xfrm>
          <a:prstGeom prst="rect">
            <a:avLst/>
          </a:prstGeom>
          <a:noFill/>
        </p:spPr>
        <p:txBody>
          <a:bodyPr wrap="square" rtlCol="0">
            <a:spAutoFit/>
          </a:bodyPr>
          <a:p>
            <a:pPr marL="285750" indent="-285750">
              <a:buFont typeface="Arial" panose="020B0604020202020204" pitchFamily="34" charset="0"/>
              <a:buChar char="•"/>
            </a:pPr>
            <a:r>
              <a:rPr lang="en-PH" altLang="en-US"/>
              <a:t>Virus is spread through the bite of </a:t>
            </a:r>
            <a:r>
              <a:rPr lang="en-PH" altLang="en-US" i="1">
                <a:solidFill>
                  <a:srgbClr val="FF0000"/>
                </a:solidFill>
              </a:rPr>
              <a:t>female mosquito</a:t>
            </a:r>
            <a:endParaRPr lang="en-PH" altLang="en-US" i="1">
              <a:solidFill>
                <a:srgbClr val="FF0000"/>
              </a:solidFill>
            </a:endParaRPr>
          </a:p>
          <a:p>
            <a:pPr marL="742950" lvl="1" indent="-285750">
              <a:buFont typeface="Arial" panose="020B0604020202020204" pitchFamily="34" charset="0"/>
              <a:buChar char="•"/>
            </a:pPr>
            <a:r>
              <a:rPr lang="en-PH" altLang="en-US"/>
              <a:t>Becomes infected when it takes blood of an infected person with the virus</a:t>
            </a:r>
            <a:endParaRPr lang="en-PH" altLang="en-US"/>
          </a:p>
          <a:p>
            <a:pPr marL="285750" lvl="0" indent="-285750">
              <a:buFont typeface="Arial" panose="020B0604020202020204" pitchFamily="34" charset="0"/>
              <a:buChar char="•"/>
            </a:pPr>
            <a:r>
              <a:rPr lang="en-PH" altLang="en-US"/>
              <a:t>Typically lay eggs near standing water in containers that hold water</a:t>
            </a:r>
            <a:endParaRPr lang="en-PH" altLang="en-US"/>
          </a:p>
          <a:p>
            <a:pPr marL="742950" lvl="1" indent="-285750">
              <a:buFont typeface="Arial" panose="020B0604020202020204" pitchFamily="34" charset="0"/>
              <a:buChar char="•"/>
            </a:pPr>
            <a:r>
              <a:rPr lang="en-PH" altLang="en-US"/>
              <a:t>buckets</a:t>
            </a:r>
            <a:endParaRPr lang="en-PH" altLang="en-US"/>
          </a:p>
          <a:p>
            <a:pPr marL="742950" lvl="1" indent="-285750">
              <a:buFont typeface="Arial" panose="020B0604020202020204" pitchFamily="34" charset="0"/>
              <a:buChar char="•"/>
            </a:pPr>
            <a:r>
              <a:rPr lang="en-PH" altLang="en-US"/>
              <a:t>bowls</a:t>
            </a:r>
            <a:endParaRPr lang="en-PH" altLang="en-US"/>
          </a:p>
          <a:p>
            <a:pPr marL="742950" lvl="1" indent="-285750">
              <a:buFont typeface="Arial" panose="020B0604020202020204" pitchFamily="34" charset="0"/>
              <a:buChar char="•"/>
            </a:pPr>
            <a:r>
              <a:rPr lang="en-PH" altLang="en-US"/>
              <a:t>animal dishes</a:t>
            </a:r>
            <a:endParaRPr lang="en-PH" altLang="en-US"/>
          </a:p>
          <a:p>
            <a:pPr marL="742950" lvl="1" indent="-285750">
              <a:buFont typeface="Arial" panose="020B0604020202020204" pitchFamily="34" charset="0"/>
              <a:buChar char="•"/>
            </a:pPr>
            <a:r>
              <a:rPr lang="en-PH" altLang="en-US"/>
              <a:t>flower pots and vases</a:t>
            </a:r>
            <a:endParaRPr lang="en-PH" altLang="en-US"/>
          </a:p>
          <a:p>
            <a:pPr marL="742950" lvl="1" indent="-285750">
              <a:buFont typeface="Arial" panose="020B0604020202020204" pitchFamily="34" charset="0"/>
              <a:buChar char="•"/>
            </a:pPr>
            <a:r>
              <a:rPr lang="en-PH" altLang="en-US"/>
              <a:t> unused tires</a:t>
            </a:r>
            <a:endParaRPr lang="en-PH" altLang="en-US"/>
          </a:p>
          <a:p>
            <a:pPr marL="285750" lvl="0" indent="-285750">
              <a:buFont typeface="Arial" panose="020B0604020202020204" pitchFamily="34" charset="0"/>
              <a:buChar char="•"/>
            </a:pPr>
            <a:r>
              <a:rPr lang="en-PH" altLang="en-US"/>
              <a:t>Prefer to bite people</a:t>
            </a:r>
            <a:endParaRPr lang="en-PH" altLang="en-US"/>
          </a:p>
          <a:p>
            <a:pPr marL="742950" lvl="1" indent="-285750">
              <a:buFont typeface="Arial" panose="020B0604020202020204" pitchFamily="34" charset="0"/>
              <a:buChar char="•"/>
            </a:pPr>
            <a:r>
              <a:rPr lang="en-PH" altLang="en-US"/>
              <a:t>live both indoors/outdoors near people</a:t>
            </a:r>
            <a:endParaRPr lang="en-PH" altLang="en-US"/>
          </a:p>
          <a:p>
            <a:pPr marL="285750" lvl="0" indent="-285750">
              <a:buFont typeface="Arial" panose="020B0604020202020204" pitchFamily="34" charset="0"/>
              <a:buChar char="•"/>
            </a:pPr>
            <a:r>
              <a:rPr lang="en-PH" altLang="en-US">
                <a:solidFill>
                  <a:srgbClr val="FF0000"/>
                </a:solidFill>
              </a:rPr>
              <a:t>Daytime feeder</a:t>
            </a:r>
            <a:endParaRPr lang="en-PH" altLang="en-US">
              <a:solidFill>
                <a:srgbClr val="FF0000"/>
              </a:solidFill>
            </a:endParaRPr>
          </a:p>
          <a:p>
            <a:pPr marL="742950" lvl="1" indent="-285750">
              <a:buFont typeface="Arial" panose="020B0604020202020204" pitchFamily="34" charset="0"/>
              <a:buChar char="•"/>
            </a:pPr>
            <a:r>
              <a:rPr lang="en-PH" altLang="en-US"/>
              <a:t>Early morning</a:t>
            </a:r>
            <a:endParaRPr lang="en-PH" altLang="en-US"/>
          </a:p>
          <a:p>
            <a:pPr marL="742950" lvl="1" indent="-285750">
              <a:buFont typeface="Arial" panose="020B0604020202020204" pitchFamily="34" charset="0"/>
              <a:buChar char="•"/>
            </a:pPr>
            <a:r>
              <a:rPr lang="en-PH" altLang="en-US"/>
              <a:t>Evening before dusk</a:t>
            </a:r>
            <a:endParaRPr lang="en-PH" altLang="en-US"/>
          </a:p>
        </p:txBody>
      </p:sp>
      <p:sp>
        <p:nvSpPr>
          <p:cNvPr id="14" name="Text Box 13"/>
          <p:cNvSpPr txBox="1"/>
          <p:nvPr/>
        </p:nvSpPr>
        <p:spPr>
          <a:xfrm>
            <a:off x="6217285" y="5097145"/>
            <a:ext cx="5264785" cy="368300"/>
          </a:xfrm>
          <a:prstGeom prst="rect">
            <a:avLst/>
          </a:prstGeom>
          <a:noFill/>
        </p:spPr>
        <p:txBody>
          <a:bodyPr wrap="square" rtlCol="0">
            <a:spAutoFit/>
          </a:bodyPr>
          <a:p>
            <a:pPr marL="285750" indent="-285750">
              <a:buFont typeface="Arial" panose="020B0604020202020204" pitchFamily="34" charset="0"/>
              <a:buChar char="•"/>
            </a:pPr>
            <a:r>
              <a:rPr lang="en-PH" altLang="en-US" i="1">
                <a:solidFill>
                  <a:srgbClr val="FF0000"/>
                </a:solidFill>
              </a:rPr>
              <a:t>They also spread Zika and Chikununya virues</a:t>
            </a:r>
            <a:endParaRPr lang="en-PH" altLang="en-US" i="1">
              <a:solidFill>
                <a:srgbClr val="FF0000"/>
              </a:solidFill>
            </a:endParaRPr>
          </a:p>
        </p:txBody>
      </p:sp>
      <p:pic>
        <p:nvPicPr>
          <p:cNvPr id="16" name="Content Placeholder 15" descr="download (1)"/>
          <p:cNvPicPr>
            <a:picLocks noChangeAspect="1"/>
          </p:cNvPicPr>
          <p:nvPr>
            <p:ph sz="half" idx="2"/>
          </p:nvPr>
        </p:nvPicPr>
        <p:blipFill>
          <a:blip r:embed="rId1"/>
          <a:stretch>
            <a:fillRect/>
          </a:stretch>
        </p:blipFill>
        <p:spPr>
          <a:xfrm>
            <a:off x="6450330" y="3075940"/>
            <a:ext cx="4624705" cy="18503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Dengue Status in the Philippines</a:t>
            </a:r>
            <a:endParaRPr lang="en-PH" altLang="en-US"/>
          </a:p>
        </p:txBody>
      </p:sp>
      <p:pic>
        <p:nvPicPr>
          <p:cNvPr id="5" name="Content Placeholder 4"/>
          <p:cNvPicPr>
            <a:picLocks noChangeAspect="1"/>
          </p:cNvPicPr>
          <p:nvPr>
            <p:ph sz="half" idx="1"/>
          </p:nvPr>
        </p:nvPicPr>
        <p:blipFill>
          <a:blip r:embed="rId1"/>
          <a:stretch>
            <a:fillRect/>
          </a:stretch>
        </p:blipFill>
        <p:spPr>
          <a:xfrm>
            <a:off x="1835150" y="1615440"/>
            <a:ext cx="7593330" cy="48628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Dengue Status: Central Visayas, Philippines</a:t>
            </a:r>
            <a:endParaRPr lang="en-PH" altLang="en-US"/>
          </a:p>
        </p:txBody>
      </p:sp>
      <p:sp>
        <p:nvSpPr>
          <p:cNvPr id="3" name="Content Placeholder 2"/>
          <p:cNvSpPr>
            <a:spLocks noGrp="1"/>
          </p:cNvSpPr>
          <p:nvPr>
            <p:ph sz="half" idx="1"/>
          </p:nvPr>
        </p:nvSpPr>
        <p:spPr>
          <a:xfrm>
            <a:off x="838200" y="1825625"/>
            <a:ext cx="10516235" cy="4351655"/>
          </a:xfrm>
        </p:spPr>
        <p:txBody>
          <a:bodyPr>
            <a:normAutofit fontScale="90000" lnSpcReduction="20000"/>
          </a:bodyPr>
          <a:p>
            <a:r>
              <a:rPr lang="en-PH" altLang="en-US" b="1" i="1" u="sng">
                <a:solidFill>
                  <a:schemeClr val="accent1"/>
                </a:solidFill>
              </a:rPr>
              <a:t>Cebu City:</a:t>
            </a:r>
            <a:r>
              <a:rPr lang="en-PH" altLang="en-US" b="1"/>
              <a:t> </a:t>
            </a:r>
            <a:r>
              <a:rPr lang="en-PH" altLang="en-US"/>
              <a:t>Increased in first two months of 2020 with 5,933 infection </a:t>
            </a:r>
            <a:r>
              <a:rPr lang="en-PH" altLang="en-US" i="1"/>
              <a:t>(Outbreak News Today, March 6, 2020</a:t>
            </a:r>
            <a:r>
              <a:rPr lang="en-PH" altLang="en-US"/>
              <a:t>)</a:t>
            </a:r>
            <a:endParaRPr lang="en-PH" altLang="en-US"/>
          </a:p>
          <a:p>
            <a:r>
              <a:rPr lang="en-PH" altLang="en-US" b="1" i="1" u="sng">
                <a:solidFill>
                  <a:schemeClr val="accent1"/>
                </a:solidFill>
                <a:sym typeface="+mn-ea"/>
              </a:rPr>
              <a:t>Cebu City: </a:t>
            </a:r>
            <a:r>
              <a:rPr lang="en-PH" altLang="en-US"/>
              <a:t>8,724 cases with atleast 31 dengue deaths</a:t>
            </a:r>
            <a:endParaRPr lang="en-PH" altLang="en-US"/>
          </a:p>
          <a:p>
            <a:pPr lvl="1"/>
            <a:r>
              <a:rPr lang="en-PH" altLang="en-US">
                <a:solidFill>
                  <a:srgbClr val="FF0000"/>
                </a:solidFill>
              </a:rPr>
              <a:t>case fatality rate 0.3% &gt; 0.1 % National Dengue Program Goal</a:t>
            </a:r>
            <a:r>
              <a:rPr lang="en-PH" altLang="en-US">
                <a:solidFill>
                  <a:schemeClr val="tx1"/>
                </a:solidFill>
              </a:rPr>
              <a:t> </a:t>
            </a:r>
            <a:r>
              <a:rPr lang="en-PH" altLang="en-US" i="1">
                <a:solidFill>
                  <a:schemeClr val="tx1"/>
                </a:solidFill>
              </a:rPr>
              <a:t>(Cebu Daily News, July 8, 2020)</a:t>
            </a:r>
            <a:endParaRPr lang="en-PH" altLang="en-US" i="1">
              <a:solidFill>
                <a:schemeClr val="tx1"/>
              </a:solidFill>
            </a:endParaRPr>
          </a:p>
          <a:p>
            <a:pPr lvl="0"/>
            <a:r>
              <a:rPr lang="en-PH" altLang="en-US" sz="2800" b="1" i="1" u="sng">
                <a:solidFill>
                  <a:schemeClr val="accent1"/>
                </a:solidFill>
              </a:rPr>
              <a:t>Region 6:</a:t>
            </a:r>
            <a:r>
              <a:rPr lang="en-PH" altLang="en-US" sz="2800" i="1">
                <a:solidFill>
                  <a:schemeClr val="tx1"/>
                </a:solidFill>
              </a:rPr>
              <a:t> 3,675 cases from January 2020 to October 2020 </a:t>
            </a:r>
            <a:r>
              <a:rPr lang="en-PH" altLang="en-US" sz="2445" i="1">
                <a:solidFill>
                  <a:schemeClr val="tx1"/>
                </a:solidFill>
              </a:rPr>
              <a:t>(ProMED, International Society for Infectious Diseases, November 21, 2020)</a:t>
            </a:r>
            <a:endParaRPr lang="en-PH" altLang="en-US" i="1">
              <a:solidFill>
                <a:schemeClr val="tx1"/>
              </a:solidFill>
            </a:endParaRPr>
          </a:p>
          <a:p>
            <a:pPr lvl="0"/>
            <a:endParaRPr lang="en-PH" altLang="en-US">
              <a:solidFill>
                <a:schemeClr val="tx1"/>
              </a:solidFill>
            </a:endParaRPr>
          </a:p>
          <a:p>
            <a:pPr marL="0" lvl="0" indent="0">
              <a:buNone/>
            </a:pPr>
            <a:r>
              <a:rPr lang="en-PH" altLang="en-US" b="1" i="1" u="sng">
                <a:solidFill>
                  <a:schemeClr val="tx1"/>
                </a:solidFill>
              </a:rPr>
              <a:t>Note:</a:t>
            </a:r>
            <a:r>
              <a:rPr lang="en-PH" altLang="en-US" i="1">
                <a:solidFill>
                  <a:schemeClr val="tx1"/>
                </a:solidFill>
              </a:rPr>
              <a:t> Established seasonal and cyclical epidemic patterns, with large outbreaks occuring at 2-3 years intervals. </a:t>
            </a:r>
            <a:r>
              <a:rPr lang="en-PH" altLang="en-US" sz="2445" i="1">
                <a:solidFill>
                  <a:schemeClr val="tx1"/>
                </a:solidFill>
              </a:rPr>
              <a:t>(Chapter 1, General Considerations, WHO)</a:t>
            </a:r>
            <a:endParaRPr lang="en-PH" altLang="en-US" i="1">
              <a:solidFill>
                <a:schemeClr val="tx1"/>
              </a:solidFill>
            </a:endParaRPr>
          </a:p>
          <a:p>
            <a:pPr lvl="1"/>
            <a:endParaRPr lang="en-PH" altLang="en-US">
              <a:solidFill>
                <a:schemeClr val="tx1"/>
              </a:solidFill>
            </a:endParaRPr>
          </a:p>
          <a:p>
            <a:pPr marL="0" lvl="0" indent="0">
              <a:buNone/>
            </a:pPr>
            <a:r>
              <a:rPr lang="en-PH" altLang="en-US" sz="1555" b="1" i="1">
                <a:solidFill>
                  <a:schemeClr val="tx1"/>
                </a:solidFill>
              </a:rPr>
              <a:t>Department of Health</a:t>
            </a:r>
            <a:r>
              <a:rPr lang="en-PH" altLang="en-US" sz="1555" i="1">
                <a:solidFill>
                  <a:schemeClr val="tx1"/>
                </a:solidFill>
              </a:rPr>
              <a:t>: The Department of Health is the executive department of the Government of the Philippines responsible for ensuring access to basic public health services by all Filipinos through the provision of quality health care and the regulation of all health services and products.</a:t>
            </a:r>
            <a:endParaRPr lang="en-PH" altLang="en-US" sz="1555" i="1">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Philippine Map: Central Visayas</a:t>
            </a:r>
            <a:endParaRPr lang="en-PH" altLang="en-US"/>
          </a:p>
        </p:txBody>
      </p:sp>
      <p:pic>
        <p:nvPicPr>
          <p:cNvPr id="4" name="Content Placeholder 3"/>
          <p:cNvPicPr>
            <a:picLocks noChangeAspect="1"/>
          </p:cNvPicPr>
          <p:nvPr>
            <p:ph sz="half" idx="1"/>
          </p:nvPr>
        </p:nvPicPr>
        <p:blipFill>
          <a:blip r:embed="rId1"/>
          <a:stretch>
            <a:fillRect/>
          </a:stretch>
        </p:blipFill>
        <p:spPr>
          <a:xfrm>
            <a:off x="1310640" y="1825625"/>
            <a:ext cx="4236085" cy="4351655"/>
          </a:xfrm>
          <a:prstGeom prst="rect">
            <a:avLst/>
          </a:prstGeom>
        </p:spPr>
      </p:pic>
      <p:pic>
        <p:nvPicPr>
          <p:cNvPr id="5" name="Content Placeholder 4"/>
          <p:cNvPicPr>
            <a:picLocks noChangeAspect="1"/>
          </p:cNvPicPr>
          <p:nvPr>
            <p:ph sz="half" idx="2"/>
          </p:nvPr>
        </p:nvPicPr>
        <p:blipFill>
          <a:blip r:embed="rId2"/>
          <a:stretch>
            <a:fillRect/>
          </a:stretch>
        </p:blipFill>
        <p:spPr>
          <a:xfrm>
            <a:off x="6172200" y="1835150"/>
            <a:ext cx="5181600" cy="43319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Reserach Objective</a:t>
            </a:r>
            <a:endParaRPr lang="en-PH" altLang="en-US"/>
          </a:p>
        </p:txBody>
      </p:sp>
      <p:sp>
        <p:nvSpPr>
          <p:cNvPr id="6" name="Text Box 5"/>
          <p:cNvSpPr txBox="1"/>
          <p:nvPr/>
        </p:nvSpPr>
        <p:spPr>
          <a:xfrm>
            <a:off x="739775" y="1972310"/>
            <a:ext cx="10321925" cy="2676525"/>
          </a:xfrm>
          <a:prstGeom prst="rect">
            <a:avLst/>
          </a:prstGeom>
          <a:noFill/>
        </p:spPr>
        <p:txBody>
          <a:bodyPr wrap="square" rtlCol="0">
            <a:spAutoFit/>
          </a:bodyPr>
          <a:p>
            <a:r>
              <a:rPr lang="en-PH" altLang="en-US" sz="2800"/>
              <a:t>To predict dengue outbreak in the Philippines at barangay level</a:t>
            </a:r>
            <a:endParaRPr lang="en-PH" altLang="en-US" sz="2800"/>
          </a:p>
          <a:p>
            <a:pPr marL="914400" lvl="1" indent="-457200">
              <a:buFont typeface="Arial" panose="020B0604020202020204" pitchFamily="34" charset="0"/>
              <a:buChar char="•"/>
            </a:pPr>
            <a:r>
              <a:rPr lang="en-PH" altLang="en-US" sz="2800"/>
              <a:t>To analyse the spatial-temporal pattern of dengue fever epidemics in region 6 and region 7 </a:t>
            </a:r>
            <a:endParaRPr lang="en-PH" altLang="en-US" sz="2800"/>
          </a:p>
          <a:p>
            <a:pPr marL="914400" lvl="1" indent="-457200">
              <a:buFont typeface="Arial" panose="020B0604020202020204" pitchFamily="34" charset="0"/>
              <a:buChar char="•"/>
            </a:pPr>
            <a:endParaRPr lang="en-PH" altLang="en-US" sz="2800"/>
          </a:p>
          <a:p>
            <a:pPr marL="914400" lvl="1" indent="-457200">
              <a:buFont typeface="Arial" panose="020B0604020202020204" pitchFamily="34" charset="0"/>
              <a:buChar char="•"/>
            </a:pPr>
            <a:r>
              <a:rPr lang="en-PH" altLang="en-US" sz="2800"/>
              <a:t>Compare the main influencing factors affecting the spatial disparities of dengue outbreak in the two regions.</a:t>
            </a:r>
            <a:endParaRPr lang="en-PH"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Reserach Objective</a:t>
            </a:r>
            <a:endParaRPr lang="en-PH" altLang="en-US"/>
          </a:p>
        </p:txBody>
      </p:sp>
      <p:sp>
        <p:nvSpPr>
          <p:cNvPr id="6" name="Text Box 5"/>
          <p:cNvSpPr txBox="1"/>
          <p:nvPr/>
        </p:nvSpPr>
        <p:spPr>
          <a:xfrm>
            <a:off x="739775" y="1972310"/>
            <a:ext cx="10321925" cy="5323205"/>
          </a:xfrm>
          <a:prstGeom prst="rect">
            <a:avLst/>
          </a:prstGeom>
          <a:noFill/>
        </p:spPr>
        <p:txBody>
          <a:bodyPr wrap="square" rtlCol="0">
            <a:spAutoFit/>
          </a:bodyPr>
          <a:p>
            <a:pPr marL="914400" lvl="1" indent="-457200">
              <a:buFont typeface="Arial" panose="020B0604020202020204" pitchFamily="34" charset="0"/>
              <a:buChar char="•"/>
            </a:pPr>
            <a:r>
              <a:rPr lang="en-PH" altLang="en-US" sz="2800"/>
              <a:t>To analyse the spatial-temporal pattern of dengue fever epidemics in region 6 and region 7 </a:t>
            </a:r>
            <a:endParaRPr lang="en-PH" altLang="en-US" sz="2800"/>
          </a:p>
          <a:p>
            <a:pPr marL="914400" lvl="1" indent="-457200">
              <a:buFont typeface="Wingdings" panose="05000000000000000000" charset="0"/>
              <a:buChar char="Ø"/>
            </a:pPr>
            <a:r>
              <a:rPr lang="en-PH" altLang="en-US" sz="2800"/>
              <a:t>Moran’s I</a:t>
            </a:r>
            <a:endParaRPr lang="en-PH" altLang="en-US" sz="2800"/>
          </a:p>
          <a:p>
            <a:pPr marL="914400" lvl="1" indent="-457200">
              <a:buFont typeface="Wingdings" panose="05000000000000000000" charset="0"/>
              <a:buChar char="Ø"/>
            </a:pPr>
            <a:endParaRPr lang="en-PH" altLang="en-US" sz="2800"/>
          </a:p>
          <a:p>
            <a:pPr marL="914400" lvl="1" indent="-457200">
              <a:buFont typeface="Wingdings" panose="05000000000000000000" charset="0"/>
              <a:buChar char="Ø"/>
            </a:pPr>
            <a:endParaRPr lang="en-PH" altLang="en-US" sz="2800"/>
          </a:p>
          <a:p>
            <a:pPr marL="914400" lvl="1" indent="-457200">
              <a:buFont typeface="Wingdings" panose="05000000000000000000" charset="0"/>
              <a:buChar char="Ø"/>
            </a:pPr>
            <a:endParaRPr lang="en-PH" altLang="en-US" sz="2800"/>
          </a:p>
          <a:p>
            <a:pPr marL="914400" lvl="1" indent="-457200">
              <a:buFont typeface="Wingdings" panose="05000000000000000000" charset="0"/>
              <a:buChar char="Ø"/>
            </a:pPr>
            <a:endParaRPr lang="en-PH" altLang="en-US" sz="2800"/>
          </a:p>
          <a:p>
            <a:pPr lvl="1" indent="0">
              <a:buNone/>
            </a:pPr>
            <a:r>
              <a:rPr lang="en-PH" altLang="en-US" sz="2000" i="1"/>
              <a:t>n - number of grids in the study area</a:t>
            </a:r>
            <a:endParaRPr lang="en-PH" altLang="en-US" sz="2000" i="1"/>
          </a:p>
          <a:p>
            <a:pPr lvl="1" indent="0">
              <a:buNone/>
            </a:pPr>
            <a:r>
              <a:rPr lang="en-PH" altLang="en-US" sz="2000" i="1"/>
              <a:t>x</a:t>
            </a:r>
            <a:r>
              <a:rPr lang="en-PH" altLang="en-US" sz="2000" i="1" baseline="-25000"/>
              <a:t>i</a:t>
            </a:r>
            <a:r>
              <a:rPr lang="en-PH" altLang="en-US" sz="2000" i="1"/>
              <a:t> and x</a:t>
            </a:r>
            <a:r>
              <a:rPr lang="en-PH" altLang="en-US" sz="2000" i="1" baseline="-25000"/>
              <a:t>j </a:t>
            </a:r>
            <a:r>
              <a:rPr lang="en-PH" altLang="en-US" sz="2000" i="1"/>
              <a:t>- dengue occurence in grids i and j</a:t>
            </a:r>
            <a:endParaRPr lang="en-PH" altLang="en-US" sz="2000" i="1"/>
          </a:p>
          <a:p>
            <a:pPr lvl="1" indent="0">
              <a:buNone/>
            </a:pPr>
            <a:r>
              <a:rPr lang="en-PH" altLang="en-US" sz="2000" i="1"/>
              <a:t>w</a:t>
            </a:r>
            <a:r>
              <a:rPr lang="en-PH" altLang="en-US" sz="2000" i="1" baseline="-25000"/>
              <a:t>ij</a:t>
            </a:r>
            <a:r>
              <a:rPr lang="en-PH" altLang="en-US" sz="2000" i="1"/>
              <a:t> - matrix of spatial weights</a:t>
            </a:r>
            <a:endParaRPr lang="en-PH" altLang="en-US" sz="2000"/>
          </a:p>
          <a:p>
            <a:pPr lvl="1" indent="0">
              <a:buNone/>
            </a:pPr>
            <a:endParaRPr lang="en-PH" altLang="en-US" sz="2800"/>
          </a:p>
          <a:p>
            <a:pPr marL="914400" lvl="1" indent="-457200">
              <a:buFont typeface="Arial" panose="020B0604020202020204" pitchFamily="34" charset="0"/>
              <a:buChar char="•"/>
            </a:pPr>
            <a:endParaRPr lang="en-PH" altLang="en-US" sz="2800"/>
          </a:p>
          <a:p>
            <a:pPr lvl="1" indent="0">
              <a:buFont typeface="Arial" panose="020B0604020202020204" pitchFamily="34" charset="0"/>
              <a:buNone/>
            </a:pPr>
            <a:endParaRPr lang="en-PH" altLang="en-US" sz="2800"/>
          </a:p>
        </p:txBody>
      </p:sp>
      <p:pic>
        <p:nvPicPr>
          <p:cNvPr id="3" name="Content Placeholder 2"/>
          <p:cNvPicPr>
            <a:picLocks noChangeAspect="1"/>
          </p:cNvPicPr>
          <p:nvPr>
            <p:ph idx="1"/>
          </p:nvPr>
        </p:nvPicPr>
        <p:blipFill>
          <a:blip r:embed="rId1"/>
          <a:stretch>
            <a:fillRect/>
          </a:stretch>
        </p:blipFill>
        <p:spPr>
          <a:xfrm>
            <a:off x="3910330" y="3117850"/>
            <a:ext cx="3981450" cy="1676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Reserach Objective</a:t>
            </a:r>
            <a:endParaRPr lang="en-PH" altLang="en-US"/>
          </a:p>
        </p:txBody>
      </p:sp>
      <p:sp>
        <p:nvSpPr>
          <p:cNvPr id="6" name="Text Box 5"/>
          <p:cNvSpPr txBox="1"/>
          <p:nvPr/>
        </p:nvSpPr>
        <p:spPr>
          <a:xfrm>
            <a:off x="739775" y="1972310"/>
            <a:ext cx="10321925" cy="2676525"/>
          </a:xfrm>
          <a:prstGeom prst="rect">
            <a:avLst/>
          </a:prstGeom>
          <a:noFill/>
        </p:spPr>
        <p:txBody>
          <a:bodyPr wrap="square" rtlCol="0">
            <a:spAutoFit/>
          </a:bodyPr>
          <a:p>
            <a:pPr marL="914400" lvl="1" indent="-457200">
              <a:buFont typeface="Arial" panose="020B0604020202020204" pitchFamily="34" charset="0"/>
              <a:buChar char="•"/>
            </a:pPr>
            <a:r>
              <a:rPr lang="en-PH" altLang="en-US" sz="2800"/>
              <a:t>Compare the main influencing factors affecting the spatial disparities of dengue outbreak in the two regions.</a:t>
            </a:r>
            <a:endParaRPr lang="en-PH" altLang="en-US" sz="2800"/>
          </a:p>
          <a:p>
            <a:pPr marL="914400" lvl="1" indent="-457200">
              <a:buFont typeface="Wingdings" panose="05000000000000000000" charset="0"/>
              <a:buChar char="Ø"/>
            </a:pPr>
            <a:r>
              <a:rPr lang="en-PH" altLang="en-US" sz="2800"/>
              <a:t>General Additive Model (GAM)</a:t>
            </a:r>
            <a:endParaRPr lang="en-PH" altLang="en-US" sz="2800"/>
          </a:p>
          <a:p>
            <a:pPr marL="914400" lvl="1" indent="-457200">
              <a:buFont typeface="Wingdings" panose="05000000000000000000" charset="0"/>
              <a:buChar char="Ø"/>
            </a:pPr>
            <a:r>
              <a:rPr lang="en-PH" altLang="en-US" sz="2800"/>
              <a:t>Geographically Weighted Regression (GWR)</a:t>
            </a:r>
            <a:endParaRPr lang="en-PH" altLang="en-US" sz="2800"/>
          </a:p>
          <a:p>
            <a:pPr marL="914400" lvl="1" indent="-457200">
              <a:buFont typeface="Wingdings" panose="05000000000000000000" charset="0"/>
              <a:buChar char="Ø"/>
            </a:pPr>
            <a:r>
              <a:rPr lang="en-PH" altLang="en-US" sz="2800">
                <a:sym typeface="+mn-ea"/>
              </a:rPr>
              <a:t>Geographically Weighted Machine Learning (GWML)</a:t>
            </a:r>
            <a:endParaRPr lang="en-PH" altLang="en-US" sz="2800">
              <a:sym typeface="+mn-ea"/>
            </a:endParaRPr>
          </a:p>
          <a:p>
            <a:pPr marL="914400" lvl="1" indent="-457200">
              <a:buFont typeface="Wingdings" panose="05000000000000000000" charset="0"/>
              <a:buChar char="Ø"/>
            </a:pPr>
            <a:r>
              <a:rPr lang="en-PH" altLang="en-US" sz="2800"/>
              <a:t>Geographically Weighted  Artificial Neural Network (GWANN)</a:t>
            </a:r>
            <a:endParaRPr lang="en-PH" altLang="en-US" sz="2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6888</Words>
  <Application>WPS Presentation</Application>
  <PresentationFormat>Widescreen</PresentationFormat>
  <Paragraphs>188</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SimSun</vt:lpstr>
      <vt:lpstr>Wingdings</vt:lpstr>
      <vt:lpstr>Wingdings</vt:lpstr>
      <vt:lpstr>Calibri Light</vt:lpstr>
      <vt:lpstr>Calibri</vt:lpstr>
      <vt:lpstr>Microsoft YaHei</vt:lpstr>
      <vt:lpstr>Arial Unicode MS</vt:lpstr>
      <vt:lpstr>Calibri</vt:lpstr>
      <vt:lpstr>Office Theme</vt:lpstr>
      <vt:lpstr>Application of Artificial Intelligence in Predicting Dengue Outbreak in the Philippines</vt:lpstr>
      <vt:lpstr>What is Dengue (WHO)</vt:lpstr>
      <vt:lpstr>Who Spreads Dengue: Aedes aegypti/albopictus </vt:lpstr>
      <vt:lpstr>Dengue Status in the Philippines</vt:lpstr>
      <vt:lpstr>Dengue Status: Central Visayas, Philippines</vt:lpstr>
      <vt:lpstr>Philippine Map: Central Visayas</vt:lpstr>
      <vt:lpstr>Reserach Objective</vt:lpstr>
      <vt:lpstr>Reserach Objective</vt:lpstr>
      <vt:lpstr>Reserach Objective</vt:lpstr>
      <vt:lpstr>PowerPoint 演示文稿</vt:lpstr>
      <vt:lpstr>PowerPoint 演示文稿</vt:lpstr>
      <vt:lpstr>Geographically Weighted Regression (GWR)</vt:lpstr>
      <vt:lpstr>Geographically Weighted Regression (GWR)</vt:lpstr>
      <vt:lpstr>Geographically Weighted ANN</vt:lpstr>
      <vt:lpstr>PowerPoint 演示文稿</vt:lpstr>
      <vt:lpstr>Features/Predictors</vt:lpstr>
      <vt:lpstr>Features/Predictors</vt:lpstr>
      <vt:lpstr>Features/Predictors</vt:lpstr>
      <vt:lpstr>Research Status</vt:lpstr>
      <vt:lpstr>Thank you for your attention  Remote Sensing is defined as the acquisition of information about an object without being in physical contact with it.  Charles Elachi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Artificial Intelligence in Predicting Dengue Outbreak in the Philippines</dc:title>
  <dc:creator/>
  <cp:lastModifiedBy>Lenovo</cp:lastModifiedBy>
  <cp:revision>26</cp:revision>
  <dcterms:created xsi:type="dcterms:W3CDTF">2020-10-17T17:28:00Z</dcterms:created>
  <dcterms:modified xsi:type="dcterms:W3CDTF">2021-03-16T10:58:13Z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1033-11.2.0.10017</vt:lpwstr>
  </property>
</Properties>
</file>