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9" r:id="rId3"/>
    <p:sldId id="294" r:id="rId4"/>
    <p:sldId id="295" r:id="rId5"/>
    <p:sldId id="296" r:id="rId6"/>
    <p:sldId id="297" r:id="rId7"/>
    <p:sldId id="293" r:id="rId8"/>
    <p:sldId id="301" r:id="rId9"/>
    <p:sldId id="298" r:id="rId10"/>
    <p:sldId id="271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13" d="100"/>
          <a:sy n="113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CDBE7-9647-4AED-9944-F8D24D5CE68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CC566-BA45-4DA7-8394-E5417D637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6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year, BERT was released by researchers at Google, which proved to be one of the efficient and most effective algorithm changes since </a:t>
            </a:r>
            <a:r>
              <a:rPr lang="en-US" dirty="0" err="1"/>
              <a:t>RankBrain</a:t>
            </a:r>
            <a:r>
              <a:rPr lang="en-US" dirty="0"/>
              <a:t>. Looking at the initial results, </a:t>
            </a:r>
            <a:r>
              <a:rPr lang="en-US" dirty="0" err="1"/>
              <a:t>BigBird</a:t>
            </a:r>
            <a:r>
              <a:rPr lang="en-US" dirty="0"/>
              <a:t> is showing similar signs!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CC566-BA45-4DA7-8394-E5417D637E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35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Right now, </a:t>
            </a:r>
            <a:r>
              <a:rPr lang="en-US" dirty="0" err="1"/>
              <a:t>BigBird</a:t>
            </a:r>
            <a:r>
              <a:rPr lang="en-US" dirty="0"/>
              <a:t> is encoder only so it doesn't generate text. Causal attention with the global memory is a bit weird, but we could probably do it.GPT-3 is only using a sequence length of 2048. In most of our paper, we use 4096, but we can go much larger 16k+. Of course, we don't nearly have as many parameters as GPT-3, so our generalization may not be as good.</a:t>
            </a:r>
          </a:p>
          <a:p>
            <a:pPr marL="0" indent="0">
              <a:buNone/>
            </a:pPr>
            <a:r>
              <a:rPr lang="en-US" dirty="0" err="1"/>
              <a:t>BigBird</a:t>
            </a:r>
            <a:r>
              <a:rPr lang="en-US" dirty="0"/>
              <a:t> is just an attention mechanism and could actually be complementary to GPT-3.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CC566-BA45-4DA7-8394-E5417D637E1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1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EC01F-A994-814A-9BF8-064A26CBD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747AB9-C0C5-7549-95BD-257E70F6C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320ED-40FB-F441-ACE1-9FB712AF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A1EE0-CA3F-E648-99A5-CE9FCA46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33D79-78FA-B341-91B4-1736423A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3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E70C5-409D-9245-AC1B-BD0819833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86830A-C5F4-D548-92BF-61CA6B994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4164B8-57E3-0A4B-9583-5B3DC0BC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E617B9-D09E-4E42-A92F-342EA384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DB9A5-51AD-0440-A261-D83F28BA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6F7EF4-2B41-AE4F-A39E-2B2FAD99C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97C923-5B2C-4A4A-A867-9511CC1C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7E85D4-C916-0743-BEAA-4FE62921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24D32B-58F2-7542-A6C7-2804B348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6D5F95-AEBD-414B-9C5F-252BD8EC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3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5E039-3E0E-1D4F-BF88-A5FAA1D6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126C6F-5637-B24E-ACBF-78017E6DE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564E5-1ABD-7E4F-8199-47B5AB20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15940-7F47-894A-98F9-623042E8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5FD43-E8FA-CC44-81A0-8E6A1254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3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8C591-9E05-DC40-B26B-2E62EF8A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496AF-D538-6141-9470-8FC414FCC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B513A-A557-5A4C-8750-74F16983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C1DDA2-5B43-5549-ABFE-CD823846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5731F-59D8-0E48-AE99-CE0E4790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E4372-7296-3049-A75D-97391341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1E7CEE-F94A-1544-991A-3F83FE4A9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3E618-D362-4548-9256-A71C268CF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8F2ECE-F603-5F4D-A61E-3354B5EC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6F614D-7F70-2C4C-B272-A43109BC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1BA65B-B425-594B-8498-D0C05DE2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0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7C6A4-C314-8B44-ADEF-4C9796F3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74191D-51B4-0B4C-AEEB-09A359E56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52745C-9B90-8B49-B1CA-0B44653F0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93C25C-7C86-E145-9B3C-0FC0EA3C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63CF92-E8AF-1649-B610-69CAB777B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48A7C0-8DD5-8B4E-85B8-B69C6C57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0D57F1-1D2C-D54A-A86B-42BBE580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683510-4D54-1747-945A-83CD8178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2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93C5A-C6D4-604A-9485-4E284C71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A96480-0686-A94B-99EA-8A96119D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D7976F-26DB-B441-8A2D-D3BF60A0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E774CB-3593-AE4E-9D24-103FCD5D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8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E36EFE-C59B-2A47-95ED-2201632F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7867F5-ABDF-CD49-B08F-E0ECBA31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419F09-22EE-A54E-9A58-C1751C75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1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3FA79-437A-D942-8D14-F7BE5049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AF158B-4308-CF4B-B23B-A7A4C4C84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2CE9BC-D593-A444-8584-F82A11855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80D157-1345-DF4B-907D-6EEFC2C0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230594-BE46-044B-AC27-34CE047D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4376A5-D91D-D241-B4EC-068EA1F4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7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59D0-F8A9-CE47-9228-FD099078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EB0A9B-7B5D-A54D-88B6-D36A26128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3BA380-1832-CC41-B4CB-75470DB3B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4C345C-0780-F34F-AF6D-69FFB398D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B9BB03-BEF0-D94F-BDA0-D3B629D4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6DB45B-70E6-B44B-89DC-6600DE5E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9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019BB-09D7-6F4C-A6FD-1CE9C197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E2967C-C039-B441-8B1B-2982B392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E6FF0C-DE3C-A443-B15F-E8BDABE49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E194-DCA1-5E44-AF54-57FADEC6DA1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0729A-C17F-C949-8CF8-8733EB2EB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04182-5492-CF4C-AD97-6BF18020E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5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DF33-D0B4-A345-8877-2D9D1804A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2868"/>
            <a:ext cx="9144000" cy="1749004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Summarization of scientific texts</a:t>
            </a:r>
            <a:br>
              <a:rPr lang="en-US" sz="4400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4000" y="5693304"/>
            <a:ext cx="9144000" cy="1655762"/>
          </a:xfrm>
        </p:spPr>
        <p:txBody>
          <a:bodyPr/>
          <a:lstStyle/>
          <a:p>
            <a:r>
              <a:rPr lang="en-GB" dirty="0"/>
              <a:t>S.A. </a:t>
            </a:r>
            <a:r>
              <a:rPr lang="en-GB" dirty="0" err="1"/>
              <a:t>Berezin</a:t>
            </a:r>
            <a:endParaRPr lang="en-GB" dirty="0"/>
          </a:p>
          <a:p>
            <a:r>
              <a:rPr lang="en-GB" dirty="0"/>
              <a:t> Novosibirsk State University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8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82F13-1986-F54F-A5EC-F67D19A5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FFC2B-605C-644E-B701-BF55A8B35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429" y="1752600"/>
            <a:ext cx="5333572" cy="4719375"/>
          </a:xfrm>
        </p:spPr>
        <p:txBody>
          <a:bodyPr>
            <a:normAutofit/>
          </a:bodyPr>
          <a:lstStyle/>
          <a:p>
            <a:r>
              <a:rPr lang="en-US" sz="2400" dirty="0"/>
              <a:t>Two different approaches to the extraction of named entities from scientific texts were tested</a:t>
            </a:r>
          </a:p>
          <a:p>
            <a:endParaRPr lang="en-GB" sz="2600" dirty="0"/>
          </a:p>
          <a:p>
            <a:r>
              <a:rPr lang="en-US" sz="2400" dirty="0"/>
              <a:t>Work is underway to apply trained models to highlight information from scientific texts. </a:t>
            </a:r>
          </a:p>
          <a:p>
            <a:endParaRPr lang="ru-RU" sz="2600" dirty="0"/>
          </a:p>
          <a:p>
            <a:r>
              <a:rPr lang="en-US" sz="2400" dirty="0"/>
              <a:t>The hypothesis under study can improve the result achieved today in the task of the totalization of texts </a:t>
            </a:r>
            <a:endParaRPr lang="ru-RU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8BFDC-AF92-4501-86E8-EB9BCE17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444" y="1507023"/>
            <a:ext cx="5423352" cy="48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6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F676E-5678-634F-9054-9B74E641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4792" y="379562"/>
            <a:ext cx="12781583" cy="405973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Thanks</a:t>
            </a:r>
            <a:r>
              <a:rPr lang="ru-RU" sz="6000" dirty="0"/>
              <a:t> </a:t>
            </a:r>
            <a:r>
              <a:rPr lang="en-US" sz="6000" dirty="0"/>
              <a:t>for</a:t>
            </a:r>
            <a:r>
              <a:rPr lang="ru-RU" sz="6000" dirty="0"/>
              <a:t> </a:t>
            </a:r>
            <a:r>
              <a:rPr lang="en-US" sz="6000" dirty="0"/>
              <a:t>your</a:t>
            </a:r>
            <a:r>
              <a:rPr lang="ru-RU" sz="6000" dirty="0"/>
              <a:t> </a:t>
            </a:r>
            <a:r>
              <a:rPr lang="en-US" sz="6000" dirty="0"/>
              <a:t>attention</a:t>
            </a:r>
            <a:r>
              <a:rPr lang="ru-RU" sz="6000" dirty="0"/>
              <a:t>!</a:t>
            </a:r>
            <a:br>
              <a:rPr lang="ru-RU" sz="3200" dirty="0"/>
            </a:br>
            <a:r>
              <a:rPr lang="en-US" sz="3200" dirty="0"/>
              <a:t>   [act]              </a:t>
            </a:r>
            <a:r>
              <a:rPr lang="ru-RU" sz="3200" dirty="0"/>
              <a:t> </a:t>
            </a:r>
            <a:r>
              <a:rPr lang="en-US" sz="3200" dirty="0"/>
              <a:t>0       [per]                 [act]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87207-9970-4184-9AD4-1B6C7D01308C}"/>
              </a:ext>
            </a:extLst>
          </p:cNvPr>
          <p:cNvSpPr txBox="1"/>
          <p:nvPr/>
        </p:nvSpPr>
        <p:spPr>
          <a:xfrm>
            <a:off x="2027367" y="5582638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github.com/</a:t>
            </a:r>
            <a:r>
              <a:rPr lang="en-US" sz="2400" dirty="0" err="1"/>
              <a:t>iis</a:t>
            </a:r>
            <a:r>
              <a:rPr lang="en-US" sz="2400" dirty="0"/>
              <a:t>-research-team</a:t>
            </a:r>
            <a:endParaRPr lang="ru-RU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0A499-6EDC-474D-ACB7-6C421F8FB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80" y="5206344"/>
            <a:ext cx="1417765" cy="1417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9BB9F-912F-4AD2-BC8C-EDE4F47A9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5" y="4550341"/>
            <a:ext cx="2301875" cy="2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9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F605AFCE-CF8B-450B-A4D4-AF8E7CA8F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81" y="2881946"/>
            <a:ext cx="4408333" cy="4351338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Question:</a:t>
            </a:r>
            <a:r>
              <a:rPr lang="en-US" sz="2400" dirty="0"/>
              <a:t> How can we improve quality of text summarization and preserve all key entities in text?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62D809-6E25-4BC7-A052-98ABAB64D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34" y="2685890"/>
            <a:ext cx="5067300" cy="2371725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111711C-6EA1-41F3-BE01-246E7A0CCC41}"/>
              </a:ext>
            </a:extLst>
          </p:cNvPr>
          <p:cNvSpPr txBox="1">
            <a:spLocks/>
          </p:cNvSpPr>
          <p:nvPr/>
        </p:nvSpPr>
        <p:spPr>
          <a:xfrm>
            <a:off x="492114" y="365125"/>
            <a:ext cx="101769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Text summarization using NER technologies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9307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F605AFCE-CF8B-450B-A4D4-AF8E7CA8F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14" y="1942146"/>
            <a:ext cx="468101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Find words and phrases related to certain categories: names, organizations, places, time, etc. 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en-US" sz="2400" dirty="0"/>
              <a:t>Most of the existing solutions are created for texts of general subjects </a:t>
            </a:r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111711C-6EA1-41F3-BE01-246E7A0CCC41}"/>
              </a:ext>
            </a:extLst>
          </p:cNvPr>
          <p:cNvSpPr txBox="1">
            <a:spLocks/>
          </p:cNvSpPr>
          <p:nvPr/>
        </p:nvSpPr>
        <p:spPr>
          <a:xfrm>
            <a:off x="492114" y="365125"/>
            <a:ext cx="101769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Task of named entity recognition</a:t>
            </a:r>
            <a:endParaRPr kumimoji="0" lang="ru-RU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A3DA7-B7F3-4ADA-8BA5-415436B4A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118" y="2297216"/>
            <a:ext cx="53816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0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111711C-6EA1-41F3-BE01-246E7A0CCC41}"/>
              </a:ext>
            </a:extLst>
          </p:cNvPr>
          <p:cNvSpPr txBox="1">
            <a:spLocks/>
          </p:cNvSpPr>
          <p:nvPr/>
        </p:nvSpPr>
        <p:spPr>
          <a:xfrm>
            <a:off x="492114" y="365125"/>
            <a:ext cx="101769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600" dirty="0"/>
              <a:t>Data set </a:t>
            </a:r>
            <a:r>
              <a:rPr kumimoji="0" lang="en-US" sz="36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SciERC</a:t>
            </a:r>
            <a:endParaRPr kumimoji="0" lang="ru-RU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0393A63-FE83-4AE6-94D8-1C19AA04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23" y="2062715"/>
            <a:ext cx="476417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Annotations of 500 scientific articles</a:t>
            </a:r>
          </a:p>
          <a:p>
            <a:endParaRPr lang="ru-RU" sz="2400" dirty="0"/>
          </a:p>
          <a:p>
            <a:r>
              <a:rPr lang="en-US" sz="2400" dirty="0"/>
              <a:t>Entities of scientific topics</a:t>
            </a:r>
            <a:r>
              <a:rPr lang="ru-RU" sz="2400" dirty="0"/>
              <a:t>: </a:t>
            </a:r>
            <a:r>
              <a:rPr lang="en-US" sz="2400" dirty="0"/>
              <a:t>“task”, “method”, “material”, “evaluation metric”</a:t>
            </a:r>
            <a:r>
              <a:rPr lang="ru-RU" sz="2400" dirty="0"/>
              <a:t> и др.</a:t>
            </a:r>
          </a:p>
          <a:p>
            <a:endParaRPr lang="ru-RU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BECE82-3D62-4DF4-B4A5-BF3100605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177" y="1470133"/>
            <a:ext cx="6787796" cy="20740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D6B22B-6277-49BE-8EA0-85C8B33B0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825" y="3774477"/>
            <a:ext cx="3831002" cy="27281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C89C7D-B603-4E11-8E90-AC0A91170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55" y="5388117"/>
            <a:ext cx="4423925" cy="13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111711C-6EA1-41F3-BE01-246E7A0CCC41}"/>
              </a:ext>
            </a:extLst>
          </p:cNvPr>
          <p:cNvSpPr txBox="1">
            <a:spLocks/>
          </p:cNvSpPr>
          <p:nvPr/>
        </p:nvSpPr>
        <p:spPr>
          <a:xfrm>
            <a:off x="492114" y="365125"/>
            <a:ext cx="101769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Approach 1</a:t>
            </a:r>
            <a:r>
              <a:rPr kumimoji="0" lang="ru-RU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</a:t>
            </a:r>
            <a:r>
              <a:rPr kumimoji="0" lang="en-US" sz="36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RoBERTa</a:t>
            </a:r>
            <a:endParaRPr kumimoji="0" lang="ru-RU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0393A63-FE83-4AE6-94D8-1C19AA04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52" y="2141537"/>
            <a:ext cx="440769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Very high results on texts of general subject: Macro F1 = 0.97 </a:t>
            </a:r>
          </a:p>
          <a:p>
            <a:endParaRPr lang="ru-RU" sz="2400" dirty="0"/>
          </a:p>
          <a:p>
            <a:r>
              <a:rPr lang="en-US" sz="2400" dirty="0"/>
              <a:t>Significantly harder solves the task of scientific texts: Macro F1 = 0.54 </a:t>
            </a:r>
          </a:p>
          <a:p>
            <a:endParaRPr lang="ru-RU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4456C6-BFA3-41F2-BC93-0B5688EE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75" y="5168879"/>
            <a:ext cx="4529667" cy="1689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1BD241-77B2-46CC-9B1A-18F01EFA3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037" y="2072217"/>
            <a:ext cx="59531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9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111711C-6EA1-41F3-BE01-246E7A0CCC41}"/>
              </a:ext>
            </a:extLst>
          </p:cNvPr>
          <p:cNvSpPr txBox="1">
            <a:spLocks/>
          </p:cNvSpPr>
          <p:nvPr/>
        </p:nvSpPr>
        <p:spPr>
          <a:xfrm>
            <a:off x="492114" y="365125"/>
            <a:ext cx="101769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Approach 2</a:t>
            </a:r>
            <a:r>
              <a:rPr kumimoji="0" lang="ru-RU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</a:t>
            </a:r>
            <a:r>
              <a:rPr lang="en-US" sz="3600" dirty="0">
                <a:solidFill>
                  <a:prstClr val="black"/>
                </a:solidFill>
              </a:rPr>
              <a:t>ELECTRA</a:t>
            </a:r>
            <a:endParaRPr kumimoji="0" lang="ru-RU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0393A63-FE83-4AE6-94D8-1C19AA04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17" y="1860903"/>
            <a:ext cx="440769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Other approach to training of language model </a:t>
            </a:r>
          </a:p>
          <a:p>
            <a:endParaRPr lang="ru-RU" sz="2400" dirty="0"/>
          </a:p>
          <a:p>
            <a:r>
              <a:rPr lang="en-US" sz="2400" dirty="0"/>
              <a:t>The increase in the quality of the detection of named entities: Macro F1 = 0.58 </a:t>
            </a:r>
            <a:endParaRPr lang="ru-RU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57C02-FAF0-4D43-87F8-10D526B84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17" y="4649902"/>
            <a:ext cx="4766182" cy="2208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7D22A2-660C-4D69-8F2A-5330DD2F8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00" y="1690688"/>
            <a:ext cx="5364037" cy="46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111711C-6EA1-41F3-BE01-246E7A0CCC41}"/>
              </a:ext>
            </a:extLst>
          </p:cNvPr>
          <p:cNvSpPr txBox="1">
            <a:spLocks/>
          </p:cNvSpPr>
          <p:nvPr/>
        </p:nvSpPr>
        <p:spPr>
          <a:xfrm>
            <a:off x="492114" y="365125"/>
            <a:ext cx="101769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</a:rPr>
              <a:t>Summarization: PEGASUS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26" name="Picture 2" descr="https://lh3.googleusercontent.com/pNV2xfUPFNtkZQ0QhNSwGnMAUk_1Zu9M4qj6eAS5iB0fy8M51BaDCeEEQLhiPX7EC6QseBLr4NrgVKvyfFd2ZcgdB0psdSN0YUpauq26umYCxoMhEjQ8I5OKiA5_cYy2rPhbquKhOnc">
            <a:extLst>
              <a:ext uri="{FF2B5EF4-FFF2-40B4-BE49-F238E27FC236}">
                <a16:creationId xmlns:a16="http://schemas.microsoft.com/office/drawing/2014/main" id="{2E1861FD-5DC8-4424-9F6D-92067178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02" y="1456820"/>
            <a:ext cx="9838796" cy="493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0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111711C-6EA1-41F3-BE01-246E7A0CCC41}"/>
              </a:ext>
            </a:extLst>
          </p:cNvPr>
          <p:cNvSpPr txBox="1">
            <a:spLocks/>
          </p:cNvSpPr>
          <p:nvPr/>
        </p:nvSpPr>
        <p:spPr>
          <a:xfrm>
            <a:off x="492114" y="365125"/>
            <a:ext cx="101769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</a:rPr>
              <a:t>BigBird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52B4A-658B-40B1-9581-6F4DB9124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608" y="365125"/>
            <a:ext cx="4123051" cy="6416498"/>
          </a:xfrm>
          <a:prstGeom prst="rect">
            <a:avLst/>
          </a:prstGeom>
        </p:spPr>
      </p:pic>
      <p:pic>
        <p:nvPicPr>
          <p:cNvPr id="2052" name="Picture 4" descr="https://lh4.googleusercontent.com/gVI1XNW1D-pJmXje5tBsLspUVBAV_SBE99U71bi-k8KOB0O09V4bWPzL5t6DpCqdNfuQ7ugFM6jDmmCt6RZi0TZ1myuqhX-wejYijIx72HsuG3K4w8RTPwQ7oiqVuBlh1ie3BZQ7ZP8">
            <a:extLst>
              <a:ext uri="{FF2B5EF4-FFF2-40B4-BE49-F238E27FC236}">
                <a16:creationId xmlns:a16="http://schemas.microsoft.com/office/drawing/2014/main" id="{B60FB43B-6B00-410A-A857-3B3394447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20" y="1989666"/>
            <a:ext cx="5419591" cy="39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2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111711C-6EA1-41F3-BE01-246E7A0CCC41}"/>
              </a:ext>
            </a:extLst>
          </p:cNvPr>
          <p:cNvSpPr txBox="1">
            <a:spLocks/>
          </p:cNvSpPr>
          <p:nvPr/>
        </p:nvSpPr>
        <p:spPr>
          <a:xfrm>
            <a:off x="492114" y="365125"/>
            <a:ext cx="101769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Text summarization using NER technologies</a:t>
            </a:r>
            <a:endParaRPr lang="ru-RU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77AD6-6D88-43D2-A9E0-D49BCF2E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64" y="3935150"/>
            <a:ext cx="4006965" cy="2922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FD7454-832C-46B7-BFC2-306E8BBB7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331" y="1487740"/>
            <a:ext cx="2515143" cy="2515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44B1C9-4314-4942-A853-C9ED90488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258" y="1561432"/>
            <a:ext cx="1441742" cy="25560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C2559AF-F5A6-4D64-979D-CB0BFB4C893D}"/>
              </a:ext>
            </a:extLst>
          </p:cNvPr>
          <p:cNvSpPr/>
          <p:nvPr/>
        </p:nvSpPr>
        <p:spPr>
          <a:xfrm>
            <a:off x="9658234" y="1955449"/>
            <a:ext cx="202162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dirty="0"/>
              <a:t>+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9CB7AF-0946-4898-ABFE-DE06230D4D94}"/>
              </a:ext>
            </a:extLst>
          </p:cNvPr>
          <p:cNvSpPr/>
          <p:nvPr/>
        </p:nvSpPr>
        <p:spPr>
          <a:xfrm>
            <a:off x="668138" y="2459504"/>
            <a:ext cx="416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Hypothesis:</a:t>
            </a:r>
            <a:r>
              <a:rPr lang="en-US" sz="2400" dirty="0"/>
              <a:t> Let’s find important entities with NER neural network and then train new SOTA PEGASUS + </a:t>
            </a:r>
            <a:r>
              <a:rPr lang="en-US" sz="2400" dirty="0" err="1"/>
              <a:t>BigBird</a:t>
            </a:r>
            <a:r>
              <a:rPr lang="en-US" sz="2400" dirty="0"/>
              <a:t> architecture!</a:t>
            </a:r>
          </a:p>
        </p:txBody>
      </p:sp>
    </p:spTree>
    <p:extLst>
      <p:ext uri="{BB962C8B-B14F-4D97-AF65-F5344CB8AC3E}">
        <p14:creationId xmlns:p14="http://schemas.microsoft.com/office/powerpoint/2010/main" val="2682444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383</Words>
  <Application>Microsoft Office PowerPoint</Application>
  <PresentationFormat>Widescreen</PresentationFormat>
  <Paragraphs>42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Summarization of scientific texts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takeaways</vt:lpstr>
      <vt:lpstr>Thanks for your attention!    [act]               0       [per]                 [act]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the second stage of Huawei scholarship</dc:title>
  <dc:creator>Екатерина Мельтенисова</dc:creator>
  <cp:lastModifiedBy>Admin</cp:lastModifiedBy>
  <cp:revision>50</cp:revision>
  <dcterms:created xsi:type="dcterms:W3CDTF">2020-02-17T14:14:24Z</dcterms:created>
  <dcterms:modified xsi:type="dcterms:W3CDTF">2021-04-27T12:52:52Z</dcterms:modified>
</cp:coreProperties>
</file>