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6" r:id="rId16"/>
    <p:sldId id="272" r:id="rId17"/>
    <p:sldId id="273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94EF-A439-4DBB-BC26-BA279638B706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1CF8-A685-416C-B362-7C9E2628F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C937-68EE-4558-A509-995B759762F8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5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39BC-A1AC-4B36-87DD-0B453DBDF130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1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D69-0375-4C66-8AF7-1B0DE19B512B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2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4D9-A374-49BC-9818-D5696DEAEE3D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5C04-C8CC-44C4-9E38-9CF1BF3AE3B5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4CFF-E156-4527-B18B-B2BC0817A931}" type="datetime1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2938-1A2F-438C-BDB5-379F0DC6B137}" type="datetime1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8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1A2A-0B20-4380-8408-655B8C9FED24}" type="datetime1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8776-DB87-48B0-BDBB-87F9E198C785}" type="datetime1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5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E9F-F671-4B31-9821-C0834F1B70BE}" type="datetime1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7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5E6A-F830-4383-A6CF-C8C211B42BFE}" type="datetime1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7BF7-47F9-48C8-84F7-ADA29C30E02A}" type="datetime1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5340-FD31-47A0-8311-FD4D4FB9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en-US" dirty="0" smtClean="0"/>
              <a:t>Application of segmentation algorithms to predict patient survival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en-US" dirty="0" err="1" smtClean="0"/>
              <a:t>M.A.Kochanov</a:t>
            </a:r>
            <a:endParaRPr lang="ru-RU" dirty="0"/>
          </a:p>
          <a:p>
            <a:r>
              <a:rPr lang="en-US" dirty="0" smtClean="0"/>
              <a:t>Scientific adviser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err="1" smtClean="0"/>
              <a:t>B.N.Tuchinov</a:t>
            </a:r>
            <a:endParaRPr lang="ru-RU" dirty="0" smtClean="0"/>
          </a:p>
          <a:p>
            <a:r>
              <a:rPr lang="en-US" dirty="0" smtClean="0"/>
              <a:t>Novosibirsk State University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Pix2Pix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Conditional generative adversarial network.  </a:t>
            </a:r>
            <a:r>
              <a:rPr lang="en-US" sz="2400" dirty="0" smtClean="0"/>
              <a:t>Heuristic for a problem of segmentation</a:t>
            </a:r>
            <a:endParaRPr lang="ru-RU" sz="2400" dirty="0"/>
          </a:p>
        </p:txBody>
      </p:sp>
      <p:pic>
        <p:nvPicPr>
          <p:cNvPr id="11266" name="Picture 2" descr="https://lh4.googleusercontent.com/pqooxYL0G-Ki5WophEODoYtfKJ9058BUSscaTNtTG5yn8qJzndo6hytJWZOsLmy4r4rn2GriY6fTQZox94D4SBhriHloiRAUo4jMaVevAft3hXXCqDwFgWuHM-ffsn1k5hqqcld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299762"/>
            <a:ext cx="6172200" cy="22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Experiment</a:t>
            </a:r>
            <a:r>
              <a:rPr lang="ru-RU" sz="4000" dirty="0" smtClean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Finding the best loss function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0.3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+0.5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0.3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+0.2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+0.5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𝑓𝑜𝑐𝑎𝑙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𝑑𝑖𝑐𝑒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𝑑𝑖𝑐𝑒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𝑏𝑐𝑒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𝑓𝑜𝑐𝑎𝑙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𝑙𝑜𝑠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𝑏𝑐𝑒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𝑏𝑐𝑒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U-Net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66651" y="5026239"/>
                <a:ext cx="82697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The best loss function for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U-Net</a:t>
                </a:r>
                <a:r>
                  <a:rPr lang="en-US" sz="2400" dirty="0"/>
                  <a:t>: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With this loss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U-Net </a:t>
                </a:r>
                <a:r>
                  <a:rPr lang="en-US" sz="2400" dirty="0" smtClean="0"/>
                  <a:t>get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𝑑𝑖𝑐𝑒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𝟕𝟗𝟓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200" b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5026239"/>
                <a:ext cx="8269764" cy="830997"/>
              </a:xfrm>
              <a:prstGeom prst="rect">
                <a:avLst/>
              </a:prstGeom>
              <a:blipFill>
                <a:blip r:embed="rId2"/>
                <a:stretch>
                  <a:fillRect l="-118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41583" y="1539867"/>
            <a:ext cx="477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Sørensen</a:t>
            </a:r>
            <a:r>
              <a:rPr lang="en-US" sz="1400" dirty="0" smtClean="0"/>
              <a:t>–Dice coefficient depending on the number of epochs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27770" y="1565791"/>
            <a:ext cx="3918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Loss functions</a:t>
            </a:r>
            <a:r>
              <a:rPr lang="ru-RU" sz="1400" dirty="0" smtClean="0"/>
              <a:t> </a:t>
            </a:r>
            <a:r>
              <a:rPr lang="en-US" sz="1400" dirty="0"/>
              <a:t>depending on the number of epochs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12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73568"/>
            <a:ext cx="5181600" cy="25797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644"/>
            <a:ext cx="5181600" cy="2579728"/>
          </a:xfrm>
        </p:spPr>
      </p:pic>
    </p:spTree>
    <p:extLst>
      <p:ext uri="{BB962C8B-B14F-4D97-AF65-F5344CB8AC3E}">
        <p14:creationId xmlns:p14="http://schemas.microsoft.com/office/powerpoint/2010/main" val="4107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DeepLabV3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84068" y="5007429"/>
                <a:ext cx="10223864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best loss function for</a:t>
                </a:r>
                <a:r>
                  <a:rPr lang="ru-RU" sz="2400" dirty="0"/>
                  <a:t> </a:t>
                </a:r>
                <a:r>
                  <a:rPr lang="en-US" sz="2400" dirty="0" smtClean="0"/>
                  <a:t>DeepLabV3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With </a:t>
                </a:r>
                <a:r>
                  <a:rPr lang="en-US" sz="2400" dirty="0"/>
                  <a:t>this loss</a:t>
                </a:r>
                <a:r>
                  <a:rPr lang="ru-RU" sz="2400" dirty="0"/>
                  <a:t> </a:t>
                </a:r>
                <a:r>
                  <a:rPr lang="en-US" sz="2400" dirty="0"/>
                  <a:t>DeepLabV3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get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𝑑𝑖𝑐𝑒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𝟕𝟖𝟕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" y="5007429"/>
                <a:ext cx="10223864" cy="860620"/>
              </a:xfrm>
              <a:prstGeom prst="rect">
                <a:avLst/>
              </a:prstGeom>
              <a:blipFill>
                <a:blip r:embed="rId2"/>
                <a:stretch>
                  <a:fillRect l="-894" t="-5634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76894" y="1585046"/>
            <a:ext cx="477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Sørensen</a:t>
            </a:r>
            <a:r>
              <a:rPr lang="en-US" sz="1400" dirty="0"/>
              <a:t>–Dice coefficient depending on the number of epochs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27770" y="1585046"/>
            <a:ext cx="3918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Loss functions</a:t>
            </a:r>
            <a:r>
              <a:rPr lang="ru-RU" sz="1400" dirty="0"/>
              <a:t> </a:t>
            </a:r>
            <a:r>
              <a:rPr lang="en-US" sz="1400" dirty="0"/>
              <a:t>depending on the number of epochs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13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92824"/>
            <a:ext cx="5181600" cy="25797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2824"/>
            <a:ext cx="5181600" cy="2579728"/>
          </a:xfrm>
        </p:spPr>
      </p:pic>
    </p:spTree>
    <p:extLst>
      <p:ext uri="{BB962C8B-B14F-4D97-AF65-F5344CB8AC3E}">
        <p14:creationId xmlns:p14="http://schemas.microsoft.com/office/powerpoint/2010/main" val="5065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Ternaus</a:t>
            </a:r>
            <a:r>
              <a:rPr lang="en-US" dirty="0" smtClean="0"/>
              <a:t>-Net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39722" y="1627061"/>
            <a:ext cx="477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Sørensen</a:t>
            </a:r>
            <a:r>
              <a:rPr lang="en-US" sz="1400" dirty="0"/>
              <a:t>–Dice coefficient depending on the number of epochs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49708" y="1615375"/>
            <a:ext cx="3918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Loss functions</a:t>
            </a:r>
            <a:r>
              <a:rPr lang="ru-RU" sz="1400" dirty="0"/>
              <a:t> </a:t>
            </a:r>
            <a:r>
              <a:rPr lang="en-US" sz="1400" dirty="0"/>
              <a:t>depending on the number of epochs</a:t>
            </a:r>
            <a:endParaRPr lang="ru-RU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84068" y="5007429"/>
                <a:ext cx="10223864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best loss function for </a:t>
                </a:r>
                <a:r>
                  <a:rPr lang="en-US" sz="2400" dirty="0" err="1"/>
                  <a:t>Ternaus</a:t>
                </a:r>
                <a:r>
                  <a:rPr lang="en-US" sz="2400" dirty="0"/>
                  <a:t>-Net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0.3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𝑏𝑐𝑒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𝑑𝑖𝑐𝑒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With </a:t>
                </a:r>
                <a:r>
                  <a:rPr lang="en-US" sz="2400" dirty="0"/>
                  <a:t>this loss</a:t>
                </a:r>
                <a:r>
                  <a:rPr lang="ru-RU" sz="2400" dirty="0"/>
                  <a:t> </a:t>
                </a:r>
                <a:r>
                  <a:rPr lang="en-US" sz="2400" dirty="0" err="1"/>
                  <a:t>Ternaus</a:t>
                </a:r>
                <a:r>
                  <a:rPr lang="en-US" sz="2400" dirty="0"/>
                  <a:t>-Net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get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𝑑𝑖𝑐𝑒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𝟕𝟐𝟗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" y="5007429"/>
                <a:ext cx="10223864" cy="860620"/>
              </a:xfrm>
              <a:prstGeom prst="rect">
                <a:avLst/>
              </a:prstGeom>
              <a:blipFill>
                <a:blip r:embed="rId2"/>
                <a:stretch>
                  <a:fillRect l="-894" t="-5634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8" y="1942011"/>
            <a:ext cx="5181600" cy="257972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38" y="1918452"/>
            <a:ext cx="5181600" cy="2585264"/>
          </a:xfrm>
        </p:spPr>
      </p:pic>
    </p:spTree>
    <p:extLst>
      <p:ext uri="{BB962C8B-B14F-4D97-AF65-F5344CB8AC3E}">
        <p14:creationId xmlns:p14="http://schemas.microsoft.com/office/powerpoint/2010/main" val="901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the experiment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Choosing the best model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8469" y="205785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96420" y="2057852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mask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72401" y="2057852"/>
            <a:ext cx="128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U-Net</a:t>
            </a:r>
            <a:r>
              <a:rPr lang="ru-RU" dirty="0" smtClean="0"/>
              <a:t> </a:t>
            </a:r>
            <a:r>
              <a:rPr lang="en-US" dirty="0" smtClean="0"/>
              <a:t>mask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75336" y="1895522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DeepLabV3</a:t>
            </a:r>
          </a:p>
          <a:p>
            <a:pPr algn="ctr"/>
            <a:r>
              <a:rPr lang="en-US" dirty="0" smtClean="0"/>
              <a:t>mask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652238" y="1895522"/>
            <a:ext cx="132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Ternaus</a:t>
            </a:r>
            <a:r>
              <a:rPr lang="ru-RU" dirty="0" smtClean="0"/>
              <a:t>-</a:t>
            </a:r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mask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71371" y="4814848"/>
            <a:ext cx="388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Sørensen</a:t>
            </a:r>
            <a:r>
              <a:rPr lang="en-US" dirty="0"/>
              <a:t>–Dice </a:t>
            </a:r>
            <a:r>
              <a:rPr lang="en-US" dirty="0" smtClean="0"/>
              <a:t>coefficient on validation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37358"/>
              </p:ext>
            </p:extLst>
          </p:nvPr>
        </p:nvGraphicFramePr>
        <p:xfrm>
          <a:off x="3048000" y="530709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547244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38656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8841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DeepLabV3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Ternaus</a:t>
                      </a:r>
                      <a:r>
                        <a:rPr lang="en-US" dirty="0" smtClean="0"/>
                        <a:t>-Net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8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7917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7" y="2541853"/>
            <a:ext cx="10058400" cy="17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</a:t>
            </a:r>
            <a:r>
              <a:rPr lang="ru-RU" dirty="0"/>
              <a:t>. </a:t>
            </a:r>
            <a:br>
              <a:rPr lang="ru-RU" dirty="0"/>
            </a:br>
            <a:r>
              <a:rPr lang="en-US" dirty="0"/>
              <a:t>Finding the </a:t>
            </a:r>
            <a:r>
              <a:rPr lang="en-US" dirty="0" smtClean="0"/>
              <a:t>best augmentations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8837"/>
            <a:ext cx="10515600" cy="4351338"/>
          </a:xfrm>
        </p:spPr>
        <p:txBody>
          <a:bodyPr/>
          <a:lstStyle/>
          <a:p>
            <a:r>
              <a:rPr lang="en-US" dirty="0" smtClean="0"/>
              <a:t>Affine transformations</a:t>
            </a:r>
            <a:r>
              <a:rPr lang="ru-RU" dirty="0" smtClean="0"/>
              <a:t> (</a:t>
            </a:r>
            <a:r>
              <a:rPr lang="en-US" dirty="0" smtClean="0"/>
              <a:t>vertical flip, horizontal flip, random rotation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Soft transformations</a:t>
            </a:r>
            <a:r>
              <a:rPr lang="ru-RU" dirty="0" smtClean="0"/>
              <a:t> (</a:t>
            </a:r>
            <a:r>
              <a:rPr lang="en-US" dirty="0"/>
              <a:t>vertical flip, horizontal flip, random </a:t>
            </a:r>
            <a:r>
              <a:rPr lang="en-US" dirty="0" smtClean="0"/>
              <a:t>rotation, random brightness, random contrast, random gamma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Strong transformations (vertical flip, horizontal flip, random rotation, random brightness, random contrast, random </a:t>
            </a:r>
            <a:r>
              <a:rPr lang="en-US" dirty="0" smtClean="0"/>
              <a:t>gamma, shift, scale, elastic transform, grid distortion, optical distortion)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95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Result of the experiment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13216" y="5537853"/>
            <a:ext cx="41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strong, </a:t>
            </a:r>
            <a:r>
              <a:rPr lang="en-US" dirty="0" smtClean="0"/>
              <a:t>blue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affine</a:t>
            </a:r>
            <a:r>
              <a:rPr lang="ru-RU" dirty="0" smtClean="0"/>
              <a:t>, </a:t>
            </a:r>
            <a:r>
              <a:rPr lang="en-US" dirty="0" smtClean="0"/>
              <a:t>orange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soft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8582" y="1481521"/>
            <a:ext cx="477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Sørensen</a:t>
            </a:r>
            <a:r>
              <a:rPr lang="en-US" sz="1400" dirty="0"/>
              <a:t>–Dice coefficient depending on the number of epochs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6" y="1899854"/>
            <a:ext cx="7085166" cy="35274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344410" y="6169580"/>
                <a:ext cx="7852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Best model – </a:t>
                </a:r>
                <a:r>
                  <a:rPr lang="en-US" dirty="0" err="1" smtClean="0"/>
                  <a:t>Unet</a:t>
                </a:r>
                <a:r>
                  <a:rPr lang="en-US" dirty="0" smtClean="0"/>
                  <a:t> with affine augmentations.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this model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𝟖𝟏𝟖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10" y="6169580"/>
                <a:ext cx="7852342" cy="369332"/>
              </a:xfrm>
              <a:prstGeom prst="rect">
                <a:avLst/>
              </a:prstGeom>
              <a:blipFill>
                <a:blip r:embed="rId3"/>
                <a:stretch>
                  <a:fillRect l="-69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8" y="303780"/>
            <a:ext cx="9079365" cy="3098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7" y="3402193"/>
            <a:ext cx="9079365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68" y="365071"/>
            <a:ext cx="9079365" cy="3098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67" y="3463484"/>
            <a:ext cx="9079365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brain tumors look like on MRI?</a:t>
            </a:r>
            <a:endParaRPr lang="ru-RU" dirty="0"/>
          </a:p>
        </p:txBody>
      </p:sp>
      <p:pic>
        <p:nvPicPr>
          <p:cNvPr id="1026" name="Picture 2" descr="Опухоль головного мозга. Визуализируется с помощью МР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2197621"/>
            <a:ext cx="3522794" cy="38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выглядит опухоль головного мозга на снимке МРТ | Второе м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18" y="2197621"/>
            <a:ext cx="3805646" cy="38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Survival prediction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750" y="1982300"/>
            <a:ext cx="9008352" cy="31769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27817" y="5695406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https://arxiv.org/pdf/2101.01546.pdf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7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 extraction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1844"/>
            <a:ext cx="10515600" cy="17734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94325" y="5468771"/>
            <a:ext cx="380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Total: 236 rows, 323 columns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49293" y="1983422"/>
            <a:ext cx="169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/>
              <a:t>Pyradiomics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33424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results for Pix2Pix</a:t>
            </a:r>
          </a:p>
          <a:p>
            <a:r>
              <a:rPr lang="en-US" dirty="0" smtClean="0"/>
              <a:t>Feature selection</a:t>
            </a:r>
          </a:p>
          <a:p>
            <a:r>
              <a:rPr lang="en-US" dirty="0" smtClean="0"/>
              <a:t>Choosing the best model for regression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preprocessing </a:t>
            </a:r>
            <a:endParaRPr lang="ru-RU" dirty="0"/>
          </a:p>
        </p:txBody>
      </p:sp>
      <p:pic>
        <p:nvPicPr>
          <p:cNvPr id="2050" name="Picture 2" descr="https://lh4.googleusercontent.com/Ij8kienlUcq7tBcR92dTCeIsjMwKHhY5TXQCfDYAPxuQaUImLNwVTZV8XT0PoGJYGG1UvC6wuWEZH56aA2tnuDJxp6yXt7IFwH4P_osUYG3y-sJQYd3pFJnSbSKowXuQdALOOnW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181600" cy="36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2az29rpMnsXZuDFFUHmnRdPsCG6Dv0X_fiJKzmSTBNsp5oyE2YxweNsMELuljVsZcMTIa-FXV1-OvfVaGHO0jLXspZf6jGjJSKVTpKTmb8q75uZ5K3co2RQBAWEpTF4lw8onYM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36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379" y="5698959"/>
            <a:ext cx="631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yellow</a:t>
            </a:r>
            <a:r>
              <a:rPr lang="ru-RU" sz="2000" dirty="0" smtClean="0"/>
              <a:t> –</a:t>
            </a:r>
            <a:r>
              <a:rPr lang="en-US" sz="2000" dirty="0" smtClean="0"/>
              <a:t> </a:t>
            </a:r>
            <a:r>
              <a:rPr lang="en-US" sz="2000" dirty="0" err="1" smtClean="0"/>
              <a:t>peritumoral</a:t>
            </a:r>
            <a:r>
              <a:rPr lang="en-US" sz="2000" dirty="0" smtClean="0"/>
              <a:t> edema</a:t>
            </a:r>
            <a:r>
              <a:rPr lang="ru-RU" sz="2000" dirty="0" smtClean="0"/>
              <a:t>, </a:t>
            </a:r>
            <a:r>
              <a:rPr lang="en-US" sz="2000" i="1" dirty="0" smtClean="0"/>
              <a:t>blue</a:t>
            </a:r>
            <a:r>
              <a:rPr lang="ru-RU" sz="2000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tumor</a:t>
            </a:r>
            <a:r>
              <a:rPr lang="ru-RU" sz="2000" dirty="0" smtClean="0"/>
              <a:t>, </a:t>
            </a:r>
            <a:r>
              <a:rPr lang="en-US" sz="2000" i="1" dirty="0" smtClean="0"/>
              <a:t>green</a:t>
            </a:r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en-US" sz="2000" dirty="0" smtClean="0"/>
              <a:t>necrosis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dataset for segmentation</a:t>
            </a:r>
            <a:endParaRPr lang="ru-RU" dirty="0"/>
          </a:p>
        </p:txBody>
      </p:sp>
      <p:pic>
        <p:nvPicPr>
          <p:cNvPr id="5122" name="Picture 2" descr="https://lh5.googleusercontent.com/Xw-kFPNttWNV7g4_6vT_0LYahSNAJwDazLh973wYUNe4jBLOr1YZTHtX6EwbXLXge7IJvuqXZpHX4OSJ6Zx0u9LBtJ39iwuNHkoGKkOEZBAb7GHqqu71PFVoA-m9Xhv35zEgXJc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46" y="1891643"/>
            <a:ext cx="3039291" cy="30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wq9x-lVWAMHDEUsXOHcz-mcYSvzAsfbztlZc8B7rbo8-ikS4ultqSTr9I5WLcKx7raIYJk6sucKSv5RO2uX7DN99bQniE4ZKcI2Xz_1B6kqtkTvkMfgtOKbElyvBYiipQB9vy14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891643"/>
            <a:ext cx="3034937" cy="30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61639" y="5412809"/>
                <a:ext cx="447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Total: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369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patients</a:t>
                </a:r>
                <a:r>
                  <a:rPr lang="ru-RU" sz="2400" dirty="0" smtClean="0"/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57195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images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39" y="5412809"/>
                <a:ext cx="4474879" cy="461665"/>
              </a:xfrm>
              <a:prstGeom prst="rect">
                <a:avLst/>
              </a:prstGeom>
              <a:blipFill>
                <a:blip r:embed="rId4"/>
                <a:stretch>
                  <a:fillRect l="-2180" t="-10526" r="-12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Architectures to compare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U-Net</a:t>
            </a:r>
          </a:p>
          <a:p>
            <a:r>
              <a:rPr lang="en-US" sz="3600" dirty="0" err="1" smtClean="0"/>
              <a:t>Ternaus</a:t>
            </a:r>
            <a:r>
              <a:rPr lang="en-US" sz="3600" dirty="0" smtClean="0"/>
              <a:t>-Net</a:t>
            </a:r>
          </a:p>
          <a:p>
            <a:r>
              <a:rPr lang="en-US" sz="3600" dirty="0" smtClean="0"/>
              <a:t>DeepLabV3</a:t>
            </a:r>
          </a:p>
          <a:p>
            <a:r>
              <a:rPr lang="en-US" sz="3600" dirty="0" smtClean="0"/>
              <a:t>Pix2Pix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5</a:t>
            </a:fld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10800000">
            <a:off x="3648892" y="1755956"/>
            <a:ext cx="472440" cy="18755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5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compare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6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74394" y="2459441"/>
                <a:ext cx="5643212" cy="968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Sørensen</a:t>
                </a:r>
                <a:r>
                  <a:rPr lang="en-US" sz="2800" dirty="0" smtClean="0"/>
                  <a:t>–Dice </a:t>
                </a:r>
                <a:r>
                  <a:rPr lang="en-US" sz="2800" dirty="0"/>
                  <a:t>coefficient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94" y="2459441"/>
                <a:ext cx="5643212" cy="968920"/>
              </a:xfrm>
              <a:prstGeom prst="rect">
                <a:avLst/>
              </a:prstGeom>
              <a:blipFill>
                <a:blip r:embed="rId2"/>
                <a:stretch>
                  <a:fillRect l="-2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86489" y="4199858"/>
                <a:ext cx="4619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and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 smtClean="0"/>
                  <a:t> – </a:t>
                </a:r>
                <a:r>
                  <a:rPr lang="en-US" sz="2400" dirty="0" smtClean="0"/>
                  <a:t>cardinality of two sets</a:t>
                </a:r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89" y="4199858"/>
                <a:ext cx="4619021" cy="461665"/>
              </a:xfrm>
              <a:prstGeom prst="rect">
                <a:avLst/>
              </a:prstGeom>
              <a:blipFill>
                <a:blip r:embed="rId3"/>
                <a:stretch>
                  <a:fillRect l="-1055" t="-10526" r="-11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U-Net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 smtClean="0"/>
          </a:p>
          <a:p>
            <a:r>
              <a:rPr lang="en-US" sz="2400" dirty="0" smtClean="0"/>
              <a:t>Basic solution for any segmentation problem</a:t>
            </a:r>
            <a:endParaRPr lang="ru-RU" sz="2400" dirty="0"/>
          </a:p>
        </p:txBody>
      </p:sp>
      <p:pic>
        <p:nvPicPr>
          <p:cNvPr id="7170" name="Picture 2" descr="https://lh5.googleusercontent.com/xZFGWQgewvvLEbTEr4GLx_Jd222TWrD7ZICAu8XJTGkNpmPYTpmbrpD-vaR1_12RhCSbvdJCdODnSFrg7fdWrIko5LDvS_CtlpRmw-52p1Gb-2eOydTCYtntsAAtt_VyXZl3aIt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29" y="1365724"/>
            <a:ext cx="6595459" cy="43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Ternaus</a:t>
            </a:r>
            <a:r>
              <a:rPr lang="en-US" sz="4400" dirty="0" smtClean="0"/>
              <a:t>-Net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Encoder U-Net         </a:t>
            </a:r>
            <a:r>
              <a:rPr lang="en-US" sz="2400" dirty="0" smtClean="0"/>
              <a:t>ResNet18</a:t>
            </a:r>
            <a:endParaRPr lang="ru-RU" sz="2400" dirty="0"/>
          </a:p>
        </p:txBody>
      </p:sp>
      <p:pic>
        <p:nvPicPr>
          <p:cNvPr id="9218" name="Picture 2" descr="ResNet-18 implements Cifar-10 image classification Pytorch - Programmer  Sou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402090"/>
            <a:ext cx="6172200" cy="20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830286" y="3169919"/>
            <a:ext cx="4702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DeepLabV3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en-US" sz="2400" dirty="0" smtClean="0"/>
              <a:t>Feature of architecture </a:t>
            </a:r>
            <a:r>
              <a:rPr lang="ru-RU" sz="2400" dirty="0" smtClean="0"/>
              <a:t>– </a:t>
            </a:r>
            <a:r>
              <a:rPr lang="en-US" sz="2400" dirty="0" smtClean="0"/>
              <a:t>usage of </a:t>
            </a:r>
            <a:r>
              <a:rPr lang="en-US" sz="2400" dirty="0" err="1" smtClean="0"/>
              <a:t>atrous</a:t>
            </a:r>
            <a:r>
              <a:rPr lang="en-US" sz="2400" dirty="0" smtClean="0"/>
              <a:t> convolutions</a:t>
            </a:r>
            <a:endParaRPr lang="ru-RU" sz="2400" dirty="0"/>
          </a:p>
        </p:txBody>
      </p:sp>
      <p:pic>
        <p:nvPicPr>
          <p:cNvPr id="10242" name="Picture 2" descr="https://lh4.googleusercontent.com/HuoxLNGmBY7Q6fQlnZtYRvu4fHfNAboQqJxeLQBUFmQZkYy0yb_pla6-USuvUjrmIKQS-59FOw8f7dQiBaxQJ1xPXLtIPZdHlviFMXW8MtRCk1FJsGAXBouQ-3OuUYKTOboPxC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51" y="1524002"/>
            <a:ext cx="5808242" cy="39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340-FD31-47A0-8311-FD4D4FB914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374</Words>
  <Application>Microsoft Office PowerPoint</Application>
  <PresentationFormat>Широкоэкранный</PresentationFormat>
  <Paragraphs>121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  Application of segmentation algorithms to predict patient survival</vt:lpstr>
      <vt:lpstr>What do brain tumors look like on MRI?</vt:lpstr>
      <vt:lpstr>Data preprocessing </vt:lpstr>
      <vt:lpstr>Training dataset for segmentation</vt:lpstr>
      <vt:lpstr>Architectures to compare</vt:lpstr>
      <vt:lpstr>How to compare?</vt:lpstr>
      <vt:lpstr>U-Net</vt:lpstr>
      <vt:lpstr>Ternaus-Net</vt:lpstr>
      <vt:lpstr>DeepLabV3</vt:lpstr>
      <vt:lpstr>Pix2Pix</vt:lpstr>
      <vt:lpstr>Experiment.  Finding the best loss function</vt:lpstr>
      <vt:lpstr>U-Net</vt:lpstr>
      <vt:lpstr>DeepLabV3</vt:lpstr>
      <vt:lpstr>Ternaus-Net</vt:lpstr>
      <vt:lpstr>Results of the experiment.  Choosing the best model</vt:lpstr>
      <vt:lpstr>Experiment.  Finding the best augmentations</vt:lpstr>
      <vt:lpstr>Result of the experiment</vt:lpstr>
      <vt:lpstr>Презентация PowerPoint</vt:lpstr>
      <vt:lpstr>Презентация PowerPoint</vt:lpstr>
      <vt:lpstr>Survival prediction</vt:lpstr>
      <vt:lpstr>Feature extraction</vt:lpstr>
      <vt:lpstr>Further work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алгоритмов сегментации для обнаружения опухолей головного мозга</dc:title>
  <dc:creator>Максим Кочанов</dc:creator>
  <cp:lastModifiedBy>Максим Кочанов</cp:lastModifiedBy>
  <cp:revision>50</cp:revision>
  <dcterms:created xsi:type="dcterms:W3CDTF">2021-04-14T07:26:40Z</dcterms:created>
  <dcterms:modified xsi:type="dcterms:W3CDTF">2021-05-04T11:26:18Z</dcterms:modified>
</cp:coreProperties>
</file>