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63" r:id="rId5"/>
    <p:sldId id="259" r:id="rId6"/>
    <p:sldId id="260" r:id="rId7"/>
    <p:sldId id="261" r:id="rId8"/>
    <p:sldId id="262" r:id="rId9"/>
    <p:sldId id="264" r:id="rId10"/>
    <p:sldId id="266" r:id="rId11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6" d="100"/>
          <a:sy n="76" d="100"/>
        </p:scale>
        <p:origin x="102" y="11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3504" y="770467"/>
            <a:ext cx="10782300" cy="3352800"/>
          </a:xfrm>
        </p:spPr>
        <p:txBody>
          <a:bodyPr anchor="b">
            <a:noAutofit/>
          </a:bodyPr>
          <a:lstStyle>
            <a:lvl1pPr algn="l">
              <a:lnSpc>
                <a:spcPct val="80000"/>
              </a:lnSpc>
              <a:defRPr sz="8800" spc="-120" baseline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67512" y="4206876"/>
            <a:ext cx="9228201" cy="1645920"/>
          </a:xfrm>
        </p:spPr>
        <p:txBody>
          <a:bodyPr>
            <a:normAutofit/>
          </a:bodyPr>
          <a:lstStyle>
            <a:lvl1pPr marL="0" indent="0" algn="l">
              <a:buNone/>
              <a:defRPr sz="3200">
                <a:solidFill>
                  <a:srgbClr val="262626"/>
                </a:solidFill>
                <a:latin typeface="+mj-lt"/>
              </a:defRPr>
            </a:lvl1pPr>
            <a:lvl2pPr marL="457200" indent="0" algn="ctr">
              <a:buNone/>
              <a:defRPr sz="28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25000"/>
                  </a:srgbClr>
                </a:solidFill>
              </a:defRPr>
            </a:lvl1pPr>
          </a:lstStyle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73697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91496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43950" y="695325"/>
            <a:ext cx="2628900" cy="48006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1525" y="714375"/>
            <a:ext cx="7734300" cy="540067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988392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687658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3504" y="767419"/>
            <a:ext cx="10780776" cy="3355848"/>
          </a:xfrm>
        </p:spPr>
        <p:txBody>
          <a:bodyPr anchor="b">
            <a:normAutofit/>
          </a:bodyPr>
          <a:lstStyle>
            <a:lvl1pPr>
              <a:lnSpc>
                <a:spcPct val="80000"/>
              </a:lnSpc>
              <a:defRPr sz="8800" b="0" baseline="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7512" y="4204209"/>
            <a:ext cx="9226296" cy="1645920"/>
          </a:xfrm>
        </p:spPr>
        <p:txBody>
          <a:bodyPr anchor="t">
            <a:normAutofit/>
          </a:bodyPr>
          <a:lstStyle>
            <a:lvl1pPr marL="0" indent="0">
              <a:buNone/>
              <a:defRPr sz="320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665596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6656" y="1998134"/>
            <a:ext cx="4663440" cy="37673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11330" y="1998134"/>
            <a:ext cx="4663440" cy="37673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7131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040467"/>
            <a:ext cx="4663440" cy="723400"/>
          </a:xfrm>
        </p:spPr>
        <p:txBody>
          <a:bodyPr anchor="ctr">
            <a:normAutofit/>
          </a:bodyPr>
          <a:lstStyle>
            <a:lvl1pPr marL="0" indent="0">
              <a:buNone/>
              <a:defRPr sz="2200" b="0" cap="all" baseline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6656" y="2753084"/>
            <a:ext cx="4663440" cy="3200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07608" y="2038435"/>
            <a:ext cx="4663440" cy="722376"/>
          </a:xfrm>
        </p:spPr>
        <p:txBody>
          <a:bodyPr anchor="ctr">
            <a:normAutofit/>
          </a:bodyPr>
          <a:lstStyle>
            <a:lvl1pPr marL="0" indent="0">
              <a:buNone/>
              <a:defRPr sz="2200" b="0" cap="all" baseline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007608" y="2750990"/>
            <a:ext cx="4663440" cy="3200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339436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758643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59492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7620000" y="0"/>
            <a:ext cx="457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8261404" y="542282"/>
            <a:ext cx="3383280" cy="1920240"/>
          </a:xfrm>
        </p:spPr>
        <p:txBody>
          <a:bodyPr anchor="b">
            <a:noAutofit/>
          </a:bodyPr>
          <a:lstStyle>
            <a:lvl1pPr>
              <a:lnSpc>
                <a:spcPct val="85000"/>
              </a:lnSpc>
              <a:defRPr sz="400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762000"/>
            <a:ext cx="60960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75982" y="2511813"/>
            <a:ext cx="3398520" cy="3126987"/>
          </a:xfrm>
        </p:spPr>
        <p:txBody>
          <a:bodyPr>
            <a:normAutofit/>
          </a:bodyPr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>
                <a:solidFill>
                  <a:srgbClr val="262626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14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20000"/>
                  </a:srgbClr>
                </a:solidFill>
              </a:defRPr>
            </a:lvl1pPr>
          </a:lstStyle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726324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9224" y="5418667"/>
            <a:ext cx="10780776" cy="613283"/>
          </a:xfrm>
        </p:spPr>
        <p:txBody>
          <a:bodyPr anchor="b">
            <a:normAutofit/>
          </a:bodyPr>
          <a:lstStyle>
            <a:lvl1pPr>
              <a:defRPr sz="32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2192000" cy="5330952"/>
          </a:xfrm>
          <a:solidFill>
            <a:schemeClr val="accent1">
              <a:lumMod val="20000"/>
              <a:lumOff val="80000"/>
            </a:schemeClr>
          </a:solidFill>
        </p:spPr>
        <p:txBody>
          <a:bodyPr anchor="t"/>
          <a:lstStyle>
            <a:lvl1pPr marL="0" indent="0" algn="ctr">
              <a:spcBef>
                <a:spcPts val="800"/>
              </a:spcBef>
              <a:buNone/>
              <a:defRPr sz="3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656" y="5909735"/>
            <a:ext cx="9229344" cy="5334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400">
                <a:solidFill>
                  <a:srgbClr val="262626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endParaRPr lang="ru-RU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25000"/>
                  </a:srgbClr>
                </a:solidFill>
              </a:defRPr>
            </a:lvl1pPr>
          </a:lstStyle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0109673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57224" y="499533"/>
            <a:ext cx="10772775" cy="165819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011680"/>
            <a:ext cx="10753725" cy="37661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5800" y="6412447"/>
            <a:ext cx="41148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50">
                <a:solidFill>
                  <a:schemeClr val="tx1">
                    <a:alpha val="80000"/>
                  </a:schemeClr>
                </a:solidFill>
              </a:defRPr>
            </a:lvl1pPr>
          </a:lstStyle>
          <a:p>
            <a:fld id="{19508123-084A-4BF0-A671-91707AE3A59D}" type="datetimeFigureOut">
              <a:rPr lang="ru-RU" smtClean="0"/>
              <a:t>13.10.2020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6554697"/>
            <a:ext cx="50292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50" cap="all" baseline="0">
                <a:solidFill>
                  <a:schemeClr val="tx1">
                    <a:alpha val="8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926" y="5876412"/>
            <a:ext cx="2926080" cy="139703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300" b="0">
                <a:ln>
                  <a:noFill/>
                </a:ln>
                <a:solidFill>
                  <a:schemeClr val="accent1">
                    <a:alpha val="25000"/>
                  </a:schemeClr>
                </a:solidFill>
                <a:latin typeface="+mj-lt"/>
              </a:defRPr>
            </a:lvl1pPr>
          </a:lstStyle>
          <a:p>
            <a:fld id="{9EEFD234-D678-41DB-AA5F-1F40D4E3A9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717999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5400" kern="1200" spc="-120" baseline="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85000"/>
        </a:lnSpc>
        <a:spcBef>
          <a:spcPts val="1300"/>
        </a:spcBef>
        <a:buFont typeface="Arial" pitchFamily="34" charset="0"/>
        <a:buChar char=" 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347472" indent="-3429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548640" indent="-54864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2000" i="1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822960" indent="-82296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097280" indent="-109728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2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4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16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18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40247" y="1789890"/>
            <a:ext cx="11562347" cy="1341156"/>
          </a:xfrm>
        </p:spPr>
        <p:txBody>
          <a:bodyPr/>
          <a:lstStyle/>
          <a:p>
            <a:pPr algn="ctr"/>
            <a:r>
              <a:rPr lang="ru-RU" dirty="0"/>
              <a:t/>
            </a:r>
            <a:br>
              <a:rPr lang="ru-RU" dirty="0"/>
            </a:br>
            <a:r>
              <a:rPr lang="en-US" dirty="0"/>
              <a:t> </a:t>
            </a:r>
            <a:r>
              <a:rPr lang="en-US" b="1" dirty="0"/>
              <a:t>Data Mining with Big Data 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57783" y="3588246"/>
            <a:ext cx="5363637" cy="1645920"/>
          </a:xfrm>
        </p:spPr>
        <p:txBody>
          <a:bodyPr>
            <a:noAutofit/>
          </a:bodyPr>
          <a:lstStyle/>
          <a:p>
            <a:endParaRPr lang="ru-RU" sz="1400" dirty="0">
              <a:solidFill>
                <a:schemeClr val="bg1"/>
              </a:solidFill>
            </a:endParaRPr>
          </a:p>
          <a:p>
            <a:r>
              <a:rPr lang="en-US" sz="1400" dirty="0">
                <a:solidFill>
                  <a:schemeClr val="bg1"/>
                </a:solidFill>
              </a:rPr>
              <a:t> </a:t>
            </a:r>
            <a:r>
              <a:rPr lang="en-US" sz="1400" dirty="0" err="1">
                <a:solidFill>
                  <a:schemeClr val="bg1"/>
                </a:solidFill>
              </a:rPr>
              <a:t>Xindong</a:t>
            </a:r>
            <a:r>
              <a:rPr lang="en-US" sz="1400" dirty="0">
                <a:solidFill>
                  <a:schemeClr val="bg1"/>
                </a:solidFill>
              </a:rPr>
              <a:t> Wu1,2, </a:t>
            </a:r>
            <a:r>
              <a:rPr lang="en-US" sz="1400" dirty="0" err="1">
                <a:solidFill>
                  <a:schemeClr val="bg1"/>
                </a:solidFill>
              </a:rPr>
              <a:t>Xingquan</a:t>
            </a:r>
            <a:r>
              <a:rPr lang="en-US" sz="1400" dirty="0">
                <a:solidFill>
                  <a:schemeClr val="bg1"/>
                </a:solidFill>
              </a:rPr>
              <a:t> Zhu3, Gong-Qing Wu2, Wei Ding4 </a:t>
            </a:r>
          </a:p>
          <a:p>
            <a:r>
              <a:rPr lang="en-US" sz="1400" dirty="0">
                <a:solidFill>
                  <a:schemeClr val="bg1"/>
                </a:solidFill>
              </a:rPr>
              <a:t>1 School of Computer Science and Information Engineering, Hefei University of Technology, China </a:t>
            </a:r>
          </a:p>
          <a:p>
            <a:r>
              <a:rPr lang="en-US" sz="1400" dirty="0">
                <a:solidFill>
                  <a:schemeClr val="bg1"/>
                </a:solidFill>
              </a:rPr>
              <a:t>2 Department of Computer Science, University of Vermont, USA </a:t>
            </a:r>
          </a:p>
          <a:p>
            <a:r>
              <a:rPr lang="en-US" sz="1400" dirty="0">
                <a:solidFill>
                  <a:schemeClr val="bg1"/>
                </a:solidFill>
              </a:rPr>
              <a:t>3 QCIS Center, Faculty of Engineering &amp; Information Technology, University of Technology, Sydney, Australia </a:t>
            </a:r>
          </a:p>
          <a:p>
            <a:r>
              <a:rPr lang="en-US" sz="1400" dirty="0">
                <a:solidFill>
                  <a:schemeClr val="bg1"/>
                </a:solidFill>
              </a:rPr>
              <a:t>4 Department of Computer Science, University of Massachusetts Boston, USA </a:t>
            </a:r>
            <a:endParaRPr lang="ru-RU" sz="1400" dirty="0">
              <a:solidFill>
                <a:schemeClr val="bg1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7052553" y="4017524"/>
            <a:ext cx="48832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Academic Seminar – Paper Presentation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Presenter: </a:t>
            </a:r>
            <a:r>
              <a:rPr lang="en-US" dirty="0" err="1" smtClean="0">
                <a:solidFill>
                  <a:schemeClr val="bg1"/>
                </a:solidFill>
              </a:rPr>
              <a:t>Lunev</a:t>
            </a:r>
            <a:r>
              <a:rPr lang="en-US" dirty="0" smtClean="0">
                <a:solidFill>
                  <a:schemeClr val="bg1"/>
                </a:solidFill>
              </a:rPr>
              <a:t> Kirill</a:t>
            </a:r>
            <a:endParaRPr lang="ru-RU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09462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33424" y="2633133"/>
            <a:ext cx="10772775" cy="1658198"/>
          </a:xfrm>
        </p:spPr>
        <p:txBody>
          <a:bodyPr/>
          <a:lstStyle/>
          <a:p>
            <a:pPr algn="ctr"/>
            <a:r>
              <a:rPr lang="en-US" dirty="0" smtClean="0"/>
              <a:t>Thank you for attention!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6024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57224" y="0"/>
            <a:ext cx="10772775" cy="1658198"/>
          </a:xfrm>
        </p:spPr>
        <p:txBody>
          <a:bodyPr/>
          <a:lstStyle/>
          <a:p>
            <a:pPr algn="ctr"/>
            <a:r>
              <a:rPr lang="en-US" dirty="0" smtClean="0"/>
              <a:t>HACE theorem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57224" y="1353398"/>
            <a:ext cx="10753725" cy="5270500"/>
          </a:xfrm>
        </p:spPr>
        <p:txBody>
          <a:bodyPr>
            <a:normAutofit lnSpcReduction="10000"/>
          </a:bodyPr>
          <a:lstStyle/>
          <a:p>
            <a:r>
              <a:rPr lang="en-US" b="1" dirty="0" smtClean="0"/>
              <a:t>H - </a:t>
            </a:r>
            <a:r>
              <a:rPr lang="en-US" b="1" dirty="0"/>
              <a:t>Huge Data with Heterogeneous and Diverse Dimensionality </a:t>
            </a:r>
            <a:endParaRPr lang="en-US" b="1" dirty="0" smtClean="0"/>
          </a:p>
          <a:p>
            <a:r>
              <a:rPr lang="en-US" dirty="0"/>
              <a:t>One of the fundamental characteristics of the Big Data is the huge volume of data represented by heterogeneous and diverse dimensionalities. </a:t>
            </a:r>
            <a:endParaRPr lang="en-US" dirty="0" smtClean="0"/>
          </a:p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A - </a:t>
            </a:r>
            <a:r>
              <a:rPr lang="en-US" b="1" dirty="0"/>
              <a:t>Autonomous Sources with Distributed and Decentralized Control </a:t>
            </a:r>
            <a:endParaRPr lang="en-US" b="1" dirty="0" smtClean="0"/>
          </a:p>
          <a:p>
            <a:r>
              <a:rPr lang="en-US" dirty="0"/>
              <a:t>Autonomous data sources with distributed and decentralized controls are a main characteristic of Big Data applications. </a:t>
            </a:r>
            <a:endParaRPr lang="en-US" dirty="0" smtClean="0"/>
          </a:p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C - Complexity </a:t>
            </a:r>
          </a:p>
          <a:p>
            <a:pPr marL="0" indent="0">
              <a:buNone/>
            </a:pPr>
            <a:r>
              <a:rPr lang="en-US" dirty="0"/>
              <a:t>While the volume of the Big Data increases, so do the complexity and the relationships underneath the data. </a:t>
            </a:r>
            <a:endParaRPr lang="en-US" dirty="0" smtClean="0"/>
          </a:p>
          <a:p>
            <a:pPr marL="0" indent="0">
              <a:buNone/>
            </a:pPr>
            <a:endParaRPr lang="en-US" b="1" dirty="0" smtClean="0"/>
          </a:p>
          <a:p>
            <a:r>
              <a:rPr lang="en-US" b="1" dirty="0" smtClean="0"/>
              <a:t>E - </a:t>
            </a:r>
            <a:r>
              <a:rPr lang="en-US" b="1" dirty="0"/>
              <a:t>Evolving Relationships </a:t>
            </a:r>
          </a:p>
          <a:p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296225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HACE Problem</a:t>
            </a:r>
            <a:endParaRPr lang="ru-RU" dirty="0"/>
          </a:p>
        </p:txBody>
      </p:sp>
      <p:pic>
        <p:nvPicPr>
          <p:cNvPr id="6" name="Объект 5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78736" y="2157731"/>
            <a:ext cx="6729750" cy="3855034"/>
          </a:xfrm>
        </p:spPr>
      </p:pic>
    </p:spTree>
    <p:extLst>
      <p:ext uri="{BB962C8B-B14F-4D97-AF65-F5344CB8AC3E}">
        <p14:creationId xmlns:p14="http://schemas.microsoft.com/office/powerpoint/2010/main" val="32441111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Объект 5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10963" y="1712232"/>
            <a:ext cx="5065295" cy="4412106"/>
          </a:xfrm>
        </p:spPr>
      </p:pic>
      <p:sp>
        <p:nvSpPr>
          <p:cNvPr id="8" name="Заголовок 1"/>
          <p:cNvSpPr>
            <a:spLocks noGrp="1"/>
          </p:cNvSpPr>
          <p:nvPr>
            <p:ph type="title"/>
          </p:nvPr>
        </p:nvSpPr>
        <p:spPr>
          <a:xfrm>
            <a:off x="657224" y="499533"/>
            <a:ext cx="10772775" cy="1658198"/>
          </a:xfrm>
        </p:spPr>
        <p:txBody>
          <a:bodyPr>
            <a:normAutofit fontScale="90000"/>
          </a:bodyPr>
          <a:lstStyle/>
          <a:p>
            <a:pPr algn="ctr"/>
            <a:r>
              <a:rPr lang="en-US" b="1" dirty="0"/>
              <a:t>Data Mining Challenges 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en-US" dirty="0" smtClean="0"/>
              <a:t>Tiers representation</a:t>
            </a:r>
            <a:r>
              <a:rPr lang="ru-RU" b="1" dirty="0"/>
              <a:t/>
            </a:r>
            <a:br>
              <a:rPr lang="ru-RU" b="1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6129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Tier I: </a:t>
            </a:r>
            <a:r>
              <a:rPr lang="ru-RU" dirty="0" err="1"/>
              <a:t>Big</a:t>
            </a:r>
            <a:r>
              <a:rPr lang="ru-RU" dirty="0"/>
              <a:t> </a:t>
            </a:r>
            <a:r>
              <a:rPr lang="ru-RU" dirty="0" err="1"/>
              <a:t>Data</a:t>
            </a:r>
            <a:r>
              <a:rPr lang="ru-RU" dirty="0"/>
              <a:t> </a:t>
            </a:r>
            <a:r>
              <a:rPr lang="ru-RU" dirty="0" err="1"/>
              <a:t>Mining</a:t>
            </a:r>
            <a:r>
              <a:rPr lang="ru-RU" dirty="0"/>
              <a:t> </a:t>
            </a:r>
            <a:r>
              <a:rPr lang="ru-RU" dirty="0" err="1"/>
              <a:t>Platform</a:t>
            </a:r>
            <a:r>
              <a:rPr lang="ru-RU" b="1" dirty="0"/>
              <a:t/>
            </a:r>
            <a:br>
              <a:rPr lang="ru-RU" b="1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In typical data mining systems, the mining procedures require computational intensive computing units for data analysis and comparisons. A computing platform is therefore needed to have efficient access to, at least, two types of resources: data and computing processors</a:t>
            </a:r>
            <a:r>
              <a:rPr lang="en-US" dirty="0" smtClean="0"/>
              <a:t>.</a:t>
            </a:r>
            <a:endParaRPr lang="en-US" dirty="0"/>
          </a:p>
          <a:p>
            <a:pPr>
              <a:buFont typeface="Arial" panose="020B0604020202020204" pitchFamily="34" charset="0"/>
              <a:buChar char="•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88169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57224" y="499533"/>
            <a:ext cx="11102976" cy="1658198"/>
          </a:xfrm>
        </p:spPr>
        <p:txBody>
          <a:bodyPr/>
          <a:lstStyle/>
          <a:p>
            <a:pPr algn="ctr"/>
            <a:r>
              <a:rPr lang="en-US" dirty="0"/>
              <a:t>Tier II</a:t>
            </a:r>
            <a:r>
              <a:rPr lang="ru-RU" dirty="0"/>
              <a:t>: </a:t>
            </a:r>
            <a:r>
              <a:rPr lang="en-US" dirty="0"/>
              <a:t>Big Data Semantics and Application Knowledge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57224" y="2443480"/>
            <a:ext cx="10753725" cy="3766185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b="1" i="1" dirty="0"/>
              <a:t>Information Sharing and Data Privacy </a:t>
            </a:r>
          </a:p>
          <a:p>
            <a:pPr marL="0" indent="0">
              <a:buNone/>
            </a:pPr>
            <a:r>
              <a:rPr lang="en-US" dirty="0"/>
              <a:t>Information sharing is an ultimate goal for all systems involving multiple parties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b="1" i="1" dirty="0"/>
              <a:t>Domain and Application Knowledge </a:t>
            </a:r>
          </a:p>
          <a:p>
            <a:pPr marL="0" indent="0">
              <a:buNone/>
            </a:pPr>
            <a:r>
              <a:rPr lang="en-US" dirty="0"/>
              <a:t>Domain and application knowledge provides essential information for designing Big Data mining algorithms and systems 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54166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66748" y="397933"/>
            <a:ext cx="10772775" cy="1658198"/>
          </a:xfrm>
        </p:spPr>
        <p:txBody>
          <a:bodyPr/>
          <a:lstStyle/>
          <a:p>
            <a:pPr algn="ctr"/>
            <a:r>
              <a:rPr lang="en-US" dirty="0"/>
              <a:t>Tier III: Big Data Mining Algorithms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6272" y="2183131"/>
            <a:ext cx="10753725" cy="3766185"/>
          </a:xfrm>
        </p:spPr>
        <p:txBody>
          <a:bodyPr>
            <a:normAutofit lnSpcReduction="10000"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b="1" i="1" dirty="0"/>
              <a:t>Local Learning and Model Fusion for Multiple Information Sources </a:t>
            </a:r>
            <a:endParaRPr lang="en-US" b="1" i="1" dirty="0" smtClean="0"/>
          </a:p>
          <a:p>
            <a:pPr marL="0" indent="0">
              <a:buNone/>
            </a:pPr>
            <a:r>
              <a:rPr lang="en-US" dirty="0"/>
              <a:t>As Big Data applications are featured with autonomous sources and decentralized controls, aggregating distributed data sources to a centralized site for mining is systematically prohibitive due to the potential transmission cost and privacy concerns </a:t>
            </a:r>
            <a:endParaRPr lang="ru-RU" dirty="0"/>
          </a:p>
          <a:p>
            <a:pPr>
              <a:buFont typeface="Arial" panose="020B0604020202020204" pitchFamily="34" charset="0"/>
              <a:buChar char="•"/>
            </a:pPr>
            <a:r>
              <a:rPr lang="en-US" b="1" i="1" dirty="0"/>
              <a:t>Mining from Sparse, Uncertain, and Incomplete Data </a:t>
            </a:r>
            <a:endParaRPr lang="en-US" b="1" i="1" dirty="0" smtClean="0"/>
          </a:p>
          <a:p>
            <a:pPr marL="0" indent="0">
              <a:buNone/>
            </a:pPr>
            <a:r>
              <a:rPr lang="en-US" dirty="0"/>
              <a:t>Spare, uncertain, and incomplete data are defining features for Big Data applications. Being sparse, the number of data points is too few for drawing reliable conclusions </a:t>
            </a:r>
            <a:endParaRPr lang="ru-RU" dirty="0"/>
          </a:p>
          <a:p>
            <a:pPr>
              <a:buFont typeface="Arial" panose="020B0604020202020204" pitchFamily="34" charset="0"/>
              <a:buChar char="•"/>
            </a:pPr>
            <a:r>
              <a:rPr lang="en-US" b="1" i="1" dirty="0"/>
              <a:t>Mining Complex and Dynamic Data </a:t>
            </a:r>
            <a:endParaRPr lang="en-US" b="1" i="1" dirty="0" smtClean="0"/>
          </a:p>
          <a:p>
            <a:pPr marL="0" indent="0">
              <a:buNone/>
            </a:pPr>
            <a:r>
              <a:rPr lang="en-US" dirty="0"/>
              <a:t>The rise of Big Data is driven by the rapid increasing of complex data and their changes in volumes and in </a:t>
            </a:r>
            <a:r>
              <a:rPr lang="en-US" dirty="0" smtClean="0"/>
              <a:t>nature. </a:t>
            </a:r>
            <a:endParaRPr lang="en-US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92420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Research Initiatives and Projects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66748" y="1935480"/>
            <a:ext cx="10753725" cy="3766185"/>
          </a:xfrm>
        </p:spPr>
        <p:txBody>
          <a:bodyPr>
            <a:normAutofit fontScale="92500" lnSpcReduction="20000"/>
          </a:bodyPr>
          <a:lstStyle/>
          <a:p>
            <a:endParaRPr lang="ru-RU" dirty="0"/>
          </a:p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 Integrating </a:t>
            </a:r>
            <a:r>
              <a:rPr lang="en-US" dirty="0"/>
              <a:t>and Mining Bio-Data from Multiple Sources in Biological Networks, sponsored by the U.S. National Science Foundation (NSF), Medium Grant No. CCF-0905337, October 1, 2009 - September 30, 2013. </a:t>
            </a:r>
          </a:p>
          <a:p>
            <a:pPr>
              <a:buFont typeface="Arial" panose="020B0604020202020204" pitchFamily="34" charset="0"/>
              <a:buChar char="•"/>
            </a:pPr>
            <a:endParaRPr lang="ru-RU" dirty="0"/>
          </a:p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 Big </a:t>
            </a:r>
            <a:r>
              <a:rPr lang="en-US" dirty="0"/>
              <a:t>Data Fast Response: Real-time Classification of Big Data Stream, sponsored by the Australian Research Council (ARC), Grant No. DP130102748, January 1, 2013 – Dec. 31 2015. </a:t>
            </a:r>
          </a:p>
          <a:p>
            <a:pPr>
              <a:buFont typeface="Arial" panose="020B0604020202020204" pitchFamily="34" charset="0"/>
              <a:buChar char="•"/>
            </a:pPr>
            <a:endParaRPr lang="ru-RU" dirty="0"/>
          </a:p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 Pattern </a:t>
            </a:r>
            <a:r>
              <a:rPr lang="en-US" dirty="0"/>
              <a:t>Matching and Mining with Wildcards and Length Constraints, sponsored by the National Natural Science Foundation of China (NSFC), Grant Nos. 60828005 (Phase 1, January 1, 2009 - December 31, 2010) and 61229301 (Phase 2, January 1, 2013 - December 31, 2016).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92733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Conclusions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Big </a:t>
            </a:r>
            <a:r>
              <a:rPr lang="en-US" dirty="0"/>
              <a:t>Data have shown to be a challenging yet very compelling task. While the term Big Data literally concerns about data volumes, </a:t>
            </a:r>
            <a:r>
              <a:rPr lang="en-US" dirty="0" smtClean="0"/>
              <a:t>HACE </a:t>
            </a:r>
            <a:r>
              <a:rPr lang="en-US" dirty="0"/>
              <a:t>theorem suggests that the key characteristics of the Big Data are </a:t>
            </a:r>
            <a:r>
              <a:rPr lang="en-US" dirty="0" smtClean="0"/>
              <a:t>huge </a:t>
            </a:r>
            <a:r>
              <a:rPr lang="en-US" dirty="0"/>
              <a:t>with </a:t>
            </a:r>
            <a:r>
              <a:rPr lang="en-US" b="1" dirty="0"/>
              <a:t>h</a:t>
            </a:r>
            <a:r>
              <a:rPr lang="en-US" dirty="0"/>
              <a:t>eterogeneous and diverse data sources, </a:t>
            </a:r>
            <a:r>
              <a:rPr lang="en-US" b="1" dirty="0" smtClean="0"/>
              <a:t>a</a:t>
            </a:r>
            <a:r>
              <a:rPr lang="en-US" dirty="0" smtClean="0"/>
              <a:t>utonomous </a:t>
            </a:r>
            <a:r>
              <a:rPr lang="en-US" dirty="0"/>
              <a:t>with distributed and decentralized control, and </a:t>
            </a:r>
            <a:r>
              <a:rPr lang="en-US" b="1" dirty="0" smtClean="0"/>
              <a:t>c</a:t>
            </a:r>
            <a:r>
              <a:rPr lang="en-US" dirty="0" smtClean="0"/>
              <a:t>omplex </a:t>
            </a:r>
            <a:r>
              <a:rPr lang="en-US" dirty="0"/>
              <a:t>and </a:t>
            </a:r>
            <a:r>
              <a:rPr lang="en-US" b="1" dirty="0"/>
              <a:t>e</a:t>
            </a:r>
            <a:r>
              <a:rPr lang="en-US" dirty="0"/>
              <a:t>volving in data and knowledge associations. Such combined characteristics suggest that Big Data requires a “big mind” to consolidate data for maximum </a:t>
            </a:r>
            <a:r>
              <a:rPr lang="en-US" dirty="0" smtClean="0"/>
              <a:t>values.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900141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Метрополия">
  <a:themeElements>
    <a:clrScheme name="Метрополия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Метрополи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Метрополия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00000"/>
                <a:lumMod val="110000"/>
              </a:schemeClr>
            </a:gs>
            <a:gs pos="50000">
              <a:schemeClr val="phClr">
                <a:tint val="75000"/>
                <a:satMod val="101000"/>
                <a:lumMod val="105000"/>
              </a:schemeClr>
            </a:gs>
            <a:gs pos="100000">
              <a:schemeClr val="phClr">
                <a:tint val="82000"/>
                <a:satMod val="104000"/>
                <a:lumMod val="105000"/>
              </a:schemeClr>
            </a:gs>
          </a:gsLst>
          <a:lin ang="27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0000"/>
                <a:lumMod val="100000"/>
              </a:schemeClr>
            </a:gs>
            <a:gs pos="100000">
              <a:schemeClr val="phClr">
                <a:shade val="80000"/>
                <a:satMod val="100000"/>
                <a:lumMod val="99000"/>
              </a:schemeClr>
            </a:gs>
          </a:gsLst>
          <a:lin ang="27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solidFill>
          <a:schemeClr val="phClr">
            <a:shade val="95000"/>
            <a:satMod val="17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Metropolitan" id="{4C5440D6-04D2-4954-96CF-F251137069B2}" vid="{0941A018-FB9B-4401-A32C-7E04526866E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TM03457491[[fn=Метрополия]]</Template>
  <TotalTime>191</TotalTime>
  <Words>550</Words>
  <Application>Microsoft Office PowerPoint</Application>
  <PresentationFormat>Широкоэкранный</PresentationFormat>
  <Paragraphs>43</Paragraphs>
  <Slides>10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3" baseType="lpstr">
      <vt:lpstr>Arial</vt:lpstr>
      <vt:lpstr>Calibri Light</vt:lpstr>
      <vt:lpstr>Метрополия</vt:lpstr>
      <vt:lpstr>  Data Mining with Big Data </vt:lpstr>
      <vt:lpstr>HACE theorem</vt:lpstr>
      <vt:lpstr>HACE Problem</vt:lpstr>
      <vt:lpstr>Data Mining Challenges  Tiers representation </vt:lpstr>
      <vt:lpstr>Tier I: Big Data Mining Platform </vt:lpstr>
      <vt:lpstr>Tier II: Big Data Semantics and Application Knowledge</vt:lpstr>
      <vt:lpstr>Tier III: Big Data Mining Algorithms </vt:lpstr>
      <vt:lpstr>Research Initiatives and Projects </vt:lpstr>
      <vt:lpstr>Conclusions</vt:lpstr>
      <vt:lpstr>Thank you for attention!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Data Mining with Big Data </dc:title>
  <dc:creator>Учетная запись Майкрософт</dc:creator>
  <cp:lastModifiedBy>Учетная запись Майкрософт</cp:lastModifiedBy>
  <cp:revision>17</cp:revision>
  <dcterms:created xsi:type="dcterms:W3CDTF">2020-10-13T06:39:27Z</dcterms:created>
  <dcterms:modified xsi:type="dcterms:W3CDTF">2020-10-13T09:56:57Z</dcterms:modified>
</cp:coreProperties>
</file>

<file path=docProps/thumbnail.jpeg>
</file>